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930" r:id="rId2"/>
  </p:sldMasterIdLst>
  <p:sldIdLst>
    <p:sldId id="256" r:id="rId3"/>
    <p:sldId id="257" r:id="rId4"/>
    <p:sldId id="258" r:id="rId5"/>
    <p:sldId id="266" r:id="rId6"/>
    <p:sldId id="345" r:id="rId7"/>
    <p:sldId id="346" r:id="rId8"/>
    <p:sldId id="347" r:id="rId9"/>
    <p:sldId id="348" r:id="rId10"/>
    <p:sldId id="357" r:id="rId11"/>
    <p:sldId id="267" r:id="rId12"/>
    <p:sldId id="349" r:id="rId13"/>
    <p:sldId id="268" r:id="rId14"/>
    <p:sldId id="259" r:id="rId15"/>
    <p:sldId id="260" r:id="rId16"/>
    <p:sldId id="261" r:id="rId17"/>
    <p:sldId id="262" r:id="rId18"/>
    <p:sldId id="263" r:id="rId19"/>
    <p:sldId id="308" r:id="rId20"/>
    <p:sldId id="264" r:id="rId21"/>
    <p:sldId id="310" r:id="rId22"/>
    <p:sldId id="265" r:id="rId23"/>
    <p:sldId id="269" r:id="rId24"/>
    <p:sldId id="350" r:id="rId25"/>
    <p:sldId id="351" r:id="rId26"/>
    <p:sldId id="352" r:id="rId27"/>
    <p:sldId id="353" r:id="rId28"/>
    <p:sldId id="270" r:id="rId29"/>
    <p:sldId id="311" r:id="rId30"/>
    <p:sldId id="312" r:id="rId31"/>
    <p:sldId id="313" r:id="rId32"/>
    <p:sldId id="317" r:id="rId33"/>
    <p:sldId id="315" r:id="rId34"/>
    <p:sldId id="318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40" r:id="rId44"/>
    <p:sldId id="334" r:id="rId45"/>
    <p:sldId id="341" r:id="rId46"/>
    <p:sldId id="336" r:id="rId47"/>
    <p:sldId id="342" r:id="rId48"/>
    <p:sldId id="344" r:id="rId49"/>
    <p:sldId id="271" r:id="rId50"/>
    <p:sldId id="319" r:id="rId51"/>
    <p:sldId id="354" r:id="rId52"/>
    <p:sldId id="321" r:id="rId53"/>
    <p:sldId id="322" r:id="rId54"/>
    <p:sldId id="323" r:id="rId55"/>
    <p:sldId id="281" r:id="rId56"/>
    <p:sldId id="282" r:id="rId57"/>
    <p:sldId id="283" r:id="rId58"/>
    <p:sldId id="324" r:id="rId59"/>
    <p:sldId id="285" r:id="rId60"/>
    <p:sldId id="286" r:id="rId61"/>
    <p:sldId id="358" r:id="rId62"/>
    <p:sldId id="356" r:id="rId63"/>
    <p:sldId id="355" r:id="rId64"/>
    <p:sldId id="325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0BE"/>
    <a:srgbClr val="5D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5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6096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5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5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8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60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03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56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7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90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1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1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97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90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3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9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45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18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39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21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8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48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2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DC095-4F34-483D-9FA8-B64080674D5F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6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search" TargetMode="External"/><Relationship Id="rId2" Type="http://schemas.openxmlformats.org/officeDocument/2006/relationships/hyperlink" Target="https://www.nlm.nih.gov/mesh/meshhom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dvik.cz/bmc/subject.d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bookcentral.proquest.com/lib/mendelu-ebooks/detail.action?docID=405935" TargetMode="External"/><Relationship Id="rId2" Type="http://schemas.openxmlformats.org/officeDocument/2006/relationships/hyperlink" Target="https://ebookcentral.proquest.com/lib/mendelu-ebooks/detail.action?docID=25988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://dx.doi.org/10.1079/9780851993690.000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nnt.cz/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kas.uzei.cz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nkp.cz/F/" TargetMode="External"/><Relationship Id="rId2" Type="http://schemas.openxmlformats.org/officeDocument/2006/relationships/hyperlink" Target="https://aleph.nkp.cz/F/TUSU26PPLK3VI7Y9KGT6TRXL5SDD85PMDD3PTIF2HCJ39UGUXH-41833?func=file&amp;file_name=find-b&amp;local_base=AN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ims.fao.org/standards/agrovoc/functionalities/search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.org/Uploads/CABI/publishing/training-materials/additional-resources/cabi-code-guide.pdf" TargetMode="External"/><Relationship Id="rId2" Type="http://schemas.openxmlformats.org/officeDocument/2006/relationships/hyperlink" Target="https://www.cabi.org/cabithesaurus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uvis.mendelu.cz/katalo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oogle.cz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kratoch@mendelu.cz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604867"/>
            <a:ext cx="6947127" cy="2901819"/>
          </a:xfrm>
        </p:spPr>
        <p:txBody>
          <a:bodyPr>
            <a:normAutofit fontScale="90000"/>
          </a:bodyPr>
          <a:lstStyle/>
          <a:p>
            <a:r>
              <a:rPr lang="cs-CZ" sz="4800" dirty="0"/>
              <a:t>Elektronické informační zdroje </a:t>
            </a:r>
            <a:br>
              <a:rPr lang="cs-CZ" sz="4800" dirty="0"/>
            </a:br>
            <a:r>
              <a:rPr lang="cs-CZ" sz="4800" dirty="0"/>
              <a:t>pro rybářství </a:t>
            </a:r>
            <a:br>
              <a:rPr lang="cs-CZ" sz="4800" dirty="0"/>
            </a:br>
            <a:r>
              <a:rPr lang="cs-CZ" sz="4800" dirty="0"/>
              <a:t>a hydrobiologii</a:t>
            </a:r>
            <a:endParaRPr lang="cs-CZ" sz="4600" dirty="0">
              <a:latin typeface="Arial Black" panose="020B0A04020102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508102" y="5918717"/>
            <a:ext cx="2178698" cy="35449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5. prosince </a:t>
            </a:r>
            <a:r>
              <a:rPr lang="cs-CZ" sz="1800" b="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87373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MEDLINE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National Library of Medicine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humánní medicína, veterinární medicína </a:t>
            </a:r>
            <a:b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související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kardiologie, neurologie, onkologie, hematologie, biologie, chemie a biochemie, virologie, toxikologie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obsahují anotace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slovník pojmů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vyhledávání v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Medvik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překlad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češtiny</a:t>
            </a: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</a:t>
            </a:r>
            <a:r>
              <a:rPr lang="cs-CZ" sz="3200" dirty="0" err="1">
                <a:latin typeface="Arial Black" panose="020B0A04020102020204" pitchFamily="34" charset="0"/>
              </a:rPr>
              <a:t>Zoological</a:t>
            </a:r>
            <a:r>
              <a:rPr lang="cs-CZ" sz="3200" dirty="0">
                <a:latin typeface="Arial Black" panose="020B0A04020102020204" pitchFamily="34" charset="0"/>
              </a:rPr>
              <a:t> </a:t>
            </a:r>
            <a:r>
              <a:rPr lang="cs-CZ" sz="3200" dirty="0" err="1">
                <a:latin typeface="Arial Black" panose="020B0A04020102020204" pitchFamily="34" charset="0"/>
              </a:rPr>
              <a:t>Records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BioSciences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Service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(BIOSIS)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zoologie a související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časopisy, knihy, kapitoly v knihách, příspěvky v konferenčních sbornících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zoologie, včetně biochemie, chování, ekologie, evoluce, genetiky atd. se zvláštním důrazem na biodiverzitu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taxonomické informace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obsahují anotace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slovník pojmů – tezaurus</a:t>
            </a: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56594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Elektronické informační zdroje multioborové abstraktové a plnotextové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4332" y="1587062"/>
            <a:ext cx="7566550" cy="5158971"/>
          </a:xfrm>
        </p:spPr>
        <p:txBody>
          <a:bodyPr anchor="t">
            <a:noAutofit/>
          </a:bodyPr>
          <a:lstStyle/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Academic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Search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Ultimate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ProQuest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Central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Scopus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92929"/>
                </a:solidFill>
              </a:rPr>
              <a:t>Web </a:t>
            </a:r>
            <a:r>
              <a:rPr lang="cs-CZ" sz="1800" dirty="0" err="1">
                <a:solidFill>
                  <a:srgbClr val="292929"/>
                </a:solidFill>
              </a:rPr>
              <a:t>of</a:t>
            </a:r>
            <a:r>
              <a:rPr lang="cs-CZ" sz="1800" dirty="0">
                <a:solidFill>
                  <a:srgbClr val="292929"/>
                </a:solidFill>
              </a:rPr>
              <a:t> Science  </a:t>
            </a: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</a:rPr>
              <a:t>Academic Complete (ProQuest </a:t>
            </a:r>
            <a:r>
              <a:rPr lang="en-US" sz="1800" dirty="0" err="1">
                <a:solidFill>
                  <a:srgbClr val="292929"/>
                </a:solidFill>
              </a:rPr>
              <a:t>Ebook</a:t>
            </a:r>
            <a:r>
              <a:rPr lang="en-US" sz="1800" dirty="0">
                <a:solidFill>
                  <a:srgbClr val="292929"/>
                </a:solidFill>
              </a:rPr>
              <a:t>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ACS Publications</a:t>
            </a:r>
            <a:r>
              <a:rPr lang="cs-CZ" sz="1800" dirty="0">
                <a:solidFill>
                  <a:srgbClr val="292929"/>
                </a:solidFill>
              </a:rPr>
              <a:t> (ACS = </a:t>
            </a:r>
            <a:r>
              <a:rPr lang="cs-CZ" sz="1800" dirty="0" err="1">
                <a:solidFill>
                  <a:srgbClr val="292929"/>
                </a:solidFill>
              </a:rPr>
              <a:t>American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Chemical</a:t>
            </a:r>
            <a:r>
              <a:rPr lang="cs-CZ" sz="1800" dirty="0">
                <a:solidFill>
                  <a:srgbClr val="292929"/>
                </a:solidFill>
              </a:rPr>
              <a:t> Society)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1800" dirty="0" err="1">
                <a:solidFill>
                  <a:srgbClr val="292929"/>
                </a:solidFill>
              </a:rPr>
              <a:t>BioOne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Cambridge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Online – FULL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De </a:t>
            </a:r>
            <a:r>
              <a:rPr lang="cs-CZ" sz="1800" dirty="0" err="1">
                <a:solidFill>
                  <a:srgbClr val="292929"/>
                </a:solidFill>
              </a:rPr>
              <a:t>Gruyter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eJournal</a:t>
            </a:r>
            <a:r>
              <a:rPr lang="cs-CZ" sz="1800" dirty="0">
                <a:solidFill>
                  <a:srgbClr val="292929"/>
                </a:solidFill>
              </a:rPr>
              <a:t> STM </a:t>
            </a:r>
            <a:r>
              <a:rPr lang="cs-CZ" sz="1800" dirty="0" err="1">
                <a:solidFill>
                  <a:srgbClr val="292929"/>
                </a:solidFill>
              </a:rPr>
              <a:t>Package</a:t>
            </a:r>
            <a:endParaRPr lang="en-GB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1800" dirty="0">
                <a:solidFill>
                  <a:srgbClr val="292929"/>
                </a:solidFill>
              </a:rPr>
              <a:t>č</a:t>
            </a:r>
            <a:r>
              <a:rPr lang="en-US" sz="1800" dirty="0">
                <a:solidFill>
                  <a:srgbClr val="292929"/>
                </a:solidFill>
              </a:rPr>
              <a:t>.)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Royal Society of Chemistry (RSC)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Springer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Compact</a:t>
            </a:r>
            <a:r>
              <a:rPr lang="cs-CZ" sz="1800" dirty="0">
                <a:solidFill>
                  <a:srgbClr val="292929"/>
                </a:solidFill>
              </a:rPr>
              <a:t> (</a:t>
            </a:r>
            <a:r>
              <a:rPr lang="cs-CZ" sz="1800" dirty="0" err="1">
                <a:solidFill>
                  <a:srgbClr val="292929"/>
                </a:solidFill>
              </a:rPr>
              <a:t>SpringerLink</a:t>
            </a:r>
            <a:r>
              <a:rPr lang="cs-CZ" sz="18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Taylor</a:t>
            </a:r>
            <a:r>
              <a:rPr lang="cs-CZ" sz="1800" dirty="0">
                <a:solidFill>
                  <a:srgbClr val="292929"/>
                </a:solidFill>
              </a:rPr>
              <a:t> &amp; Francis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- Science &amp; </a:t>
            </a:r>
            <a:r>
              <a:rPr lang="cs-CZ" sz="1800" dirty="0" err="1">
                <a:solidFill>
                  <a:srgbClr val="292929"/>
                </a:solidFill>
              </a:rPr>
              <a:t>Technol</a:t>
            </a:r>
            <a:r>
              <a:rPr lang="cs-CZ" sz="1800" dirty="0">
                <a:solidFill>
                  <a:srgbClr val="292929"/>
                </a:solidFill>
              </a:rPr>
              <a:t>.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Wiley</a:t>
            </a:r>
            <a:r>
              <a:rPr lang="cs-CZ" sz="1800" dirty="0">
                <a:solidFill>
                  <a:srgbClr val="292929"/>
                </a:solidFill>
              </a:rPr>
              <a:t> Online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endParaRPr lang="cs-CZ" sz="1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Academic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Search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Ultimate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/>
              <a:t>EBSCO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multioborová plnotextová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řada záznamů s přístupem do plného textu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plných textů už od r. 1887</a:t>
            </a:r>
          </a:p>
        </p:txBody>
      </p:sp>
    </p:spTree>
    <p:extLst>
      <p:ext uri="{BB962C8B-B14F-4D97-AF65-F5344CB8AC3E}">
        <p14:creationId xmlns:p14="http://schemas.microsoft.com/office/powerpoint/2010/main" val="69859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ProQuest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Central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344751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 err="1"/>
              <a:t>ProQuest</a:t>
            </a:r>
            <a:endParaRPr lang="cs-CZ" sz="2000" dirty="0"/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 marL="0" lvl="1" indent="0">
              <a:spcBef>
                <a:spcPts val="0"/>
              </a:spcBef>
              <a:buClr>
                <a:srgbClr val="646464"/>
              </a:buClr>
              <a:buNone/>
            </a:pPr>
            <a:endParaRPr lang="cs-CZ" sz="1000" dirty="0"/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plnotextová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multimediální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plné texty disertačních prací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tematické kolekce databází z oborů: 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Science &amp; Technology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Health</a:t>
            </a:r>
            <a:r>
              <a:rPr lang="cs-CZ" dirty="0"/>
              <a:t> &amp; </a:t>
            </a:r>
            <a:r>
              <a:rPr lang="cs-CZ" dirty="0" err="1"/>
              <a:t>Medicine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History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Business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Literature</a:t>
            </a:r>
            <a:r>
              <a:rPr lang="cs-CZ" dirty="0"/>
              <a:t> &amp; </a:t>
            </a:r>
            <a:r>
              <a:rPr lang="cs-CZ" dirty="0" err="1"/>
              <a:t>Language</a:t>
            </a:r>
            <a:endParaRPr lang="cs-CZ" dirty="0"/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Scopus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ELSEVIER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sleduje odborné časopisy, knihy, konference, firemní literaturu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Acta </a:t>
            </a:r>
            <a:r>
              <a:rPr lang="cs-CZ" dirty="0" err="1">
                <a:solidFill>
                  <a:srgbClr val="292929"/>
                </a:solidFill>
              </a:rPr>
              <a:t>Universitatis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Agriculturae</a:t>
            </a:r>
            <a:r>
              <a:rPr lang="cs-CZ" dirty="0">
                <a:solidFill>
                  <a:srgbClr val="292929"/>
                </a:solidFill>
              </a:rPr>
              <a:t> et </a:t>
            </a:r>
            <a:r>
              <a:rPr lang="cs-CZ" dirty="0" err="1">
                <a:solidFill>
                  <a:srgbClr val="292929"/>
                </a:solidFill>
              </a:rPr>
              <a:t>Silviculturae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Mendelianae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Brunensis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na MENDELU retrospektiva od roku 1960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131508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Web </a:t>
            </a:r>
            <a:r>
              <a:rPr lang="cs-CZ" dirty="0" err="1">
                <a:latin typeface="Arial Black" panose="020B0A04020102020204" pitchFamily="34" charset="0"/>
              </a:rPr>
              <a:t>of</a:t>
            </a:r>
            <a:r>
              <a:rPr lang="cs-CZ" dirty="0">
                <a:latin typeface="Arial Black" panose="020B0A04020102020204" pitchFamily="34" charset="0"/>
              </a:rPr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Více o databázích na platformě </a:t>
            </a:r>
            <a:r>
              <a:rPr lang="cs-CZ" sz="2000" dirty="0" err="1"/>
              <a:t>WoS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92929"/>
                </a:solidFill>
              </a:rPr>
              <a:t>Web </a:t>
            </a:r>
            <a:r>
              <a:rPr lang="cs-CZ" b="1" dirty="0" err="1">
                <a:solidFill>
                  <a:srgbClr val="292929"/>
                </a:solidFill>
              </a:rPr>
              <a:t>of</a:t>
            </a:r>
            <a:r>
              <a:rPr lang="cs-CZ" b="1" dirty="0">
                <a:solidFill>
                  <a:srgbClr val="292929"/>
                </a:solidFill>
              </a:rPr>
              <a:t> Science </a:t>
            </a:r>
            <a:r>
              <a:rPr lang="cs-CZ" b="1" dirty="0" err="1">
                <a:solidFill>
                  <a:srgbClr val="292929"/>
                </a:solidFill>
              </a:rPr>
              <a:t>Core</a:t>
            </a:r>
            <a:r>
              <a:rPr lang="cs-CZ" b="1" dirty="0">
                <a:solidFill>
                  <a:srgbClr val="292929"/>
                </a:solidFill>
              </a:rPr>
              <a:t> </a:t>
            </a:r>
            <a:r>
              <a:rPr lang="cs-CZ" b="1" dirty="0" err="1">
                <a:solidFill>
                  <a:srgbClr val="292929"/>
                </a:solidFill>
              </a:rPr>
              <a:t>Collection</a:t>
            </a:r>
            <a:endParaRPr lang="cs-CZ" b="1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BIOSIS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 (dříve </a:t>
            </a:r>
            <a:r>
              <a:rPr lang="cs-CZ" dirty="0" err="1">
                <a:solidFill>
                  <a:srgbClr val="292929"/>
                </a:solidFill>
              </a:rPr>
              <a:t>Biological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Abstracts</a:t>
            </a:r>
            <a:r>
              <a:rPr lang="cs-CZ" dirty="0">
                <a:solidFill>
                  <a:srgbClr val="292929"/>
                </a:solidFill>
              </a:rPr>
              <a:t>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Current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Contents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Connect</a:t>
            </a:r>
            <a:r>
              <a:rPr lang="cs-CZ" dirty="0">
                <a:solidFill>
                  <a:srgbClr val="292929"/>
                </a:solidFill>
              </a:rPr>
              <a:t>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Data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Derwent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Innovations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KCI-</a:t>
            </a:r>
            <a:r>
              <a:rPr lang="cs-CZ" dirty="0" err="1">
                <a:solidFill>
                  <a:srgbClr val="292929"/>
                </a:solidFill>
              </a:rPr>
              <a:t>Korean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Journal</a:t>
            </a:r>
            <a:r>
              <a:rPr lang="cs-CZ" dirty="0">
                <a:solidFill>
                  <a:srgbClr val="292929"/>
                </a:solidFill>
              </a:rPr>
              <a:t> Database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MEDLINE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Preprint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ProQuest</a:t>
            </a:r>
            <a:r>
              <a:rPr lang="cs-CZ" dirty="0">
                <a:solidFill>
                  <a:srgbClr val="292929"/>
                </a:solidFill>
              </a:rPr>
              <a:t>™ </a:t>
            </a:r>
            <a:r>
              <a:rPr lang="cs-CZ" dirty="0" err="1">
                <a:solidFill>
                  <a:srgbClr val="292929"/>
                </a:solidFill>
              </a:rPr>
              <a:t>Dissertations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Theses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SciELO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Zoological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Records</a:t>
            </a:r>
            <a:endParaRPr lang="cs-CZ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Clarivate Analytics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impaktované časopisy včetně časopisů  s tzv. „Open Access“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knihy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sborníky z konferencí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od roku 1945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216884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531364"/>
          </a:xfrm>
        </p:spPr>
        <p:txBody>
          <a:bodyPr anchor="t">
            <a:normAutofit lnSpcReduction="10000"/>
          </a:bodyPr>
          <a:lstStyle/>
          <a:p>
            <a:pPr marL="0" lvl="1" indent="0">
              <a:buClr>
                <a:srgbClr val="646464"/>
              </a:buClr>
              <a:buNone/>
            </a:pPr>
            <a:r>
              <a:rPr lang="cs-CZ" sz="1800" dirty="0">
                <a:solidFill>
                  <a:srgbClr val="292929"/>
                </a:solidFill>
              </a:rPr>
              <a:t>Deset databází: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292929"/>
                </a:solidFill>
              </a:rPr>
              <a:t>Science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</a:t>
            </a:r>
            <a:r>
              <a:rPr lang="cs-CZ" sz="1700" b="1" dirty="0" err="1">
                <a:solidFill>
                  <a:srgbClr val="292929"/>
                </a:solidFill>
              </a:rPr>
              <a:t>Expanded</a:t>
            </a:r>
            <a:r>
              <a:rPr lang="cs-CZ" sz="1700" b="1" dirty="0">
                <a:solidFill>
                  <a:srgbClr val="292929"/>
                </a:solidFill>
              </a:rPr>
              <a:t> (oblast přírodních                         a technických věd, 1945–)</a:t>
            </a:r>
            <a:r>
              <a:rPr lang="cs-CZ" sz="1700" dirty="0">
                <a:solidFill>
                  <a:srgbClr val="292929"/>
                </a:solidFill>
              </a:rPr>
              <a:t>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(společenské vědy, 1977–);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Arts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(humanitní a společenské vědy, 1977–)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Conference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Proceedings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Index- Science (CPCI-S)-- (1990–)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Conference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Proceedings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Science 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(CPCI-SSH)-- (1990–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Book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- Science (BKCI-S)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Book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(BKCI-SSH)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Emerging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Sources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(ESCI) (2015–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292929"/>
                </a:solidFill>
              </a:rPr>
              <a:t>Index </a:t>
            </a:r>
            <a:r>
              <a:rPr lang="cs-CZ" sz="1700" dirty="0" err="1">
                <a:solidFill>
                  <a:srgbClr val="292929"/>
                </a:solidFill>
              </a:rPr>
              <a:t>Chemicus</a:t>
            </a:r>
            <a:r>
              <a:rPr lang="cs-CZ" sz="1700" dirty="0">
                <a:solidFill>
                  <a:srgbClr val="292929"/>
                </a:solidFill>
              </a:rPr>
              <a:t> (IC) (organická chemie, 1993–)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Current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Chemical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Reactions</a:t>
            </a:r>
            <a:r>
              <a:rPr lang="cs-CZ" sz="1700" dirty="0">
                <a:solidFill>
                  <a:srgbClr val="292929"/>
                </a:solidFill>
              </a:rPr>
              <a:t> (CCR-EXPANDED) (chemické reakce, 1986–)</a:t>
            </a:r>
          </a:p>
        </p:txBody>
      </p:sp>
    </p:spTree>
    <p:extLst>
      <p:ext uri="{BB962C8B-B14F-4D97-AF65-F5344CB8AC3E}">
        <p14:creationId xmlns:p14="http://schemas.microsoft.com/office/powerpoint/2010/main" val="290345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587828"/>
            <a:ext cx="7704667" cy="6111552"/>
          </a:xfrm>
        </p:spPr>
        <p:txBody>
          <a:bodyPr anchor="t">
            <a:normAutofit fontScale="92500" lnSpcReduction="1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BIOSIS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 </a:t>
            </a:r>
            <a:r>
              <a:rPr lang="cs-CZ" sz="1900" dirty="0">
                <a:solidFill>
                  <a:srgbClr val="292929"/>
                </a:solidFill>
              </a:rPr>
              <a:t>(dříve </a:t>
            </a:r>
            <a:r>
              <a:rPr lang="cs-CZ" sz="1900" dirty="0" err="1">
                <a:solidFill>
                  <a:srgbClr val="292929"/>
                </a:solidFill>
              </a:rPr>
              <a:t>Biological</a:t>
            </a:r>
            <a:r>
              <a:rPr lang="cs-CZ" sz="1900" dirty="0">
                <a:solidFill>
                  <a:srgbClr val="292929"/>
                </a:solidFill>
              </a:rPr>
              <a:t> </a:t>
            </a:r>
            <a:r>
              <a:rPr lang="cs-CZ" sz="1900" dirty="0" err="1">
                <a:solidFill>
                  <a:srgbClr val="292929"/>
                </a:solidFill>
              </a:rPr>
              <a:t>Abstracts</a:t>
            </a:r>
            <a:r>
              <a:rPr lang="cs-CZ" sz="1900" dirty="0">
                <a:solidFill>
                  <a:srgbClr val="292929"/>
                </a:solidFill>
              </a:rPr>
              <a:t>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přírodní vědy (molekulární a buněčná biologie, farmakologie, endokrinologie, genetika, ekologie, botanika, zoologie, …)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časopisy, knihy, sborníky z konferencí, zprávy, U.S. patenty od r. 1926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Current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Contents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Connect</a:t>
            </a:r>
            <a:endParaRPr lang="cs-CZ" sz="19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abstraktová, multioborová databáze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aktualizace denně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na MENDELU retrospektiva od roku 1998 – současnost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Data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přírodní vědy, fyzika, společenské vědy, umění, humanitní vědy, víceoborové zdroje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data z </a:t>
            </a:r>
            <a:r>
              <a:rPr lang="cs-CZ" sz="1600" dirty="0" err="1"/>
              <a:t>repozitářů</a:t>
            </a:r>
            <a:endParaRPr lang="cs-CZ" sz="1600" dirty="0"/>
          </a:p>
          <a:p>
            <a:pPr marL="63500" lvl="1" indent="0">
              <a:buClr>
                <a:srgbClr val="646464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Derwent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Innovations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databáze vynálezů a patentů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inženýrské obory (chemie, elektrika, elektronika, mechanika) od r. 1963</a:t>
            </a:r>
            <a:endParaRPr lang="en-GB" sz="1100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GB" sz="11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KCI-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Korean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1900" dirty="0" err="1">
                <a:solidFill>
                  <a:srgbClr val="292929"/>
                </a:solidFill>
                <a:latin typeface="Arial Black" panose="020B0A04020102020204" pitchFamily="34" charset="0"/>
              </a:rPr>
              <a:t>Journal</a:t>
            </a:r>
            <a:r>
              <a:rPr lang="cs-CZ" sz="1900" dirty="0">
                <a:solidFill>
                  <a:srgbClr val="292929"/>
                </a:solidFill>
                <a:latin typeface="Arial Black" panose="020B0A04020102020204" pitchFamily="34" charset="0"/>
              </a:rPr>
              <a:t> Database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600" dirty="0"/>
              <a:t>přehled výzkumu s nejvyšším dopadem v Jižní Koreji</a:t>
            </a:r>
          </a:p>
        </p:txBody>
      </p:sp>
    </p:spTree>
    <p:extLst>
      <p:ext uri="{BB962C8B-B14F-4D97-AF65-F5344CB8AC3E}">
        <p14:creationId xmlns:p14="http://schemas.microsoft.com/office/powerpoint/2010/main" val="245791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multioborové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/>
              <a:t>České zdroje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Základy tvorby rešeršního dotazu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 – EBSCO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(EDS)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 plných textů</a:t>
            </a:r>
          </a:p>
        </p:txBody>
      </p:sp>
    </p:spTree>
    <p:extLst>
      <p:ext uri="{BB962C8B-B14F-4D97-AF65-F5344CB8AC3E}">
        <p14:creationId xmlns:p14="http://schemas.microsoft.com/office/powerpoint/2010/main" val="191863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438150"/>
            <a:ext cx="7704667" cy="5629275"/>
          </a:xfrm>
        </p:spPr>
        <p:txBody>
          <a:bodyPr anchor="t">
            <a:normAutofit fontScale="85000" lnSpcReduction="2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MEDLINE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medicína, chemie, bioinženýrství, biofyzika, botanika, zoologie, životní prostředí, atd.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časopisy, noviny, bulletiny, … </a:t>
            </a:r>
          </a:p>
          <a:p>
            <a:pPr marL="87313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200" dirty="0">
              <a:solidFill>
                <a:srgbClr val="292929"/>
              </a:solidFill>
            </a:endParaRPr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Preprint </a:t>
            </a: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Index (1991-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preprint = článek, který ještě neprošel recenzním řízením, ale již byl zveřejněný. Preprint bývá verze nabídnutá k publikování (tedy k recenznímu řízení), ale také může být pouze návrhem článku.</a:t>
            </a:r>
            <a:endParaRPr lang="en-GB" sz="18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400" dirty="0"/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ProQuest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™ </a:t>
            </a: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Dissertations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&amp; </a:t>
            </a: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Theses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multioborová databáze disertací a diplomových prací</a:t>
            </a:r>
            <a:endParaRPr lang="en-GB" sz="18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2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SciELO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přehled nových poznatků výzkumu z oblastí Latinské Ameriky, Španělska, Portugalska, Karibiku a Jižní Afriky</a:t>
            </a:r>
          </a:p>
          <a:p>
            <a:pPr marL="0" lvl="1" indent="0">
              <a:buClr>
                <a:schemeClr val="accent6">
                  <a:lumMod val="50000"/>
                </a:schemeClr>
              </a:buClr>
              <a:buNone/>
            </a:pPr>
            <a:endParaRPr lang="cs-CZ" sz="12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Zoological</a:t>
            </a:r>
            <a:r>
              <a:rPr lang="cs-CZ" sz="21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1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Reports</a:t>
            </a:r>
            <a:endParaRPr lang="cs-CZ" sz="21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zoologie, biologie, paleontologie, …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dirty="0"/>
              <a:t>časopisy, knihy, sborníky z konferencí, zprávy od r. 1864</a:t>
            </a:r>
          </a:p>
        </p:txBody>
      </p:sp>
    </p:spTree>
    <p:extLst>
      <p:ext uri="{BB962C8B-B14F-4D97-AF65-F5344CB8AC3E}">
        <p14:creationId xmlns:p14="http://schemas.microsoft.com/office/powerpoint/2010/main" val="27898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Plnotextové zdroje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4206416"/>
          </a:xfrm>
        </p:spPr>
        <p:txBody>
          <a:bodyPr anchor="t">
            <a:normAutofit lnSpcReduction="10000"/>
          </a:bodyPr>
          <a:lstStyle/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ACS Publications</a:t>
            </a:r>
            <a:r>
              <a:rPr lang="cs-CZ" sz="2200" dirty="0">
                <a:solidFill>
                  <a:srgbClr val="292929"/>
                </a:solidFill>
              </a:rPr>
              <a:t> (ACS = </a:t>
            </a:r>
            <a:r>
              <a:rPr lang="cs-CZ" sz="2200" dirty="0" err="1">
                <a:solidFill>
                  <a:srgbClr val="292929"/>
                </a:solidFill>
              </a:rPr>
              <a:t>American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Chemical</a:t>
            </a:r>
            <a:r>
              <a:rPr lang="cs-CZ" sz="2200" dirty="0">
                <a:solidFill>
                  <a:srgbClr val="292929"/>
                </a:solidFill>
              </a:rPr>
              <a:t> Society)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2200" dirty="0" err="1">
                <a:solidFill>
                  <a:srgbClr val="292929"/>
                </a:solidFill>
              </a:rPr>
              <a:t>BioOne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Cambridge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Online – FULL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De </a:t>
            </a:r>
            <a:r>
              <a:rPr lang="cs-CZ" sz="2200" dirty="0" err="1">
                <a:solidFill>
                  <a:srgbClr val="292929"/>
                </a:solidFill>
              </a:rPr>
              <a:t>Gruyter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eJournal</a:t>
            </a:r>
            <a:r>
              <a:rPr lang="cs-CZ" sz="2200" dirty="0">
                <a:solidFill>
                  <a:srgbClr val="292929"/>
                </a:solidFill>
              </a:rPr>
              <a:t> STM </a:t>
            </a:r>
            <a:r>
              <a:rPr lang="cs-CZ" sz="2200" dirty="0" err="1">
                <a:solidFill>
                  <a:srgbClr val="292929"/>
                </a:solidFill>
              </a:rPr>
              <a:t>Package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2200" dirty="0">
                <a:solidFill>
                  <a:srgbClr val="292929"/>
                </a:solidFill>
              </a:rPr>
              <a:t>č</a:t>
            </a:r>
            <a:r>
              <a:rPr lang="en-US" sz="2200" dirty="0">
                <a:solidFill>
                  <a:srgbClr val="292929"/>
                </a:solidFill>
              </a:rPr>
              <a:t>.)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Royal Society of Chemistry (RSC)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Springer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Compact</a:t>
            </a:r>
            <a:r>
              <a:rPr lang="cs-CZ" sz="2200" dirty="0">
                <a:solidFill>
                  <a:srgbClr val="292929"/>
                </a:solidFill>
              </a:rPr>
              <a:t> (</a:t>
            </a:r>
            <a:r>
              <a:rPr lang="cs-CZ" sz="2200" dirty="0" err="1">
                <a:solidFill>
                  <a:srgbClr val="292929"/>
                </a:solidFill>
              </a:rPr>
              <a:t>SpringerLink</a:t>
            </a:r>
            <a:r>
              <a:rPr lang="cs-CZ" sz="22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Taylor</a:t>
            </a:r>
            <a:r>
              <a:rPr lang="cs-CZ" sz="2200" dirty="0">
                <a:solidFill>
                  <a:srgbClr val="292929"/>
                </a:solidFill>
              </a:rPr>
              <a:t> &amp; Francis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- Science &amp; </a:t>
            </a:r>
            <a:r>
              <a:rPr lang="cs-CZ" sz="2200" dirty="0" err="1">
                <a:solidFill>
                  <a:srgbClr val="292929"/>
                </a:solidFill>
              </a:rPr>
              <a:t>Technol</a:t>
            </a:r>
            <a:r>
              <a:rPr lang="cs-CZ" sz="2200" dirty="0">
                <a:solidFill>
                  <a:srgbClr val="292929"/>
                </a:solidFill>
              </a:rPr>
              <a:t>.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Wiley</a:t>
            </a:r>
            <a:r>
              <a:rPr lang="cs-CZ" sz="2200" dirty="0">
                <a:solidFill>
                  <a:srgbClr val="292929"/>
                </a:solidFill>
              </a:rPr>
              <a:t> Online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endParaRPr lang="cs-CZ" sz="22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2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Academic Complete (ProQuest </a:t>
            </a:r>
            <a:r>
              <a:rPr lang="en-US" sz="2800" dirty="0" err="1">
                <a:latin typeface="Arial Black" panose="020B0A04020102020204" pitchFamily="34" charset="0"/>
              </a:rPr>
              <a:t>Ebook</a:t>
            </a:r>
            <a:r>
              <a:rPr lang="en-US" sz="2800" dirty="0">
                <a:latin typeface="Arial Black" panose="020B0A04020102020204" pitchFamily="34" charset="0"/>
              </a:rPr>
              <a:t>)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5"/>
            <a:ext cx="7704667" cy="5178489"/>
          </a:xfrm>
        </p:spPr>
        <p:txBody>
          <a:bodyPr anchor="t">
            <a:normAutofit/>
          </a:bodyPr>
          <a:lstStyle/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virtuální knihovna e-knih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přístup pro 1 současně pracujícího uživatele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výpůjčka na 14 dní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přírodní vědy i společensko-vědní obory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příklady vydavatelů: CAB International, CRC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Springer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Wiley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Sons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Elsevier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Academic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atd.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vybrané tituly – souborný katalog MENDELU, trvalý nákup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77" y="6355767"/>
            <a:ext cx="845191" cy="229071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488417" y="4378061"/>
            <a:ext cx="7021101" cy="1836127"/>
            <a:chOff x="1357788" y="4467540"/>
            <a:chExt cx="6500423" cy="1668925"/>
          </a:xfrm>
        </p:grpSpPr>
        <p:pic>
          <p:nvPicPr>
            <p:cNvPr id="8" name="Obrázek 7" descr="Výřez obrazovk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788" y="4467540"/>
              <a:ext cx="6500423" cy="1668925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9" name="Obdélník 8"/>
            <p:cNvSpPr/>
            <p:nvPr/>
          </p:nvSpPr>
          <p:spPr>
            <a:xfrm>
              <a:off x="1987138" y="5896979"/>
              <a:ext cx="794657" cy="2394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6249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Vybrané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příklady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encyklopedií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6"/>
            <a:ext cx="7704667" cy="4422709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Darwin's Fishes : An Encyclopedia of Ichthyology, Ecology, 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and Evolution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Daniel</a:t>
            </a:r>
            <a:r>
              <a:rPr lang="cs-CZ" sz="1800" dirty="0"/>
              <a:t> Pauly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Cambridge University </a:t>
            </a:r>
            <a:r>
              <a:rPr lang="cs-CZ" sz="1800" dirty="0" err="1"/>
              <a:t>Press</a:t>
            </a:r>
            <a:r>
              <a:rPr lang="en-US" sz="1800" dirty="0"/>
              <a:t>, 200</a:t>
            </a:r>
            <a:r>
              <a:rPr lang="cs-CZ" sz="1800" dirty="0"/>
              <a:t>4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ISBN: </a:t>
            </a:r>
            <a:r>
              <a:rPr lang="cs-CZ" sz="1800" dirty="0"/>
              <a:t>978-0-521-82777-5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Dostupnost: </a:t>
            </a:r>
            <a:r>
              <a:rPr lang="cs-CZ" sz="1800" dirty="0" err="1"/>
              <a:t>ProQuest</a:t>
            </a:r>
            <a:r>
              <a:rPr lang="cs-CZ" sz="1800" dirty="0"/>
              <a:t> </a:t>
            </a:r>
            <a:r>
              <a:rPr lang="cs-CZ" sz="1800" dirty="0" err="1"/>
              <a:t>Ebook</a:t>
            </a:r>
            <a:r>
              <a:rPr lang="cs-CZ" sz="1800" dirty="0"/>
              <a:t> </a:t>
            </a:r>
            <a:r>
              <a:rPr lang="cs-CZ" sz="1800" dirty="0" err="1"/>
              <a:t>Central</a:t>
            </a:r>
            <a:r>
              <a:rPr lang="cs-CZ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b="1" dirty="0">
                <a:hlinkClick r:id="rId2"/>
              </a:rPr>
              <a:t>Odkaz na plný text</a:t>
            </a:r>
            <a:r>
              <a:rPr lang="cs-CZ" sz="18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 err="1"/>
              <a:t>Encyclopedia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Marine </a:t>
            </a:r>
            <a:r>
              <a:rPr lang="cs-CZ" sz="1800" dirty="0" err="1"/>
              <a:t>Mammals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William F. Perrin, Bernd </a:t>
            </a:r>
            <a:r>
              <a:rPr lang="en-US" sz="1800" dirty="0" err="1"/>
              <a:t>Würsig</a:t>
            </a:r>
            <a:r>
              <a:rPr lang="en-US" sz="1800" dirty="0"/>
              <a:t>, J.G.M. </a:t>
            </a:r>
            <a:r>
              <a:rPr lang="en-US" sz="1800" dirty="0" err="1"/>
              <a:t>Thewissen</a:t>
            </a:r>
            <a:r>
              <a:rPr lang="en-US" sz="1800" dirty="0"/>
              <a:t> (eds.)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Elsevier / Academic Press, 200</a:t>
            </a:r>
            <a:r>
              <a:rPr lang="cs-CZ" sz="1800" dirty="0"/>
              <a:t>8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/>
              <a:t>ISBN: 978-0-12-373553-9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dirty="0"/>
              <a:t>Dostupnost: </a:t>
            </a:r>
            <a:r>
              <a:rPr lang="cs-CZ" sz="1800" dirty="0" err="1"/>
              <a:t>ProQuest</a:t>
            </a:r>
            <a:r>
              <a:rPr lang="cs-CZ" sz="1800" dirty="0"/>
              <a:t> </a:t>
            </a:r>
            <a:r>
              <a:rPr lang="cs-CZ" sz="1800" dirty="0" err="1"/>
              <a:t>Ebook</a:t>
            </a:r>
            <a:r>
              <a:rPr lang="cs-CZ" sz="1800" dirty="0"/>
              <a:t> </a:t>
            </a:r>
            <a:r>
              <a:rPr lang="cs-CZ" sz="1800" dirty="0" err="1"/>
              <a:t>Central</a:t>
            </a:r>
            <a:r>
              <a:rPr lang="cs-CZ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b="1" dirty="0">
                <a:hlinkClick r:id="rId3"/>
              </a:rPr>
              <a:t>Odkaz na plný text</a:t>
            </a:r>
            <a:r>
              <a:rPr lang="cs-CZ" sz="1800" b="1" dirty="0">
                <a:hlinkClick r:id="rId4"/>
              </a:rPr>
              <a:t> </a:t>
            </a:r>
            <a:endParaRPr lang="cs-CZ" sz="1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2BD3E6-2A28-42E1-A17C-241150690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23" y="1595536"/>
            <a:ext cx="1184400" cy="15391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FC0474-D87E-4895-80E7-5B88A6E2B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23" y="3966540"/>
            <a:ext cx="1184400" cy="15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českých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vydavatelů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595536"/>
            <a:ext cx="7704667" cy="4907901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b="1" dirty="0"/>
              <a:t>BOOKPORT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On-line knihovna s tituly od českých nakladatelů.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kolekce Business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b="1" dirty="0"/>
              <a:t>Díla nedostupná na trhu (DNNT)</a:t>
            </a:r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České tištěné knihy, které již nelze koupit v knihkupectvích a které byly zdigitalizovány. </a:t>
            </a:r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https://dnnt.cz/</a:t>
            </a:r>
            <a:r>
              <a:rPr lang="en-GB" sz="2000" dirty="0"/>
              <a:t> 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05BD74-7C1C-4AE7-BFCB-D8DE1E1B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923" y="4570984"/>
            <a:ext cx="722095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2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zdroje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 err="1">
                <a:latin typeface="Arial Black" panose="020B0A04020102020204" pitchFamily="34" charset="0"/>
              </a:rPr>
              <a:t>Zemědělská</a:t>
            </a:r>
            <a:r>
              <a:rPr lang="en-US" sz="2800" dirty="0">
                <a:latin typeface="Arial Black" panose="020B0A04020102020204" pitchFamily="34" charset="0"/>
              </a:rPr>
              <a:t> a </a:t>
            </a:r>
            <a:r>
              <a:rPr lang="en-US" sz="2800" dirty="0" err="1">
                <a:latin typeface="Arial Black" panose="020B0A04020102020204" pitchFamily="34" charset="0"/>
              </a:rPr>
              <a:t>potravinářská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knihovna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604867"/>
            <a:ext cx="7704667" cy="418011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/>
              <a:t>Ústav zemědělské ekonomiky a informací – </a:t>
            </a:r>
            <a:r>
              <a:rPr lang="cs-CZ" sz="2000" b="1" dirty="0">
                <a:hlinkClick r:id="rId2"/>
              </a:rPr>
              <a:t>Knihovna Antonína Švehly</a:t>
            </a:r>
            <a:r>
              <a:rPr lang="cs-CZ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https://kas.uzei.cz/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3" y="3282289"/>
            <a:ext cx="7704667" cy="13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122231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České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zdroje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ANL – </a:t>
            </a:r>
            <a:r>
              <a:rPr lang="en-US" sz="2800" dirty="0" err="1">
                <a:latin typeface="Arial Black" panose="020B0A04020102020204" pitchFamily="34" charset="0"/>
              </a:rPr>
              <a:t>Výběr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článků</a:t>
            </a:r>
            <a:r>
              <a:rPr lang="en-US" sz="2800" dirty="0">
                <a:latin typeface="Arial Black" panose="020B0A04020102020204" pitchFamily="34" charset="0"/>
              </a:rPr>
              <a:t> v </a:t>
            </a:r>
            <a:r>
              <a:rPr lang="en-US" sz="2800" dirty="0" err="1">
                <a:latin typeface="Arial Black" panose="020B0A04020102020204" pitchFamily="34" charset="0"/>
              </a:rPr>
              <a:t>českých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novinách</a:t>
            </a:r>
            <a:r>
              <a:rPr lang="en-US" sz="2800" dirty="0">
                <a:latin typeface="Arial Black" panose="020B0A04020102020204" pitchFamily="34" charset="0"/>
              </a:rPr>
              <a:t>, </a:t>
            </a:r>
            <a:r>
              <a:rPr lang="en-US" sz="2800" dirty="0" err="1">
                <a:latin typeface="Arial Black" panose="020B0A04020102020204" pitchFamily="34" charset="0"/>
              </a:rPr>
              <a:t>časopisech</a:t>
            </a:r>
            <a:r>
              <a:rPr lang="en-US" sz="2800" dirty="0">
                <a:latin typeface="Arial Black" panose="020B0A04020102020204" pitchFamily="34" charset="0"/>
              </a:rPr>
              <a:t> a </a:t>
            </a:r>
            <a:r>
              <a:rPr lang="en-US" sz="2800" dirty="0" err="1">
                <a:latin typeface="Arial Black" panose="020B0A04020102020204" pitchFamily="34" charset="0"/>
              </a:rPr>
              <a:t>sbornících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3" y="1968759"/>
            <a:ext cx="7704667" cy="424112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>
                <a:hlinkClick r:id="rId2"/>
              </a:rPr>
              <a:t>ANL</a:t>
            </a:r>
            <a:r>
              <a:rPr lang="cs-CZ" sz="2000" dirty="0"/>
              <a:t> je soubornou databází výběrově zpracovaných článků a statí, které jsou obsaženy ve vybraných pokračujících zdrojích (periodicky vycházejících dokumentech – noviny, časopisy) a sbornících, v malé míře v monografiích vydávaných na území ČR.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>
                <a:hlinkClick r:id="rId3"/>
              </a:rPr>
              <a:t>https://aleph.nkp.cz/F/</a:t>
            </a:r>
            <a:r>
              <a:rPr lang="cs-CZ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74" y="3957696"/>
            <a:ext cx="7494305" cy="195791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583140" y="5554639"/>
            <a:ext cx="3493827" cy="36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84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ujasnit si, co chci hledat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stanovit klíčová slova – deskriptory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descriptors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headings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b="1" dirty="0" err="1">
                <a:solidFill>
                  <a:srgbClr val="292929"/>
                </a:solidFill>
                <a:hlinkClick r:id="rId2"/>
              </a:rPr>
              <a:t>Agrovoc</a:t>
            </a:r>
            <a:r>
              <a:rPr lang="cs-CZ" sz="2400" dirty="0">
                <a:solidFill>
                  <a:srgbClr val="292929"/>
                </a:solidFill>
              </a:rPr>
              <a:t> – vícejazyčný zemědělský slovník pojmů tvořený pod patronací FAO 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upřesnit je pomocí tezauru (řízeného slovníku) databáze, pokud ho má (CAB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Broader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(BT) – hierarchicky nadřazený deskriptor 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Narrower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(NT) – hierarchicky podřazený deskriptor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Related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(RT) – asociovaný deskriptor (souvisí s jiným deskriptorem, ale neexistuje mezi nimi vztah ekvivalence ani hierarchie)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Used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for</a:t>
            </a:r>
            <a:r>
              <a:rPr lang="cs-CZ" sz="2400" dirty="0">
                <a:solidFill>
                  <a:srgbClr val="292929"/>
                </a:solidFill>
              </a:rPr>
              <a:t> – ekvivalentní vztah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6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/>
              <a:t>Příklad tezauru v databázi CAB </a:t>
            </a:r>
            <a:r>
              <a:rPr lang="cs-CZ" dirty="0" err="1"/>
              <a:t>Abstracts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20622" r="7960" b="19390"/>
          <a:stretch/>
        </p:blipFill>
        <p:spPr bwMode="auto">
          <a:xfrm>
            <a:off x="1066214" y="1814619"/>
            <a:ext cx="7504677" cy="34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407159" y="5487869"/>
            <a:ext cx="7596000" cy="8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>
                <a:sym typeface="Wingdings" pitchFamily="2" charset="2"/>
              </a:rPr>
              <a:t>"essential amino acid*" or ("amino acid*" and essential) or </a:t>
            </a:r>
            <a:r>
              <a:rPr lang="en-US">
                <a:sym typeface="Wingdings" pitchFamily="2" charset="2"/>
              </a:rPr>
              <a:t>arginine or histidine or isoleucine or leucine or lysine or methionine or phenylalanine or threonine or tryptophan or valine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237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66214" y="1292291"/>
            <a:ext cx="7461966" cy="2836911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4. sestavit vyhledávací profil pomocí booleovských operátorů (and, </a:t>
            </a:r>
            <a:r>
              <a:rPr lang="cs-CZ" sz="2000" dirty="0" err="1"/>
              <a:t>or</a:t>
            </a:r>
            <a:r>
              <a:rPr lang="cs-CZ" sz="2000" dirty="0"/>
              <a:t>, not), </a:t>
            </a:r>
            <a:r>
              <a:rPr lang="cs-CZ" sz="2000" dirty="0" err="1"/>
              <a:t>proximitních</a:t>
            </a:r>
            <a:r>
              <a:rPr lang="cs-CZ" sz="2000" dirty="0"/>
              <a:t> operátorů (</a:t>
            </a:r>
            <a:r>
              <a:rPr lang="cs-CZ" sz="2000" dirty="0" err="1"/>
              <a:t>near</a:t>
            </a:r>
            <a:r>
              <a:rPr lang="cs-CZ" sz="2000" dirty="0"/>
              <a:t>, </a:t>
            </a:r>
            <a:r>
              <a:rPr lang="cs-CZ" sz="2000" dirty="0" err="1"/>
              <a:t>same</a:t>
            </a:r>
            <a:r>
              <a:rPr lang="cs-CZ" sz="2000" dirty="0"/>
              <a:t>, </a:t>
            </a:r>
            <a:r>
              <a:rPr lang="cs-CZ" sz="2000" dirty="0" err="1"/>
              <a:t>adj</a:t>
            </a:r>
            <a:r>
              <a:rPr lang="cs-CZ" sz="2000" dirty="0"/>
              <a:t>, w/ ...), </a:t>
            </a:r>
            <a:r>
              <a:rPr lang="cs-CZ" sz="2000" dirty="0" err="1"/>
              <a:t>wild</a:t>
            </a:r>
            <a:r>
              <a:rPr lang="cs-CZ" sz="2000" dirty="0"/>
              <a:t> </a:t>
            </a:r>
            <a:r>
              <a:rPr lang="cs-CZ" sz="2000" dirty="0" err="1"/>
              <a:t>cards</a:t>
            </a:r>
            <a:r>
              <a:rPr lang="cs-CZ" sz="2000" dirty="0"/>
              <a:t> (</a:t>
            </a:r>
            <a:r>
              <a:rPr lang="en-US" sz="2000" dirty="0"/>
              <a:t>*, $</a:t>
            </a:r>
            <a:r>
              <a:rPr lang="cs-CZ" sz="2000" dirty="0"/>
              <a:t>, #, ?, ...).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  <a:r>
              <a:rPr lang="cs-CZ" sz="2000" b="1" dirty="0"/>
              <a:t>Použití </a:t>
            </a:r>
            <a:r>
              <a:rPr lang="cs-CZ" sz="2000" b="1" dirty="0" err="1"/>
              <a:t>proximitních</a:t>
            </a:r>
            <a:r>
              <a:rPr lang="cs-CZ" sz="2000" b="1" dirty="0"/>
              <a:t> operátorů a </a:t>
            </a:r>
            <a:r>
              <a:rPr lang="cs-CZ" sz="2000" b="1" dirty="0" err="1"/>
              <a:t>wildcards</a:t>
            </a:r>
            <a:r>
              <a:rPr lang="cs-CZ" sz="2000" b="1" dirty="0"/>
              <a:t> si ověřit       v HELP dané databáze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endParaRPr lang="cs-CZ" sz="20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5. málo (hodně) vyhledaných záznamů </a:t>
            </a:r>
            <a:r>
              <a:rPr lang="cs-CZ" sz="2000" b="1" dirty="0">
                <a:sym typeface="Wingdings" pitchFamily="2" charset="2"/>
              </a:rPr>
              <a:t></a:t>
            </a:r>
            <a:r>
              <a:rPr lang="cs-CZ" sz="2000" dirty="0">
                <a:sym typeface="Wingdings" pitchFamily="2" charset="2"/>
              </a:rPr>
              <a:t>zpřesnit dotaz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1262156" y="2710746"/>
            <a:ext cx="4318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0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Přístup na adrese:</a:t>
            </a:r>
          </a:p>
          <a:p>
            <a:pPr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http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://uvis.mendelu.cz/elektronicke-informacni-zdroje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(www stránky MENDELU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Užitečné 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Knihovna)</a:t>
            </a:r>
          </a:p>
        </p:txBody>
      </p:sp>
    </p:spTree>
    <p:extLst>
      <p:ext uri="{BB962C8B-B14F-4D97-AF65-F5344CB8AC3E}">
        <p14:creationId xmlns:p14="http://schemas.microsoft.com/office/powerpoint/2010/main" val="169342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066214" y="2053932"/>
            <a:ext cx="7167167" cy="3791975"/>
            <a:chOff x="1116013" y="1764000"/>
            <a:chExt cx="7167167" cy="3791975"/>
          </a:xfrm>
        </p:grpSpPr>
        <p:grpSp>
          <p:nvGrpSpPr>
            <p:cNvPr id="4" name="Skupina 3"/>
            <p:cNvGrpSpPr/>
            <p:nvPr/>
          </p:nvGrpSpPr>
          <p:grpSpPr>
            <a:xfrm>
              <a:off x="1116013" y="1764000"/>
              <a:ext cx="7167167" cy="3532395"/>
              <a:chOff x="1116013" y="1764000"/>
              <a:chExt cx="7167167" cy="3532395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116013" y="1764000"/>
                <a:ext cx="3495280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787899" y="1764000"/>
                <a:ext cx="3495281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2340000">
                <a:off x="3461818" y="3548748"/>
                <a:ext cx="290604" cy="1747647"/>
              </a:xfrm>
              <a:prstGeom prst="downArrow">
                <a:avLst>
                  <a:gd name="adj1" fmla="val 50000"/>
                  <a:gd name="adj2" fmla="val 16906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 rot="2460000">
                <a:off x="5609156" y="3542844"/>
                <a:ext cx="290604" cy="1747647"/>
              </a:xfrm>
              <a:prstGeom prst="downArrow">
                <a:avLst>
                  <a:gd name="adj1" fmla="val 50000"/>
                  <a:gd name="adj2" fmla="val 162984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68537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6156324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831460" y="5001977"/>
              <a:ext cx="14693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OR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89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182490" y="2098537"/>
            <a:ext cx="5472113" cy="3911885"/>
            <a:chOff x="2182490" y="2098537"/>
            <a:chExt cx="5472113" cy="3911885"/>
          </a:xfrm>
        </p:grpSpPr>
        <p:grpSp>
          <p:nvGrpSpPr>
            <p:cNvPr id="4" name="Skupina 3"/>
            <p:cNvGrpSpPr/>
            <p:nvPr/>
          </p:nvGrpSpPr>
          <p:grpSpPr>
            <a:xfrm>
              <a:off x="2182490" y="2098537"/>
              <a:ext cx="5472113" cy="3347962"/>
              <a:chOff x="2124075" y="1764000"/>
              <a:chExt cx="5472113" cy="3347962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2124075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4716000" y="3888000"/>
                <a:ext cx="287338" cy="1223962"/>
              </a:xfrm>
              <a:prstGeom prst="downArrow">
                <a:avLst>
                  <a:gd name="adj1" fmla="val 50000"/>
                  <a:gd name="adj2" fmla="val 10649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87675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867400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4275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4035270" y="5456424"/>
              <a:ext cx="14782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AND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16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878673" y="2187746"/>
            <a:ext cx="5472188" cy="3910252"/>
            <a:chOff x="1878673" y="2187746"/>
            <a:chExt cx="5472188" cy="3910252"/>
          </a:xfrm>
        </p:grpSpPr>
        <p:grpSp>
          <p:nvGrpSpPr>
            <p:cNvPr id="4" name="Skupina 3"/>
            <p:cNvGrpSpPr/>
            <p:nvPr/>
          </p:nvGrpSpPr>
          <p:grpSpPr>
            <a:xfrm>
              <a:off x="1878673" y="2187746"/>
              <a:ext cx="5472188" cy="3311525"/>
              <a:chOff x="2124000" y="1764000"/>
              <a:chExt cx="5472188" cy="3311525"/>
            </a:xfrm>
          </p:grpSpPr>
          <p:sp>
            <p:nvSpPr>
              <p:cNvPr id="5" name="Oval 4" descr="Široký šikmo nahoru"/>
              <p:cNvSpPr>
                <a:spLocks noChangeArrowheads="1"/>
              </p:cNvSpPr>
              <p:nvPr/>
            </p:nvSpPr>
            <p:spPr bwMode="auto">
              <a:xfrm>
                <a:off x="2124000" y="1764000"/>
                <a:ext cx="3455988" cy="3311525"/>
              </a:xfrm>
              <a:prstGeom prst="ellipse">
                <a:avLst/>
              </a:prstGeom>
              <a:pattFill prst="wdUpDiag">
                <a:fgClr>
                  <a:srgbClr val="FE4A26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3000000">
                <a:off x="3955433" y="4359850"/>
                <a:ext cx="287337" cy="1008000"/>
              </a:xfrm>
              <a:prstGeom prst="downArrow">
                <a:avLst>
                  <a:gd name="adj1" fmla="val 50000"/>
                  <a:gd name="adj2" fmla="val 113260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162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580063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059113" y="3888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677386" y="5544000"/>
              <a:ext cx="14590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NOT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206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 err="1">
                <a:latin typeface="Arial Black" panose="020B0A04020102020204" pitchFamily="34" charset="0"/>
              </a:rPr>
              <a:t>Wild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latin typeface="Arial Black" panose="020B0A04020102020204" pitchFamily="34" charset="0"/>
              </a:rPr>
              <a:t>Cards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41" y="3509927"/>
            <a:ext cx="1967459" cy="2182943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77824" y="1642189"/>
            <a:ext cx="7762176" cy="4050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cs-CZ" dirty="0"/>
              <a:t>* - rozšíření základu slova o přípony, např. plant*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>
                <a:solidFill>
                  <a:srgbClr val="BB1531"/>
                </a:solidFill>
              </a:rPr>
              <a:t>plant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s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lets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ed</a:t>
            </a:r>
            <a:r>
              <a:rPr lang="cs-CZ" dirty="0"/>
              <a:t> ,  ... </a:t>
            </a:r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en-US" b="1" dirty="0"/>
              <a:t>$</a:t>
            </a:r>
            <a:r>
              <a:rPr lang="cs-CZ" b="1" dirty="0"/>
              <a:t>, #, ?</a:t>
            </a:r>
            <a:r>
              <a:rPr lang="cs-CZ" dirty="0"/>
              <a:t> - zástupný znak nahrazující jeden znak ve slově, např.</a:t>
            </a:r>
            <a:r>
              <a:rPr lang="cs-CZ" dirty="0">
                <a:solidFill>
                  <a:srgbClr val="306635"/>
                </a:solidFill>
              </a:rPr>
              <a:t>    </a:t>
            </a:r>
            <a:r>
              <a:rPr lang="cs-CZ" dirty="0" err="1"/>
              <a:t>wom</a:t>
            </a:r>
            <a:r>
              <a:rPr lang="en-US" dirty="0"/>
              <a:t>$</a:t>
            </a:r>
            <a:r>
              <a:rPr lang="cs-CZ" dirty="0"/>
              <a:t>n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a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 nebo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e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wom#n</a:t>
            </a:r>
            <a:r>
              <a:rPr lang="cs-CZ" dirty="0"/>
              <a:t>=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colo?r</a:t>
            </a:r>
            <a:r>
              <a:rPr lang="cs-CZ" dirty="0"/>
              <a:t> =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ou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157541" y="1354630"/>
            <a:ext cx="7353850" cy="4752313"/>
            <a:chOff x="1157541" y="1354630"/>
            <a:chExt cx="7353850" cy="475231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541" y="1354630"/>
              <a:ext cx="7353850" cy="4752313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1447800" y="2227836"/>
              <a:ext cx="1824238" cy="1626594"/>
              <a:chOff x="1447800" y="2227836"/>
              <a:chExt cx="1824238" cy="1626594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285" y="2227836"/>
                <a:ext cx="1584753" cy="1626594"/>
              </a:xfrm>
              <a:prstGeom prst="rect">
                <a:avLst/>
              </a:prstGeom>
            </p:spPr>
          </p:pic>
          <p:sp>
            <p:nvSpPr>
              <p:cNvPr id="6" name="Šipka doprava 5"/>
              <p:cNvSpPr/>
              <p:nvPr/>
            </p:nvSpPr>
            <p:spPr>
              <a:xfrm>
                <a:off x="1447800" y="2340429"/>
                <a:ext cx="324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231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397219"/>
            <a:ext cx="7704138" cy="470082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592000" y="4219301"/>
            <a:ext cx="324000" cy="178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948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66" y="1372441"/>
            <a:ext cx="7704138" cy="38940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84334" y="1999827"/>
            <a:ext cx="360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975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30396"/>
            <a:ext cx="7704138" cy="34394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186466" y="4260427"/>
            <a:ext cx="715734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35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753" y="1215495"/>
            <a:ext cx="7159425" cy="526150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96000" y="5094000"/>
            <a:ext cx="216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47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"/>
          <a:stretch/>
        </p:blipFill>
        <p:spPr>
          <a:xfrm>
            <a:off x="1321469" y="1113896"/>
            <a:ext cx="7025993" cy="5447770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5292000" y="4356000"/>
            <a:ext cx="1354668" cy="570221"/>
            <a:chOff x="5292000" y="4356000"/>
            <a:chExt cx="1354668" cy="570221"/>
          </a:xfrm>
        </p:grpSpPr>
        <p:grpSp>
          <p:nvGrpSpPr>
            <p:cNvPr id="9" name="Skupina 8"/>
            <p:cNvGrpSpPr/>
            <p:nvPr/>
          </p:nvGrpSpPr>
          <p:grpSpPr>
            <a:xfrm>
              <a:off x="5292000" y="4356000"/>
              <a:ext cx="1354668" cy="246221"/>
              <a:chOff x="5232399" y="4487334"/>
              <a:chExt cx="1354668" cy="246221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5232400" y="4487334"/>
                <a:ext cx="13546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/>
                  <a:t>zobrazení výsledků</a:t>
                </a:r>
              </a:p>
            </p:txBody>
          </p:sp>
          <p:sp>
            <p:nvSpPr>
              <p:cNvPr id="6" name="Obdélník 5"/>
              <p:cNvSpPr/>
              <p:nvPr/>
            </p:nvSpPr>
            <p:spPr>
              <a:xfrm>
                <a:off x="5232399" y="4487335"/>
                <a:ext cx="1227667" cy="246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Šipka dolů 7"/>
            <p:cNvSpPr/>
            <p:nvPr/>
          </p:nvSpPr>
          <p:spPr>
            <a:xfrm>
              <a:off x="5796000" y="4602221"/>
              <a:ext cx="252000" cy="324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72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Abstracts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7" cy="5135306"/>
          </a:xfrm>
        </p:spPr>
        <p:txBody>
          <a:bodyPr anchor="t">
            <a:normAutofit fontScale="77500" lnSpcReduction="20000"/>
          </a:bodyPr>
          <a:lstStyle/>
          <a:p>
            <a:pPr>
              <a:buClr>
                <a:srgbClr val="0099CC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International)</a:t>
            </a:r>
          </a:p>
          <a:p>
            <a:pPr>
              <a:buClr>
                <a:srgbClr val="0099CC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lesnictví a příbuzné obory</a:t>
            </a:r>
          </a:p>
          <a:p>
            <a:pPr>
              <a:buClr>
                <a:srgbClr val="0099CC"/>
              </a:buClr>
              <a:buNone/>
            </a:pPr>
            <a:endParaRPr lang="cs-CZ" sz="13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časopisy, knihy, sborníky </a:t>
            </a:r>
          </a:p>
          <a:p>
            <a:pPr marL="756000" lvl="1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None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konferencí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bory: živočišná a rostlinná výroba, fyziologie rostlin </a:t>
            </a:r>
            <a:b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živočichů, rybářství a hydrobiologie, ochrana rostlin, genetika, ekologie, lesní inženýrství, dřevařství, rozvoj venkova, turistika, zemědělská ekonomika, veterinární medicína, potravinářství, lidská výživa atd.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než 95% záznamů obsahuje abstrakta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</a:t>
            </a: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CABI Thesaurus</a:t>
            </a:r>
            <a:endParaRPr lang="cs-CZ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1910 – současnost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CABICODES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(QQ*)</a:t>
            </a:r>
            <a:endParaRPr lang="cs-CZ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47" y="1156230"/>
            <a:ext cx="7177438" cy="53541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555866" y="2016000"/>
            <a:ext cx="648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45747" y="5361094"/>
            <a:ext cx="1768386" cy="1149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28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732" y="1749914"/>
            <a:ext cx="7247467" cy="4404469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5688000" y="4590000"/>
            <a:ext cx="2810933" cy="1857137"/>
            <a:chOff x="5621866" y="4248000"/>
            <a:chExt cx="3064934" cy="2164204"/>
          </a:xfrm>
        </p:grpSpPr>
        <p:grpSp>
          <p:nvGrpSpPr>
            <p:cNvPr id="8" name="Skupina 7"/>
            <p:cNvGrpSpPr/>
            <p:nvPr/>
          </p:nvGrpSpPr>
          <p:grpSpPr>
            <a:xfrm>
              <a:off x="7316068" y="4248000"/>
              <a:ext cx="1370732" cy="1438373"/>
              <a:chOff x="7316068" y="4248000"/>
              <a:chExt cx="1370732" cy="1438373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6068" y="4608000"/>
                <a:ext cx="1370732" cy="1078373"/>
              </a:xfrm>
              <a:prstGeom prst="rect">
                <a:avLst/>
              </a:prstGeom>
              <a:ln w="22225">
                <a:solidFill>
                  <a:srgbClr val="5D33BF"/>
                </a:solidFill>
              </a:ln>
            </p:spPr>
          </p:pic>
          <p:sp>
            <p:nvSpPr>
              <p:cNvPr id="7" name="Šipka dolů 6"/>
              <p:cNvSpPr/>
              <p:nvPr/>
            </p:nvSpPr>
            <p:spPr>
              <a:xfrm>
                <a:off x="7875434" y="4248000"/>
                <a:ext cx="252000" cy="324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1866" y="5433654"/>
              <a:ext cx="1204042" cy="978550"/>
            </a:xfrm>
            <a:prstGeom prst="rect">
              <a:avLst/>
            </a:prstGeom>
            <a:ln w="22225">
              <a:solidFill>
                <a:srgbClr val="5D33BF"/>
              </a:solidFill>
            </a:ln>
          </p:spPr>
        </p:pic>
        <p:sp>
          <p:nvSpPr>
            <p:cNvPr id="10" name="Šipka doleva 9"/>
            <p:cNvSpPr/>
            <p:nvPr/>
          </p:nvSpPr>
          <p:spPr>
            <a:xfrm rot="19826791">
              <a:off x="6732000" y="5760000"/>
              <a:ext cx="756000" cy="2520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</p:spTree>
    <p:extLst>
      <p:ext uri="{BB962C8B-B14F-4D97-AF65-F5344CB8AC3E}">
        <p14:creationId xmlns:p14="http://schemas.microsoft.com/office/powerpoint/2010/main" val="3262740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749600"/>
            <a:ext cx="7704138" cy="389383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545567" y="3278294"/>
            <a:ext cx="5734833" cy="36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88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91" y="2667000"/>
            <a:ext cx="5746281" cy="33321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133" y="1219200"/>
            <a:ext cx="4783666" cy="4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Odstranění vyhledávacího profilu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917389" y="1892065"/>
            <a:ext cx="6790483" cy="1959934"/>
            <a:chOff x="1455132" y="1892065"/>
            <a:chExt cx="6790483" cy="195993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132" y="1892065"/>
              <a:ext cx="6790483" cy="453202"/>
            </a:xfrm>
            <a:prstGeom prst="rect">
              <a:avLst/>
            </a:prstGeom>
          </p:spPr>
        </p:pic>
        <p:sp>
          <p:nvSpPr>
            <p:cNvPr id="7" name="Šipka dolů 6"/>
            <p:cNvSpPr/>
            <p:nvPr/>
          </p:nvSpPr>
          <p:spPr>
            <a:xfrm>
              <a:off x="7560075" y="2159999"/>
              <a:ext cx="360000" cy="169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560075" y="201600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A0919F8-63CC-4C26-B978-A1E170D71F92}"/>
              </a:ext>
            </a:extLst>
          </p:cNvPr>
          <p:cNvGrpSpPr/>
          <p:nvPr/>
        </p:nvGrpSpPr>
        <p:grpSpPr>
          <a:xfrm>
            <a:off x="4014000" y="5234077"/>
            <a:ext cx="2953000" cy="813922"/>
            <a:chOff x="4014000" y="5234077"/>
            <a:chExt cx="2953000" cy="813922"/>
          </a:xfrm>
        </p:grpSpPr>
        <p:sp>
          <p:nvSpPr>
            <p:cNvPr id="9" name="Obdélník 8"/>
            <p:cNvSpPr/>
            <p:nvPr/>
          </p:nvSpPr>
          <p:spPr>
            <a:xfrm>
              <a:off x="4014000" y="5831999"/>
              <a:ext cx="378000" cy="18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5239000" y="5234077"/>
              <a:ext cx="1728000" cy="742333"/>
              <a:chOff x="5402223" y="5578111"/>
              <a:chExt cx="1728000" cy="742333"/>
            </a:xfrm>
          </p:grpSpPr>
          <p:pic>
            <p:nvPicPr>
              <p:cNvPr id="10" name="Zástupný symbol pro obsah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223" y="5578111"/>
                <a:ext cx="1728000" cy="736189"/>
              </a:xfrm>
              <a:prstGeom prst="rect">
                <a:avLst/>
              </a:prstGeom>
              <a:ln w="22225">
                <a:solidFill>
                  <a:srgbClr val="5B30BE"/>
                </a:solidFill>
              </a:ln>
            </p:spPr>
          </p:pic>
          <p:sp>
            <p:nvSpPr>
              <p:cNvPr id="11" name="Obdélník 10"/>
              <p:cNvSpPr/>
              <p:nvPr/>
            </p:nvSpPr>
            <p:spPr>
              <a:xfrm>
                <a:off x="6238699" y="6140444"/>
                <a:ext cx="396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Šipka doprava 12"/>
            <p:cNvSpPr/>
            <p:nvPr/>
          </p:nvSpPr>
          <p:spPr>
            <a:xfrm>
              <a:off x="4409123" y="5795999"/>
              <a:ext cx="792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57190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82133" y="1243546"/>
            <a:ext cx="768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Načtení uloženého vyhledávacího profilu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727201"/>
            <a:ext cx="7683899" cy="440230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49466" y="4758267"/>
            <a:ext cx="784733" cy="279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42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86"/>
          <a:stretch/>
        </p:blipFill>
        <p:spPr>
          <a:xfrm>
            <a:off x="1231582" y="1613430"/>
            <a:ext cx="7205767" cy="47059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Výběr a označení záznamů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2200" y="3858392"/>
            <a:ext cx="125200" cy="154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51799" y="3456094"/>
            <a:ext cx="700067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18" y="2945228"/>
            <a:ext cx="1332123" cy="1172437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928937" y="3721768"/>
            <a:ext cx="360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084853" y="3973665"/>
            <a:ext cx="554369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60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Zobrazení označených záznamů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411393" y="1650982"/>
            <a:ext cx="6515946" cy="2147492"/>
            <a:chOff x="982134" y="1650982"/>
            <a:chExt cx="6515946" cy="214749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134" y="1650982"/>
              <a:ext cx="6515946" cy="2147492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1485180" y="234696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411392" y="4032359"/>
            <a:ext cx="6515947" cy="2048357"/>
            <a:chOff x="982133" y="3902819"/>
            <a:chExt cx="6515947" cy="2048357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133" y="3902819"/>
              <a:ext cx="6515947" cy="2048357"/>
            </a:xfrm>
            <a:prstGeom prst="rect">
              <a:avLst/>
            </a:prstGeom>
          </p:spPr>
        </p:pic>
        <p:sp>
          <p:nvSpPr>
            <p:cNvPr id="15" name="Obdélník 14"/>
            <p:cNvSpPr/>
            <p:nvPr/>
          </p:nvSpPr>
          <p:spPr>
            <a:xfrm>
              <a:off x="1751880" y="5379720"/>
              <a:ext cx="9989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48349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Přidání dalších označených záznamů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16979" y="1632903"/>
            <a:ext cx="8034974" cy="3221038"/>
            <a:chOff x="816979" y="1808162"/>
            <a:chExt cx="8034974" cy="32210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979" y="1808162"/>
              <a:ext cx="8034974" cy="3221038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3557820" y="4305300"/>
              <a:ext cx="9227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61027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017" y="1224000"/>
            <a:ext cx="7912608" cy="554256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Vydavatel:	</a:t>
            </a:r>
            <a:r>
              <a:rPr lang="cs-CZ" sz="22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EBSCO</a:t>
            </a:r>
          </a:p>
          <a:p>
            <a:pPr>
              <a:buClr>
                <a:srgbClr val="3333FF"/>
              </a:buClr>
              <a:buFontTx/>
              <a:buNone/>
              <a:defRPr/>
            </a:pPr>
            <a:endParaRPr lang="cs-CZ" sz="11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 err="1">
                <a:solidFill>
                  <a:srgbClr val="292929"/>
                </a:solidFill>
              </a:rPr>
              <a:t>discovery</a:t>
            </a:r>
            <a:r>
              <a:rPr lang="cs-CZ" sz="2200" dirty="0">
                <a:solidFill>
                  <a:srgbClr val="292929"/>
                </a:solidFill>
              </a:rPr>
              <a:t> systém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na jedné platformě můžeme najednou prohledávat různé zdroje (EIZ, knihovní katalogy, ...)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vyrušení duplicitních záznamů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při tvorbě dotazu použití Booleovských operátorů (AND, OR, NOT)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hledání přesné fráze – dotaz dáme do uvozovek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vyhledané a následně vybrané záznamy lze uložit na pevný disk, na serveru vydavatele – k vyhledaným záznamům se dostaneme odkudkoliv a kdykoliv (připojení k internetu) nebo si poslat na mail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u některých záznamů přímý link do plného textu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možnost generovat citaci určité publikace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A to Z publikace – seznam časopisů s přístupem do plného textu</a:t>
            </a:r>
          </a:p>
        </p:txBody>
      </p:sp>
    </p:spTree>
    <p:extLst>
      <p:ext uri="{BB962C8B-B14F-4D97-AF65-F5344CB8AC3E}">
        <p14:creationId xmlns:p14="http://schemas.microsoft.com/office/powerpoint/2010/main" val="1367098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1"/>
          <a:stretch/>
        </p:blipFill>
        <p:spPr>
          <a:xfrm>
            <a:off x="1259433" y="1252474"/>
            <a:ext cx="7150065" cy="4974156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464000" y="2448000"/>
            <a:ext cx="828000" cy="22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5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eBooks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4"/>
            <a:ext cx="7704668" cy="3819690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potravinářství, lesnictví a příbuzné obory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plné texty knih vydavatelství CAB International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rostlinná výroba, živočišná výroba, rybářství              a akvakultura, botanika, potravinářství, výživa, ekologie                 a klimatologie, lesnictví, zahradnictví, mikrobiologie                a parazitologie, veterinární medicína, rozvoj venkova, turismus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2000 – 2016</a:t>
            </a:r>
          </a:p>
        </p:txBody>
      </p:sp>
    </p:spTree>
    <p:extLst>
      <p:ext uri="{BB962C8B-B14F-4D97-AF65-F5344CB8AC3E}">
        <p14:creationId xmlns:p14="http://schemas.microsoft.com/office/powerpoint/2010/main" val="2525900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6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1291960"/>
            <a:ext cx="5400000" cy="2049724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8" y="3343960"/>
            <a:ext cx="5400000" cy="2967363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sp>
        <p:nvSpPr>
          <p:cNvPr id="8" name="Šipka doleva 7"/>
          <p:cNvSpPr/>
          <p:nvPr/>
        </p:nvSpPr>
        <p:spPr>
          <a:xfrm>
            <a:off x="6120000" y="1908000"/>
            <a:ext cx="432000" cy="25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852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8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" y="1767181"/>
            <a:ext cx="7920038" cy="4018390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559" y="3038890"/>
            <a:ext cx="686796" cy="17214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203704" y="4140000"/>
            <a:ext cx="1380744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36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5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7" y="1521330"/>
            <a:ext cx="7920038" cy="4165534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4166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5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51" y="1409364"/>
            <a:ext cx="7250629" cy="4632672"/>
          </a:xfrm>
          <a:prstGeom prst="rect">
            <a:avLst/>
          </a:prstGeom>
          <a:noFill/>
          <a:ln w="25400">
            <a:solidFill>
              <a:srgbClr val="51792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939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26028"/>
            <a:ext cx="7704667" cy="4801971"/>
          </a:xfrm>
        </p:spPr>
        <p:txBody>
          <a:bodyPr anchor="t">
            <a:normAutofit/>
          </a:bodyPr>
          <a:lstStyle/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dirty="0"/>
              <a:t>Příliš mnoho záznamů – omezíme např.</a:t>
            </a:r>
          </a:p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roky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klíčovými slovy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zeměpisem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typy zdrojů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tématy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jazyky publikace</a:t>
            </a:r>
          </a:p>
        </p:txBody>
      </p:sp>
    </p:spTree>
    <p:extLst>
      <p:ext uri="{BB962C8B-B14F-4D97-AF65-F5344CB8AC3E}">
        <p14:creationId xmlns:p14="http://schemas.microsoft.com/office/powerpoint/2010/main" val="1252897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Vyhledávání plných textů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04256"/>
            <a:ext cx="7704667" cy="4823743"/>
          </a:xfrm>
        </p:spPr>
        <p:txBody>
          <a:bodyPr anchor="t"/>
          <a:lstStyle/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1. </a:t>
            </a:r>
            <a:r>
              <a:rPr lang="cs-CZ" dirty="0">
                <a:hlinkClick r:id="rId2"/>
              </a:rPr>
              <a:t>Katalogy knihovny</a:t>
            </a:r>
            <a:endParaRPr lang="cs-CZ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pl-PL" dirty="0">
                <a:solidFill>
                  <a:srgbClr val="292929"/>
                </a:solidFill>
              </a:rPr>
              <a:t>Publikace od A do Z</a:t>
            </a:r>
            <a:endParaRPr lang="cs-CZ" dirty="0">
              <a:solidFill>
                <a:srgbClr val="292929"/>
              </a:solidFill>
              <a:hlinkClick r:id="rId3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Souborný katalog MENDELU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/>
              <a:t>Díla nedostupná na trhu (DNNT)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/>
              <a:t>BOOKPORT</a:t>
            </a:r>
            <a:br>
              <a:rPr lang="cs-CZ" dirty="0"/>
            </a:br>
            <a:endParaRPr lang="cs-CZ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2. </a:t>
            </a:r>
            <a:r>
              <a:rPr lang="cs-CZ" dirty="0">
                <a:hlinkClick r:id="rId4"/>
              </a:rPr>
              <a:t>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3039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Vyhledávání plných textů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Katalogy knihovny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18" y="1491850"/>
            <a:ext cx="4452257" cy="51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9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 Black" panose="020B0A04020102020204" pitchFamily="34" charset="0"/>
              </a:rPr>
              <a:t>Elektronická knihovna časopisů a knih Online publikace od A do Z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67" y="1481221"/>
            <a:ext cx="6929160" cy="777336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82" y="2418577"/>
            <a:ext cx="6222930" cy="4286648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2867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Knihovní katalog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117" y="1214632"/>
            <a:ext cx="7024698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2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512702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tištěné knihy, které již nelze koupit v knihkupectvích a které byly zdigitalizovány. Tyto dokumenty jsou dosud chráněné autorským zákonem (tj. neuplynulo 70 let od smrti jejich autorů)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Digitální knihovny: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Národní knihovny ČR (NK ČR)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Knihovny Akademie věd ČR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Digitální knihovna Moravské zemská knihovny (MZK) 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přihlásit účtem –  přihlašovací jméno a heslo jako do UIS</a:t>
            </a:r>
          </a:p>
        </p:txBody>
      </p:sp>
    </p:spTree>
    <p:extLst>
      <p:ext uri="{BB962C8B-B14F-4D97-AF65-F5344CB8AC3E}">
        <p14:creationId xmlns:p14="http://schemas.microsoft.com/office/powerpoint/2010/main" val="338714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8" cy="5163298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Interaktivní multimediální encyklopedie – referenční zdroje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Obsahují mapy, přehledové listy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fotografie, ilustrace a plné texty článků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Terminologické slovníky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Zajišťují přístup k rozsáhlým uceleným odborným informacím  </a:t>
            </a:r>
            <a:b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jednoho místa z oblastí:</a:t>
            </a: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Aquaculture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Horticulture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</p:txBody>
      </p:sp>
    </p:spTree>
    <p:extLst>
      <p:ext uri="{BB962C8B-B14F-4D97-AF65-F5344CB8AC3E}">
        <p14:creationId xmlns:p14="http://schemas.microsoft.com/office/powerpoint/2010/main" val="9852488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50A1CAE-FFD2-4E3E-86B6-AF32725CCFFD}"/>
              </a:ext>
            </a:extLst>
          </p:cNvPr>
          <p:cNvGrpSpPr/>
          <p:nvPr/>
        </p:nvGrpSpPr>
        <p:grpSpPr>
          <a:xfrm>
            <a:off x="1311502" y="1217689"/>
            <a:ext cx="7045928" cy="5304933"/>
            <a:chOff x="903175" y="1246264"/>
            <a:chExt cx="7045928" cy="530493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8F0C90D-E9C2-4703-B3C3-BFA1A601F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4466" y="4298767"/>
              <a:ext cx="3114637" cy="2252430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A52C84E-D493-460F-B42B-6C96EBDE2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175" y="1246264"/>
              <a:ext cx="5084162" cy="261693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37DC9F9-2BB1-42DD-B83C-1A1337428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6" t="7169" r="6917" b="12673"/>
            <a:stretch/>
          </p:blipFill>
          <p:spPr>
            <a:xfrm>
              <a:off x="903175" y="4298767"/>
              <a:ext cx="3800213" cy="1312969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8" name="Zaoblený obdélník 7">
              <a:extLst>
                <a:ext uri="{FF2B5EF4-FFF2-40B4-BE49-F238E27FC236}">
                  <a16:creationId xmlns:a16="http://schemas.microsoft.com/office/drawing/2014/main" id="{4D7AE4C8-2EAE-4F61-87A6-99AFE6A3FF9E}"/>
                </a:ext>
              </a:extLst>
            </p:cNvPr>
            <p:cNvSpPr/>
            <p:nvPr/>
          </p:nvSpPr>
          <p:spPr>
            <a:xfrm>
              <a:off x="1292907" y="2885883"/>
              <a:ext cx="895122" cy="869688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Zaoblený obdélník 7">
              <a:extLst>
                <a:ext uri="{FF2B5EF4-FFF2-40B4-BE49-F238E27FC236}">
                  <a16:creationId xmlns:a16="http://schemas.microsoft.com/office/drawing/2014/main" id="{66BC76BA-E268-4507-AC98-4D9ED577E64F}"/>
                </a:ext>
              </a:extLst>
            </p:cNvPr>
            <p:cNvSpPr/>
            <p:nvPr/>
          </p:nvSpPr>
          <p:spPr>
            <a:xfrm>
              <a:off x="2473799" y="5308106"/>
              <a:ext cx="1510374" cy="30363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Zaoblený obdélník 7">
              <a:extLst>
                <a:ext uri="{FF2B5EF4-FFF2-40B4-BE49-F238E27FC236}">
                  <a16:creationId xmlns:a16="http://schemas.microsoft.com/office/drawing/2014/main" id="{1A6BE290-9550-49E7-8E02-DE9EE5E8C33B}"/>
                </a:ext>
              </a:extLst>
            </p:cNvPr>
            <p:cNvSpPr/>
            <p:nvPr/>
          </p:nvSpPr>
          <p:spPr>
            <a:xfrm>
              <a:off x="4881409" y="5744120"/>
              <a:ext cx="3067693" cy="438966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Šipka: dolů 10">
              <a:extLst>
                <a:ext uri="{FF2B5EF4-FFF2-40B4-BE49-F238E27FC236}">
                  <a16:creationId xmlns:a16="http://schemas.microsoft.com/office/drawing/2014/main" id="{A2025A5E-182F-4E39-9E57-77C501EE94B4}"/>
                </a:ext>
              </a:extLst>
            </p:cNvPr>
            <p:cNvSpPr/>
            <p:nvPr/>
          </p:nvSpPr>
          <p:spPr>
            <a:xfrm>
              <a:off x="1534436" y="3755571"/>
              <a:ext cx="288000" cy="69668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BF8B1EAB-45D3-4F9D-B57E-341A8DE0121A}"/>
                </a:ext>
              </a:extLst>
            </p:cNvPr>
            <p:cNvSpPr/>
            <p:nvPr/>
          </p:nvSpPr>
          <p:spPr>
            <a:xfrm rot="1541683">
              <a:off x="3945008" y="5660073"/>
              <a:ext cx="961455" cy="28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02662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3035DAC-E497-4E7D-9BA2-4BF864D11BC7}"/>
              </a:ext>
            </a:extLst>
          </p:cNvPr>
          <p:cNvGrpSpPr/>
          <p:nvPr/>
        </p:nvGrpSpPr>
        <p:grpSpPr>
          <a:xfrm>
            <a:off x="1252996" y="1307313"/>
            <a:ext cx="7162939" cy="5093486"/>
            <a:chOff x="1070666" y="1522847"/>
            <a:chExt cx="7162939" cy="5093486"/>
          </a:xfrm>
        </p:grpSpPr>
        <p:pic>
          <p:nvPicPr>
            <p:cNvPr id="11" name="Obrázek 10" descr="Výřez obrazovky">
              <a:extLst>
                <a:ext uri="{FF2B5EF4-FFF2-40B4-BE49-F238E27FC236}">
                  <a16:creationId xmlns:a16="http://schemas.microsoft.com/office/drawing/2014/main" id="{83322CB4-F7B5-4915-988C-288CED45C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/>
            <a:stretch/>
          </p:blipFill>
          <p:spPr>
            <a:xfrm>
              <a:off x="1070666" y="1522847"/>
              <a:ext cx="5569620" cy="341061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2" name="Zaoblený obdélník 6">
              <a:extLst>
                <a:ext uri="{FF2B5EF4-FFF2-40B4-BE49-F238E27FC236}">
                  <a16:creationId xmlns:a16="http://schemas.microsoft.com/office/drawing/2014/main" id="{05087378-6E7B-46E0-8384-340B9C4299A1}"/>
                </a:ext>
              </a:extLst>
            </p:cNvPr>
            <p:cNvSpPr/>
            <p:nvPr/>
          </p:nvSpPr>
          <p:spPr>
            <a:xfrm>
              <a:off x="2840521" y="3388575"/>
              <a:ext cx="1084147" cy="265296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ipka dolů 8">
              <a:extLst>
                <a:ext uri="{FF2B5EF4-FFF2-40B4-BE49-F238E27FC236}">
                  <a16:creationId xmlns:a16="http://schemas.microsoft.com/office/drawing/2014/main" id="{6317453C-4039-4749-936B-1CA5AE07B36A}"/>
                </a:ext>
              </a:extLst>
            </p:cNvPr>
            <p:cNvSpPr/>
            <p:nvPr/>
          </p:nvSpPr>
          <p:spPr>
            <a:xfrm>
              <a:off x="3561464" y="3672000"/>
              <a:ext cx="288000" cy="61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32AAFB67-3147-4E54-91AE-04792BA1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0855" y="4296285"/>
              <a:ext cx="4812750" cy="2320048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5" name="Zaoblený obdélník 7">
              <a:extLst>
                <a:ext uri="{FF2B5EF4-FFF2-40B4-BE49-F238E27FC236}">
                  <a16:creationId xmlns:a16="http://schemas.microsoft.com/office/drawing/2014/main" id="{D48FB7AC-D09A-44AB-96AB-FCE7F048102D}"/>
                </a:ext>
              </a:extLst>
            </p:cNvPr>
            <p:cNvSpPr/>
            <p:nvPr/>
          </p:nvSpPr>
          <p:spPr>
            <a:xfrm>
              <a:off x="3420856" y="6097169"/>
              <a:ext cx="1510374" cy="303630"/>
            </a:xfrm>
            <a:prstGeom prst="round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84206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Díla nedostupná na trhu (DNNT)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E60578-AFC0-43AA-BD6E-5883231C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2" y="1449691"/>
            <a:ext cx="7704668" cy="3111052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43526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679512"/>
            <a:ext cx="6947127" cy="1544952"/>
          </a:xfrm>
        </p:spPr>
        <p:txBody>
          <a:bodyPr>
            <a:normAutofit/>
          </a:bodyPr>
          <a:lstStyle/>
          <a:p>
            <a:r>
              <a:rPr lang="cs-CZ" sz="2800" dirty="0"/>
              <a:t>Elektronické informační zdroje </a:t>
            </a:r>
            <a:br>
              <a:rPr lang="cs-CZ" sz="2800" dirty="0"/>
            </a:br>
            <a:r>
              <a:rPr lang="cs-CZ" sz="2800" dirty="0"/>
              <a:t>pro rybářství a hydrobiologii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20554" y="5272528"/>
            <a:ext cx="3366246" cy="116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Jana Kratochvílová</a:t>
            </a:r>
          </a:p>
          <a:p>
            <a:pPr algn="l"/>
            <a:r>
              <a:rPr lang="pt-BR" dirty="0"/>
              <a:t>e-mail: </a:t>
            </a:r>
            <a:r>
              <a:rPr lang="pt-BR" dirty="0">
                <a:hlinkClick r:id="rId2"/>
              </a:rPr>
              <a:t>kratoch@mendelu.cz</a:t>
            </a:r>
            <a:endParaRPr lang="pt-BR" dirty="0"/>
          </a:p>
          <a:p>
            <a:pPr algn="l"/>
            <a:r>
              <a:rPr lang="cs-CZ" dirty="0"/>
              <a:t>Knihovna ÚVIS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91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8" cy="4743420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b="1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Přehledové listy obsahující ucelené informace o živočišných          a rostlinných druzích, tj.: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jména a jejich jazykové varianty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ilustrace a fotografie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anatomický popis (fyziologie, chování, rozmnožování, nemoci…)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chov, pěstování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a socioekonomické aspekty produkce, marketing…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odkazy na relevantní literaturu</a:t>
            </a:r>
          </a:p>
        </p:txBody>
      </p:sp>
    </p:spTree>
    <p:extLst>
      <p:ext uri="{BB962C8B-B14F-4D97-AF65-F5344CB8AC3E}">
        <p14:creationId xmlns:p14="http://schemas.microsoft.com/office/powerpoint/2010/main" val="1458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r>
              <a:rPr lang="cs-CZ" sz="3200" dirty="0">
                <a:latin typeface="Arial Black" panose="020B0A04020102020204" pitchFamily="34" charset="0"/>
              </a:rPr>
              <a:t> – </a:t>
            </a:r>
            <a:r>
              <a:rPr lang="en-US" sz="3200" dirty="0">
                <a:latin typeface="Arial Black" panose="020B0A04020102020204" pitchFamily="34" charset="0"/>
              </a:rPr>
              <a:t>Aquaculture Compendium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2"/>
            <a:ext cx="7704668" cy="5153967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chov ryb, akvakultura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rozsáhlý referenční zdroj z oblasti akvakultury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přehledové listy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datasheets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zabývajících se různými druhy vodních živočichů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cultured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species)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chorobách vodních živočichů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záznamy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plné texty a ilustrace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terminologický slovník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61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CABI </a:t>
            </a:r>
            <a:r>
              <a:rPr lang="cs-CZ" sz="3200" dirty="0" err="1">
                <a:latin typeface="Arial Black" panose="020B0A04020102020204" pitchFamily="34" charset="0"/>
              </a:rPr>
              <a:t>Compendia</a:t>
            </a:r>
            <a:r>
              <a:rPr lang="cs-CZ" sz="3200" dirty="0">
                <a:latin typeface="Arial Black" panose="020B0A04020102020204" pitchFamily="34" charset="0"/>
              </a:rPr>
              <a:t> – </a:t>
            </a:r>
            <a:r>
              <a:rPr lang="en-US" sz="3200" dirty="0">
                <a:latin typeface="Arial Black" panose="020B0A04020102020204" pitchFamily="34" charset="0"/>
              </a:rPr>
              <a:t>Invasive Species </a:t>
            </a:r>
            <a:r>
              <a:rPr lang="en-US" sz="3200" dirty="0" err="1">
                <a:latin typeface="Arial Black" panose="020B0A04020102020204" pitchFamily="34" charset="0"/>
              </a:rPr>
              <a:t>Compedium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2"/>
            <a:ext cx="7704668" cy="5153967"/>
          </a:xfrm>
        </p:spPr>
        <p:txBody>
          <a:bodyPr anchor="t"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 chov ryb, akvakultura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rostliny suchozemské i vodní, škůdci a parazité, vodní živočichové, suchozemští obratlovci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záznamy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plné texty z odborných časopisů a sborníků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ilustrace a fotografie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terminologický slovník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glossary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30422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647</TotalTime>
  <Words>2447</Words>
  <Application>Microsoft Office PowerPoint</Application>
  <PresentationFormat>Předvádění na obrazovce (4:3)</PresentationFormat>
  <Paragraphs>368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Calibri</vt:lpstr>
      <vt:lpstr>Calibri Light</vt:lpstr>
      <vt:lpstr>Palatino Linotype</vt:lpstr>
      <vt:lpstr>Wingdings</vt:lpstr>
      <vt:lpstr>Wingdings 2</vt:lpstr>
      <vt:lpstr>HDOfficeLightV0</vt:lpstr>
      <vt:lpstr>Paralaxa</vt:lpstr>
      <vt:lpstr>Elektronické informační zdroje  pro rybářství  a hydrobiologii</vt:lpstr>
      <vt:lpstr>Obsah</vt:lpstr>
      <vt:lpstr>Elektronické informační zdroje</vt:lpstr>
      <vt:lpstr>Elektronické informační zdroje oborové – CAB Abstracts</vt:lpstr>
      <vt:lpstr>Elektronické informační zdroje oborové – CAB eBooks</vt:lpstr>
      <vt:lpstr>Elektronické informační zdroje oborové – CABI Compendia</vt:lpstr>
      <vt:lpstr>Elektronické informační zdroje oborové – CABI Compendia</vt:lpstr>
      <vt:lpstr>CABI Compendia – Aquaculture Compendium</vt:lpstr>
      <vt:lpstr>CABI Compendia – Invasive Species Compedium</vt:lpstr>
      <vt:lpstr>Elektronické informační zdroje oborové – MEDLINE</vt:lpstr>
      <vt:lpstr>Elektronické informační zdroje oborové – Zoological Records</vt:lpstr>
      <vt:lpstr>Elektronické informační zdroje multioborové abstraktové a plnotextové</vt:lpstr>
      <vt:lpstr>Academic Search Ultimate</vt:lpstr>
      <vt:lpstr>ProQuest Central</vt:lpstr>
      <vt:lpstr>Scopus</vt:lpstr>
      <vt:lpstr>Web of Science</vt:lpstr>
      <vt:lpstr>Web of Science Core Collection</vt:lpstr>
      <vt:lpstr>Web of Science Core Collection</vt:lpstr>
      <vt:lpstr>Prezentace aplikace PowerPoint</vt:lpstr>
      <vt:lpstr>Prezentace aplikace PowerPoint</vt:lpstr>
      <vt:lpstr>Plnotextové zdroje časopisů</vt:lpstr>
      <vt:lpstr>Elektronické knihy Academic Complete (ProQuest Ebook)</vt:lpstr>
      <vt:lpstr>Elektronické knihy Vybrané příklady encyklopedií</vt:lpstr>
      <vt:lpstr>Elektronické knihy  českých vydavatelů</vt:lpstr>
      <vt:lpstr>České zdroje Zemědělská a potravinářská knihovna</vt:lpstr>
      <vt:lpstr>České zdroje ANL – Výběr článků v českých novinách, časopisech a sbornících</vt:lpstr>
      <vt:lpstr>Základy tvorby rešeršního dotazu</vt:lpstr>
      <vt:lpstr>Základy tvorby rešeršního dotazu</vt:lpstr>
      <vt:lpstr>Základy tvorby rešeršního dotazu</vt:lpstr>
      <vt:lpstr>Základy tvorby rešeršního dotazu Booleovské operátory</vt:lpstr>
      <vt:lpstr>Základy tvorby rešeršního dotazu Booleovské operátory</vt:lpstr>
      <vt:lpstr>Základy tvorby rešeršního dotazu Booleovské operátory</vt:lpstr>
      <vt:lpstr>Základy tvorby rešeršního dotazu Wild Cards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Vyhledávání plných textů</vt:lpstr>
      <vt:lpstr>Vyhledávání plných textů Katalogy knihovny</vt:lpstr>
      <vt:lpstr>Elektronická knihovna časopisů a knih Online publikace od A do Z</vt:lpstr>
      <vt:lpstr>Knihovní katalog</vt:lpstr>
      <vt:lpstr>Díla nedostupná na trhu (DNNT)</vt:lpstr>
      <vt:lpstr>Díla nedostupná na trhu (DNNT)</vt:lpstr>
      <vt:lpstr>Díla nedostupná na trhu (DNNT)</vt:lpstr>
      <vt:lpstr>Díla nedostupná na trhu (DNNT)</vt:lpstr>
      <vt:lpstr>Elektronické informační zdroje  pro rybářství a hydrobiologii</vt:lpstr>
    </vt:vector>
  </TitlesOfParts>
  <Company>Mendelova unverzita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Kratochvílová</dc:creator>
  <cp:lastModifiedBy>Jana Kratochvílová</cp:lastModifiedBy>
  <cp:revision>121</cp:revision>
  <dcterms:created xsi:type="dcterms:W3CDTF">2022-09-17T18:22:37Z</dcterms:created>
  <dcterms:modified xsi:type="dcterms:W3CDTF">2023-12-05T07:44:44Z</dcterms:modified>
</cp:coreProperties>
</file>