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  <p:sldMasterId id="2147483930" r:id="rId5"/>
  </p:sldMasterIdLst>
  <p:sldIdLst>
    <p:sldId id="256" r:id="rId6"/>
    <p:sldId id="257" r:id="rId7"/>
    <p:sldId id="258" r:id="rId8"/>
    <p:sldId id="266" r:id="rId9"/>
    <p:sldId id="345" r:id="rId10"/>
    <p:sldId id="346" r:id="rId11"/>
    <p:sldId id="348" r:id="rId12"/>
    <p:sldId id="357" r:id="rId13"/>
    <p:sldId id="267" r:id="rId14"/>
    <p:sldId id="349" r:id="rId15"/>
    <p:sldId id="307" r:id="rId16"/>
    <p:sldId id="359" r:id="rId17"/>
    <p:sldId id="360" r:id="rId18"/>
    <p:sldId id="361" r:id="rId19"/>
    <p:sldId id="362" r:id="rId20"/>
    <p:sldId id="268" r:id="rId21"/>
    <p:sldId id="259" r:id="rId22"/>
    <p:sldId id="260" r:id="rId23"/>
    <p:sldId id="261" r:id="rId24"/>
    <p:sldId id="262" r:id="rId25"/>
    <p:sldId id="263" r:id="rId26"/>
    <p:sldId id="308" r:id="rId27"/>
    <p:sldId id="264" r:id="rId28"/>
    <p:sldId id="310" r:id="rId29"/>
    <p:sldId id="265" r:id="rId30"/>
    <p:sldId id="269" r:id="rId31"/>
    <p:sldId id="314" r:id="rId32"/>
    <p:sldId id="351" r:id="rId33"/>
    <p:sldId id="352" r:id="rId34"/>
    <p:sldId id="353" r:id="rId35"/>
    <p:sldId id="358" r:id="rId36"/>
    <p:sldId id="270" r:id="rId37"/>
    <p:sldId id="311" r:id="rId38"/>
    <p:sldId id="312" r:id="rId39"/>
    <p:sldId id="313" r:id="rId40"/>
    <p:sldId id="317" r:id="rId41"/>
    <p:sldId id="315" r:id="rId42"/>
    <p:sldId id="318" r:id="rId43"/>
    <p:sldId id="326" r:id="rId44"/>
    <p:sldId id="327" r:id="rId45"/>
    <p:sldId id="328" r:id="rId46"/>
    <p:sldId id="329" r:id="rId47"/>
    <p:sldId id="330" r:id="rId48"/>
    <p:sldId id="331" r:id="rId49"/>
    <p:sldId id="332" r:id="rId50"/>
    <p:sldId id="333" r:id="rId51"/>
    <p:sldId id="340" r:id="rId52"/>
    <p:sldId id="334" r:id="rId53"/>
    <p:sldId id="341" r:id="rId54"/>
    <p:sldId id="336" r:id="rId55"/>
    <p:sldId id="342" r:id="rId56"/>
    <p:sldId id="344" r:id="rId57"/>
    <p:sldId id="271" r:id="rId58"/>
    <p:sldId id="319" r:id="rId59"/>
    <p:sldId id="354" r:id="rId60"/>
    <p:sldId id="321" r:id="rId61"/>
    <p:sldId id="322" r:id="rId62"/>
    <p:sldId id="323" r:id="rId63"/>
    <p:sldId id="281" r:id="rId64"/>
    <p:sldId id="282" r:id="rId65"/>
    <p:sldId id="283" r:id="rId66"/>
    <p:sldId id="324" r:id="rId67"/>
    <p:sldId id="285" r:id="rId68"/>
    <p:sldId id="286" r:id="rId69"/>
    <p:sldId id="363" r:id="rId70"/>
    <p:sldId id="356" r:id="rId71"/>
    <p:sldId id="355" r:id="rId72"/>
    <p:sldId id="325" r:id="rId7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30BE"/>
    <a:srgbClr val="5D3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6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07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52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405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392DC095-4F34-483D-9FA8-B64080674D5F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660965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392DC095-4F34-483D-9FA8-B64080674D5F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55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152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0189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601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030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566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73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90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131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018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997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790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730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197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9452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818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392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3211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883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7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4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48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746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22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92DC095-4F34-483D-9FA8-B64080674D5F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78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2DC095-4F34-483D-9FA8-B64080674D5F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65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3mvyubev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s.usda.gov/" TargetMode="External"/><Relationship Id="rId2" Type="http://schemas.openxmlformats.org/officeDocument/2006/relationships/hyperlink" Target="https://www.usda.gov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tmp"/><Relationship Id="rId4" Type="http://schemas.openxmlformats.org/officeDocument/2006/relationships/hyperlink" Target="https://fdc.nal.usda.gov/fdc-app.html#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o.org/faostat/en/#home" TargetMode="External"/><Relationship Id="rId2" Type="http://schemas.openxmlformats.org/officeDocument/2006/relationships/hyperlink" Target="https://www.fao.org/home/en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ite.ebrary.com/lib/mendelu/Doc?id=10899174" TargetMode="External"/><Relationship Id="rId2" Type="http://schemas.openxmlformats.org/officeDocument/2006/relationships/hyperlink" Target="http://site.ebrary.com/lib/mendelu/Doc?id=10514872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nnt.cz/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hyperlink" Target="https://kas.uzei.cz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uvis.mendelu.cz/elektronicke-informacni-zdroje" TargetMode="Externa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leph.nkp.cz/F/" TargetMode="External"/><Relationship Id="rId2" Type="http://schemas.openxmlformats.org/officeDocument/2006/relationships/hyperlink" Target="https://aleph.nkp.cz/F/TUSU26PPLK3VI7Y9KGT6TRXL5SDD85PMDD3PTIF2HCJ39UGUXH-41833?func=file&amp;file_name=find-b&amp;local_base=AN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csnonlinefirmy.agentura-cas.cz/Shibboleth.sso/Login?target=https://csnonlinefirmy.agentura-cas.cz/shibboleth/" TargetMode="Externa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aims.fao.org/standards/agrovoc/functionalities/search" TargetMode="Externa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bi.org/Uploads/CABI/publishing/training-materials/additional-resources/cabi-code-guide.pdf" TargetMode="External"/><Relationship Id="rId2" Type="http://schemas.openxmlformats.org/officeDocument/2006/relationships/hyperlink" Target="https://www.cabi.org/cabithesaurus/" TargetMode="Externa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katalog.mendelu.cz/" TargetMode="External"/><Relationship Id="rId2" Type="http://schemas.openxmlformats.org/officeDocument/2006/relationships/hyperlink" Target="http://uvis.mendelu.cz/katalog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google.cz/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mailto:kratoch@mendelu.cz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eshb.nlm.nih.gov/search" TargetMode="External"/><Relationship Id="rId2" Type="http://schemas.openxmlformats.org/officeDocument/2006/relationships/hyperlink" Target="https://www.nlm.nih.gov/mesh/meshhome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medvik.cz/bmc/subject.d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39673" y="1604867"/>
            <a:ext cx="6947127" cy="2901819"/>
          </a:xfrm>
        </p:spPr>
        <p:txBody>
          <a:bodyPr>
            <a:normAutofit fontScale="90000"/>
          </a:bodyPr>
          <a:lstStyle/>
          <a:p>
            <a:r>
              <a:rPr lang="cs-CZ" sz="4800" dirty="0"/>
              <a:t>Elektronické informační zdroje             se zaměřením                         na potravinářství</a:t>
            </a:r>
            <a:endParaRPr lang="cs-CZ" sz="4600" dirty="0">
              <a:latin typeface="Arial Black" panose="020B0A04020102020204" pitchFamily="34" charset="0"/>
            </a:endParaRPr>
          </a:p>
        </p:txBody>
      </p:sp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6508102" y="5918717"/>
            <a:ext cx="2178698" cy="35449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24</a:t>
            </a:r>
            <a:r>
              <a:rPr lang="cs-CZ" sz="1800" b="0" dirty="0"/>
              <a:t>. </a:t>
            </a:r>
            <a:r>
              <a:rPr lang="cs-CZ" sz="1800" b="0"/>
              <a:t>října 2023</a:t>
            </a:r>
            <a:endParaRPr lang="cs-CZ" sz="1800" b="0" dirty="0"/>
          </a:p>
        </p:txBody>
      </p:sp>
    </p:spTree>
    <p:extLst>
      <p:ext uri="{BB962C8B-B14F-4D97-AF65-F5344CB8AC3E}">
        <p14:creationId xmlns:p14="http://schemas.microsoft.com/office/powerpoint/2010/main" val="2873735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latin typeface="Arial Black" panose="020B0A04020102020204" pitchFamily="34" charset="0"/>
              </a:rPr>
              <a:t>Elektronické informační zdroje oborové – </a:t>
            </a:r>
            <a:r>
              <a:rPr lang="cs-CZ" sz="3200" dirty="0" err="1">
                <a:latin typeface="Arial Black" panose="020B0A04020102020204" pitchFamily="34" charset="0"/>
              </a:rPr>
              <a:t>FOODnetBASE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587062"/>
            <a:ext cx="7704667" cy="5181600"/>
          </a:xfrm>
        </p:spPr>
        <p:txBody>
          <a:bodyPr anchor="t">
            <a:noAutofit/>
          </a:bodyPr>
          <a:lstStyle/>
          <a:p>
            <a:pPr>
              <a:buClr>
                <a:srgbClr val="0099CC"/>
              </a:buClr>
              <a:buNone/>
            </a:pP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Vydavatel:	</a:t>
            </a:r>
            <a:r>
              <a:rPr lang="en-US" sz="20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CRC Press / Taylor &amp; Francis Group</a:t>
            </a:r>
            <a:endParaRPr lang="cs-CZ" sz="2000" b="1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99CC"/>
              </a:buClr>
              <a:buNone/>
            </a:pP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Obory:		 potravinářství a potravinářské technologie</a:t>
            </a:r>
          </a:p>
          <a:p>
            <a:pPr>
              <a:buClr>
                <a:srgbClr val="0099CC"/>
              </a:buClr>
              <a:buNone/>
            </a:pPr>
            <a:endParaRPr lang="cs-CZ" sz="10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plné texty knih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 vydání 1992 – 2016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zakoupeno z projektu Mendelu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seznam titulů v plném textu</a:t>
            </a:r>
            <a:endParaRPr lang="cs-CZ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070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9908" y="360000"/>
            <a:ext cx="7548092" cy="684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 err="1"/>
              <a:t>FoodData</a:t>
            </a:r>
            <a:r>
              <a:rPr lang="cs-CZ" sz="4000" dirty="0"/>
              <a:t> </a:t>
            </a:r>
            <a:r>
              <a:rPr lang="cs-CZ" sz="4000" dirty="0" err="1"/>
              <a:t>Central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19908" y="1404000"/>
            <a:ext cx="7679977" cy="3150415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0099CC"/>
              </a:buClr>
              <a:buNone/>
            </a:pPr>
            <a:r>
              <a:rPr lang="cs-CZ" sz="2000" dirty="0">
                <a:solidFill>
                  <a:srgbClr val="292929"/>
                </a:solidFill>
              </a:rPr>
              <a:t>Producent:	</a:t>
            </a:r>
            <a:r>
              <a:rPr lang="en-US" sz="2000" dirty="0">
                <a:solidFill>
                  <a:srgbClr val="292929"/>
                </a:solidFill>
                <a:hlinkClick r:id="rId2"/>
              </a:rPr>
              <a:t>U.S. Department of Agriculture</a:t>
            </a:r>
            <a:r>
              <a:rPr lang="en-US" sz="2000" dirty="0">
                <a:solidFill>
                  <a:srgbClr val="292929"/>
                </a:solidFill>
              </a:rPr>
              <a:t> (USDA)</a:t>
            </a:r>
            <a:r>
              <a:rPr lang="cs-CZ" sz="2000" dirty="0">
                <a:solidFill>
                  <a:srgbClr val="292929"/>
                </a:solidFill>
              </a:rPr>
              <a:t> / 						</a:t>
            </a:r>
            <a:r>
              <a:rPr lang="en-US" sz="2000" dirty="0">
                <a:solidFill>
                  <a:srgbClr val="292929"/>
                </a:solidFill>
                <a:hlinkClick r:id="rId3"/>
              </a:rPr>
              <a:t>Agricultural Research Service</a:t>
            </a:r>
            <a:r>
              <a:rPr lang="en-US" sz="2000" dirty="0">
                <a:solidFill>
                  <a:srgbClr val="292929"/>
                </a:solidFill>
              </a:rPr>
              <a:t> (ARS)</a:t>
            </a:r>
            <a:endParaRPr lang="cs-CZ" sz="2000" b="1" dirty="0">
              <a:solidFill>
                <a:srgbClr val="292929"/>
              </a:solidFill>
            </a:endParaRPr>
          </a:p>
          <a:p>
            <a:pPr>
              <a:spcBef>
                <a:spcPts val="0"/>
              </a:spcBef>
              <a:buClr>
                <a:srgbClr val="0099CC"/>
              </a:buClr>
              <a:buNone/>
            </a:pPr>
            <a:r>
              <a:rPr lang="cs-CZ" sz="2000" dirty="0">
                <a:solidFill>
                  <a:srgbClr val="292929"/>
                </a:solidFill>
              </a:rPr>
              <a:t>Obory:		potraviny rostlinného i živočišného původu, jejich 				složení</a:t>
            </a:r>
          </a:p>
          <a:p>
            <a:pPr>
              <a:spcBef>
                <a:spcPts val="0"/>
              </a:spcBef>
              <a:buClr>
                <a:srgbClr val="0099CC"/>
              </a:buClr>
              <a:buNone/>
            </a:pPr>
            <a:r>
              <a:rPr lang="cs-CZ" sz="2000" dirty="0">
                <a:solidFill>
                  <a:srgbClr val="292929"/>
                </a:solidFill>
              </a:rPr>
              <a:t>Přístup:		</a:t>
            </a:r>
            <a:r>
              <a:rPr lang="cs-CZ" sz="2000" dirty="0">
                <a:solidFill>
                  <a:srgbClr val="292929"/>
                </a:solidFill>
                <a:hlinkClick r:id="rId4"/>
              </a:rPr>
              <a:t>https://fdc.nal.usda.gov/fdc-app.html#/</a:t>
            </a:r>
            <a:r>
              <a:rPr lang="cs-CZ" sz="2000" dirty="0">
                <a:solidFill>
                  <a:srgbClr val="292929"/>
                </a:solidFill>
              </a:rPr>
              <a:t> </a:t>
            </a:r>
          </a:p>
          <a:p>
            <a:pPr>
              <a:spcBef>
                <a:spcPts val="0"/>
              </a:spcBef>
              <a:buClr>
                <a:srgbClr val="0099CC"/>
              </a:buClr>
              <a:buNone/>
            </a:pPr>
            <a:endParaRPr lang="cs-CZ" sz="1500" dirty="0">
              <a:solidFill>
                <a:srgbClr val="292929"/>
              </a:solidFill>
            </a:endParaRPr>
          </a:p>
          <a:p>
            <a:pPr marL="7416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faktografická databáze</a:t>
            </a:r>
          </a:p>
          <a:p>
            <a:pPr marL="7416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Ministerstvo zemědělství </a:t>
            </a:r>
            <a:r>
              <a:rPr lang="cs-CZ" dirty="0"/>
              <a:t>Spojených států</a:t>
            </a:r>
            <a:endParaRPr lang="cs-CZ" dirty="0">
              <a:solidFill>
                <a:srgbClr val="292929"/>
              </a:solidFill>
            </a:endParaRPr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"/>
          <a:stretch/>
        </p:blipFill>
        <p:spPr>
          <a:xfrm>
            <a:off x="1633565" y="4720771"/>
            <a:ext cx="6828100" cy="177722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72949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9908" y="360000"/>
            <a:ext cx="7548092" cy="684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/>
              <a:t>FAOSTAT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19908" y="1404000"/>
            <a:ext cx="7679977" cy="3150415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0099CC"/>
              </a:buClr>
              <a:buNone/>
            </a:pPr>
            <a:r>
              <a:rPr lang="cs-CZ" sz="2000" dirty="0">
                <a:solidFill>
                  <a:srgbClr val="292929"/>
                </a:solidFill>
              </a:rPr>
              <a:t>Producent:	</a:t>
            </a:r>
            <a:r>
              <a:rPr lang="en-US" sz="2000" dirty="0">
                <a:solidFill>
                  <a:srgbClr val="292929"/>
                </a:solidFill>
              </a:rPr>
              <a:t>The Food and Agriculture Organization of the United </a:t>
            </a:r>
            <a:r>
              <a:rPr lang="cs-CZ" sz="2000" dirty="0">
                <a:solidFill>
                  <a:srgbClr val="292929"/>
                </a:solidFill>
              </a:rPr>
              <a:t>				</a:t>
            </a:r>
            <a:r>
              <a:rPr lang="en-US" sz="2000" dirty="0">
                <a:solidFill>
                  <a:srgbClr val="292929"/>
                </a:solidFill>
              </a:rPr>
              <a:t>Nations</a:t>
            </a:r>
            <a:r>
              <a:rPr lang="cs-CZ" sz="2000" dirty="0">
                <a:solidFill>
                  <a:srgbClr val="292929"/>
                </a:solidFill>
              </a:rPr>
              <a:t> (</a:t>
            </a:r>
            <a:r>
              <a:rPr lang="cs-CZ" sz="2000" dirty="0">
                <a:solidFill>
                  <a:srgbClr val="292929"/>
                </a:solidFill>
                <a:hlinkClick r:id="rId2"/>
              </a:rPr>
              <a:t>FAO</a:t>
            </a:r>
            <a:r>
              <a:rPr lang="cs-CZ" sz="2000" dirty="0">
                <a:solidFill>
                  <a:srgbClr val="292929"/>
                </a:solidFill>
              </a:rPr>
              <a:t>)</a:t>
            </a:r>
          </a:p>
          <a:p>
            <a:pPr>
              <a:spcBef>
                <a:spcPts val="0"/>
              </a:spcBef>
              <a:buClr>
                <a:srgbClr val="0099CC"/>
              </a:buClr>
              <a:buNone/>
            </a:pPr>
            <a:r>
              <a:rPr lang="cs-CZ" sz="2000" dirty="0">
                <a:solidFill>
                  <a:srgbClr val="292929"/>
                </a:solidFill>
              </a:rPr>
              <a:t>Obory:		zemědělství, lesnictví, dřevařství, potravinářství, ... 				(produkce surovin)</a:t>
            </a:r>
          </a:p>
          <a:p>
            <a:pPr>
              <a:spcBef>
                <a:spcPts val="0"/>
              </a:spcBef>
              <a:buClr>
                <a:srgbClr val="0099CC"/>
              </a:buClr>
              <a:buNone/>
            </a:pPr>
            <a:r>
              <a:rPr lang="cs-CZ" sz="2000" dirty="0">
                <a:solidFill>
                  <a:srgbClr val="292929"/>
                </a:solidFill>
              </a:rPr>
              <a:t>Přístup:		</a:t>
            </a:r>
            <a:r>
              <a:rPr lang="cs-CZ" sz="2000" dirty="0">
                <a:solidFill>
                  <a:srgbClr val="292929"/>
                </a:solidFill>
                <a:hlinkClick r:id="rId3"/>
              </a:rPr>
              <a:t>https://www.fao.org/faostat/en/#home</a:t>
            </a:r>
            <a:r>
              <a:rPr lang="cs-CZ" sz="2000" dirty="0">
                <a:solidFill>
                  <a:srgbClr val="292929"/>
                </a:solidFill>
              </a:rPr>
              <a:t> </a:t>
            </a:r>
          </a:p>
          <a:p>
            <a:pPr>
              <a:spcBef>
                <a:spcPts val="0"/>
              </a:spcBef>
              <a:buClr>
                <a:srgbClr val="0099CC"/>
              </a:buClr>
              <a:buNone/>
            </a:pPr>
            <a:endParaRPr lang="cs-CZ" sz="1500" dirty="0">
              <a:solidFill>
                <a:srgbClr val="292929"/>
              </a:solidFill>
            </a:endParaRPr>
          </a:p>
          <a:p>
            <a:pPr marL="7416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faktografická databáze</a:t>
            </a:r>
          </a:p>
          <a:p>
            <a:pPr marL="7416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/>
              <a:t>Organizace pro výživu a zemědělství Spojených národů</a:t>
            </a:r>
            <a:endParaRPr lang="cs-CZ" dirty="0">
              <a:solidFill>
                <a:srgbClr val="292929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6B7B177-FE29-4962-A0B8-FFFBC1CB6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756" y="4601222"/>
            <a:ext cx="7152129" cy="170555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3737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9908" y="360000"/>
            <a:ext cx="7548092" cy="684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/>
              <a:t>FAOSTAT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39602AF5-3044-48B3-A7CE-7366BF1D8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9225" y="1720075"/>
            <a:ext cx="6619625" cy="491156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AAF3F19-6C32-4CB1-8BE4-0A65EB9D611E}"/>
              </a:ext>
            </a:extLst>
          </p:cNvPr>
          <p:cNvSpPr txBox="1"/>
          <p:nvPr/>
        </p:nvSpPr>
        <p:spPr>
          <a:xfrm>
            <a:off x="1019908" y="1112797"/>
            <a:ext cx="7104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Příklad na produkci krůtího masa v ČR</a:t>
            </a:r>
          </a:p>
        </p:txBody>
      </p:sp>
    </p:spTree>
    <p:extLst>
      <p:ext uri="{BB962C8B-B14F-4D97-AF65-F5344CB8AC3E}">
        <p14:creationId xmlns:p14="http://schemas.microsoft.com/office/powerpoint/2010/main" val="3732538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9908" y="360000"/>
            <a:ext cx="7548092" cy="684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/>
              <a:t>FAOSTAT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FE7E448-EA4A-4F0B-A33C-3D591E9D6D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9" t="718" b="-1"/>
          <a:stretch/>
        </p:blipFill>
        <p:spPr>
          <a:xfrm>
            <a:off x="2365008" y="1044000"/>
            <a:ext cx="4857891" cy="576529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22190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9908" y="360000"/>
            <a:ext cx="7548092" cy="684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/>
              <a:t>FAOSTAT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7669055-EFDE-4DCC-BC21-AA6DEA07E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08" y="1390024"/>
            <a:ext cx="7702061" cy="431451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5940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956594" cy="864000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latin typeface="Arial Black" panose="020B0A04020102020204" pitchFamily="34" charset="0"/>
              </a:rPr>
              <a:t>Elektronické informační zdroje multioborové abstraktové a plnotextové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4332" y="1587062"/>
            <a:ext cx="7566550" cy="5158971"/>
          </a:xfrm>
        </p:spPr>
        <p:txBody>
          <a:bodyPr anchor="t">
            <a:noAutofit/>
          </a:bodyPr>
          <a:lstStyle/>
          <a:p>
            <a:pPr marL="741600" lv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800" dirty="0" err="1">
                <a:solidFill>
                  <a:srgbClr val="292929"/>
                </a:solidFill>
              </a:rPr>
              <a:t>Academic</a:t>
            </a:r>
            <a:r>
              <a:rPr lang="cs-CZ" sz="1800" dirty="0">
                <a:solidFill>
                  <a:srgbClr val="292929"/>
                </a:solidFill>
              </a:rPr>
              <a:t> </a:t>
            </a:r>
            <a:r>
              <a:rPr lang="cs-CZ" sz="1800" dirty="0" err="1">
                <a:solidFill>
                  <a:srgbClr val="292929"/>
                </a:solidFill>
              </a:rPr>
              <a:t>Search</a:t>
            </a:r>
            <a:r>
              <a:rPr lang="cs-CZ" sz="1800" dirty="0">
                <a:solidFill>
                  <a:srgbClr val="292929"/>
                </a:solidFill>
              </a:rPr>
              <a:t> </a:t>
            </a:r>
            <a:r>
              <a:rPr lang="cs-CZ" sz="1800" dirty="0" err="1">
                <a:solidFill>
                  <a:srgbClr val="292929"/>
                </a:solidFill>
              </a:rPr>
              <a:t>Ultimate</a:t>
            </a:r>
            <a:endParaRPr lang="cs-CZ" sz="1800" dirty="0">
              <a:solidFill>
                <a:srgbClr val="292929"/>
              </a:solidFill>
            </a:endParaRPr>
          </a:p>
          <a:p>
            <a:pPr marL="741600" lv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800" dirty="0" err="1">
                <a:solidFill>
                  <a:srgbClr val="292929"/>
                </a:solidFill>
              </a:rPr>
              <a:t>ProQuest</a:t>
            </a:r>
            <a:r>
              <a:rPr lang="cs-CZ" sz="1800" dirty="0">
                <a:solidFill>
                  <a:srgbClr val="292929"/>
                </a:solidFill>
              </a:rPr>
              <a:t> </a:t>
            </a:r>
            <a:r>
              <a:rPr lang="cs-CZ" sz="1800" dirty="0" err="1">
                <a:solidFill>
                  <a:srgbClr val="292929"/>
                </a:solidFill>
              </a:rPr>
              <a:t>Central</a:t>
            </a:r>
            <a:endParaRPr lang="cs-CZ" sz="1800" dirty="0">
              <a:solidFill>
                <a:srgbClr val="292929"/>
              </a:solidFill>
            </a:endParaRPr>
          </a:p>
          <a:p>
            <a:pPr marL="741600" lv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800" dirty="0" err="1">
                <a:solidFill>
                  <a:srgbClr val="292929"/>
                </a:solidFill>
              </a:rPr>
              <a:t>Scopus</a:t>
            </a:r>
            <a:endParaRPr lang="cs-CZ" sz="1800" dirty="0">
              <a:solidFill>
                <a:srgbClr val="292929"/>
              </a:solidFill>
            </a:endParaRPr>
          </a:p>
          <a:p>
            <a:pPr marL="741600" lv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292929"/>
                </a:solidFill>
              </a:rPr>
              <a:t>Web </a:t>
            </a:r>
            <a:r>
              <a:rPr lang="cs-CZ" sz="1800" dirty="0" err="1">
                <a:solidFill>
                  <a:srgbClr val="292929"/>
                </a:solidFill>
              </a:rPr>
              <a:t>of</a:t>
            </a:r>
            <a:r>
              <a:rPr lang="cs-CZ" sz="1800" dirty="0">
                <a:solidFill>
                  <a:srgbClr val="292929"/>
                </a:solidFill>
              </a:rPr>
              <a:t> Science  </a:t>
            </a:r>
          </a:p>
          <a:p>
            <a:pPr marL="741600" lv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92929"/>
                </a:solidFill>
              </a:rPr>
              <a:t>Academic Complete (ProQuest </a:t>
            </a:r>
            <a:r>
              <a:rPr lang="en-US" sz="1800" dirty="0" err="1">
                <a:solidFill>
                  <a:srgbClr val="292929"/>
                </a:solidFill>
              </a:rPr>
              <a:t>Ebook</a:t>
            </a:r>
            <a:r>
              <a:rPr lang="en-US" sz="1800" dirty="0">
                <a:solidFill>
                  <a:srgbClr val="292929"/>
                </a:solidFill>
              </a:rPr>
              <a:t>)</a:t>
            </a:r>
            <a:endParaRPr lang="cs-CZ" sz="1800" dirty="0">
              <a:solidFill>
                <a:srgbClr val="292929"/>
              </a:solidFill>
            </a:endParaRPr>
          </a:p>
          <a:p>
            <a:pPr marL="741600" lv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92929"/>
                </a:solidFill>
              </a:rPr>
              <a:t>ACS Publications</a:t>
            </a:r>
            <a:r>
              <a:rPr lang="cs-CZ" sz="1800" dirty="0">
                <a:solidFill>
                  <a:srgbClr val="292929"/>
                </a:solidFill>
              </a:rPr>
              <a:t> (ACS = </a:t>
            </a:r>
            <a:r>
              <a:rPr lang="cs-CZ" sz="1800" dirty="0" err="1">
                <a:solidFill>
                  <a:srgbClr val="292929"/>
                </a:solidFill>
              </a:rPr>
              <a:t>American</a:t>
            </a:r>
            <a:r>
              <a:rPr lang="cs-CZ" sz="1800" dirty="0">
                <a:solidFill>
                  <a:srgbClr val="292929"/>
                </a:solidFill>
              </a:rPr>
              <a:t> </a:t>
            </a:r>
            <a:r>
              <a:rPr lang="cs-CZ" sz="1800" dirty="0" err="1">
                <a:solidFill>
                  <a:srgbClr val="292929"/>
                </a:solidFill>
              </a:rPr>
              <a:t>Chemical</a:t>
            </a:r>
            <a:r>
              <a:rPr lang="cs-CZ" sz="1800" dirty="0">
                <a:solidFill>
                  <a:srgbClr val="292929"/>
                </a:solidFill>
              </a:rPr>
              <a:t> Society)</a:t>
            </a:r>
          </a:p>
          <a:p>
            <a:pPr marL="7416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rgbClr val="292929"/>
                </a:solidFill>
              </a:rPr>
              <a:t>BioOne</a:t>
            </a:r>
            <a:endParaRPr lang="cs-CZ" sz="1800" dirty="0">
              <a:solidFill>
                <a:srgbClr val="292929"/>
              </a:solidFill>
            </a:endParaRPr>
          </a:p>
          <a:p>
            <a:pPr marL="741600" lv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292929"/>
                </a:solidFill>
              </a:rPr>
              <a:t>Cambridge </a:t>
            </a:r>
            <a:r>
              <a:rPr lang="cs-CZ" sz="1800" dirty="0" err="1">
                <a:solidFill>
                  <a:srgbClr val="292929"/>
                </a:solidFill>
              </a:rPr>
              <a:t>Journals</a:t>
            </a:r>
            <a:r>
              <a:rPr lang="cs-CZ" sz="1800" dirty="0">
                <a:solidFill>
                  <a:srgbClr val="292929"/>
                </a:solidFill>
              </a:rPr>
              <a:t> Online – FULL </a:t>
            </a:r>
            <a:r>
              <a:rPr lang="cs-CZ" sz="1800" dirty="0" err="1">
                <a:solidFill>
                  <a:srgbClr val="292929"/>
                </a:solidFill>
              </a:rPr>
              <a:t>Collection</a:t>
            </a:r>
            <a:endParaRPr lang="cs-CZ" sz="1800" dirty="0">
              <a:solidFill>
                <a:srgbClr val="292929"/>
              </a:solidFill>
            </a:endParaRPr>
          </a:p>
          <a:p>
            <a:pPr marL="7416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292929"/>
                </a:solidFill>
              </a:rPr>
              <a:t>De </a:t>
            </a:r>
            <a:r>
              <a:rPr lang="cs-CZ" sz="1800" dirty="0" err="1">
                <a:solidFill>
                  <a:srgbClr val="292929"/>
                </a:solidFill>
              </a:rPr>
              <a:t>Gruyter</a:t>
            </a:r>
            <a:r>
              <a:rPr lang="cs-CZ" sz="1800" dirty="0">
                <a:solidFill>
                  <a:srgbClr val="292929"/>
                </a:solidFill>
              </a:rPr>
              <a:t> </a:t>
            </a:r>
            <a:r>
              <a:rPr lang="cs-CZ" sz="1800" dirty="0" err="1">
                <a:solidFill>
                  <a:srgbClr val="292929"/>
                </a:solidFill>
              </a:rPr>
              <a:t>eJournal</a:t>
            </a:r>
            <a:r>
              <a:rPr lang="cs-CZ" sz="1800" dirty="0">
                <a:solidFill>
                  <a:srgbClr val="292929"/>
                </a:solidFill>
              </a:rPr>
              <a:t> STM </a:t>
            </a:r>
            <a:r>
              <a:rPr lang="cs-CZ" sz="1800" dirty="0" err="1">
                <a:solidFill>
                  <a:srgbClr val="292929"/>
                </a:solidFill>
              </a:rPr>
              <a:t>Package</a:t>
            </a:r>
            <a:endParaRPr lang="cs-CZ" sz="18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en-US" sz="1800" dirty="0">
                <a:solidFill>
                  <a:srgbClr val="292929"/>
                </a:solidFill>
              </a:rPr>
              <a:t>Oxford Journal STM Science Archives (do r. 2019 v</a:t>
            </a:r>
            <a:r>
              <a:rPr lang="cs-CZ" sz="1800" dirty="0">
                <a:solidFill>
                  <a:srgbClr val="292929"/>
                </a:solidFill>
              </a:rPr>
              <a:t>č</a:t>
            </a:r>
            <a:r>
              <a:rPr lang="en-US" sz="1800" dirty="0">
                <a:solidFill>
                  <a:srgbClr val="292929"/>
                </a:solidFill>
              </a:rPr>
              <a:t>.)</a:t>
            </a:r>
            <a:endParaRPr lang="cs-CZ" sz="18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en-US" sz="1800" dirty="0">
                <a:solidFill>
                  <a:srgbClr val="292929"/>
                </a:solidFill>
              </a:rPr>
              <a:t>Royal Society of Chemistry (RSC)</a:t>
            </a:r>
            <a:endParaRPr lang="cs-CZ" sz="18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1800" dirty="0">
                <a:solidFill>
                  <a:srgbClr val="292929"/>
                </a:solidFill>
              </a:rPr>
              <a:t>Science Direct</a:t>
            </a: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1800" dirty="0" err="1">
                <a:solidFill>
                  <a:srgbClr val="292929"/>
                </a:solidFill>
              </a:rPr>
              <a:t>Springer</a:t>
            </a:r>
            <a:r>
              <a:rPr lang="cs-CZ" sz="1800" dirty="0">
                <a:solidFill>
                  <a:srgbClr val="292929"/>
                </a:solidFill>
              </a:rPr>
              <a:t> </a:t>
            </a:r>
            <a:r>
              <a:rPr lang="cs-CZ" sz="1800" dirty="0" err="1">
                <a:solidFill>
                  <a:srgbClr val="292929"/>
                </a:solidFill>
              </a:rPr>
              <a:t>Compact</a:t>
            </a:r>
            <a:r>
              <a:rPr lang="cs-CZ" sz="1800" dirty="0">
                <a:solidFill>
                  <a:srgbClr val="292929"/>
                </a:solidFill>
              </a:rPr>
              <a:t> (</a:t>
            </a:r>
            <a:r>
              <a:rPr lang="cs-CZ" sz="1800" dirty="0" err="1">
                <a:solidFill>
                  <a:srgbClr val="292929"/>
                </a:solidFill>
              </a:rPr>
              <a:t>SpringerLink</a:t>
            </a:r>
            <a:r>
              <a:rPr lang="cs-CZ" sz="1800" dirty="0">
                <a:solidFill>
                  <a:srgbClr val="292929"/>
                </a:solidFill>
              </a:rPr>
              <a:t>)</a:t>
            </a: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1800" dirty="0" err="1">
                <a:solidFill>
                  <a:srgbClr val="292929"/>
                </a:solidFill>
              </a:rPr>
              <a:t>Taylor</a:t>
            </a:r>
            <a:r>
              <a:rPr lang="cs-CZ" sz="1800" dirty="0">
                <a:solidFill>
                  <a:srgbClr val="292929"/>
                </a:solidFill>
              </a:rPr>
              <a:t> &amp; Francis </a:t>
            </a:r>
            <a:r>
              <a:rPr lang="cs-CZ" sz="1800" dirty="0" err="1">
                <a:solidFill>
                  <a:srgbClr val="292929"/>
                </a:solidFill>
              </a:rPr>
              <a:t>Journals</a:t>
            </a:r>
            <a:r>
              <a:rPr lang="cs-CZ" sz="1800" dirty="0">
                <a:solidFill>
                  <a:srgbClr val="292929"/>
                </a:solidFill>
              </a:rPr>
              <a:t> - Science &amp; </a:t>
            </a:r>
            <a:r>
              <a:rPr lang="cs-CZ" sz="1800" dirty="0" err="1">
                <a:solidFill>
                  <a:srgbClr val="292929"/>
                </a:solidFill>
              </a:rPr>
              <a:t>Technol</a:t>
            </a:r>
            <a:r>
              <a:rPr lang="cs-CZ" sz="1800" dirty="0">
                <a:solidFill>
                  <a:srgbClr val="292929"/>
                </a:solidFill>
              </a:rPr>
              <a:t>. </a:t>
            </a:r>
            <a:r>
              <a:rPr lang="cs-CZ" sz="1800" dirty="0" err="1">
                <a:solidFill>
                  <a:srgbClr val="292929"/>
                </a:solidFill>
              </a:rPr>
              <a:t>Library</a:t>
            </a:r>
            <a:r>
              <a:rPr lang="cs-CZ" sz="1800" dirty="0">
                <a:solidFill>
                  <a:srgbClr val="292929"/>
                </a:solidFill>
              </a:rPr>
              <a:t> </a:t>
            </a:r>
            <a:r>
              <a:rPr lang="cs-CZ" sz="1800" dirty="0" err="1">
                <a:solidFill>
                  <a:srgbClr val="292929"/>
                </a:solidFill>
              </a:rPr>
              <a:t>Collection</a:t>
            </a:r>
            <a:endParaRPr lang="cs-CZ" sz="18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1800" dirty="0" err="1">
                <a:solidFill>
                  <a:srgbClr val="292929"/>
                </a:solidFill>
              </a:rPr>
              <a:t>Wiley</a:t>
            </a:r>
            <a:r>
              <a:rPr lang="cs-CZ" sz="1800" dirty="0">
                <a:solidFill>
                  <a:srgbClr val="292929"/>
                </a:solidFill>
              </a:rPr>
              <a:t> Online </a:t>
            </a:r>
            <a:r>
              <a:rPr lang="cs-CZ" sz="1800" dirty="0" err="1">
                <a:solidFill>
                  <a:srgbClr val="292929"/>
                </a:solidFill>
              </a:rPr>
              <a:t>Library</a:t>
            </a:r>
            <a:endParaRPr lang="cs-CZ" sz="180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01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err="1">
                <a:latin typeface="Arial Black" panose="020B0A04020102020204" pitchFamily="34" charset="0"/>
              </a:rPr>
              <a:t>Academic</a:t>
            </a:r>
            <a:r>
              <a:rPr lang="cs-CZ" dirty="0">
                <a:latin typeface="Arial Black" panose="020B0A04020102020204" pitchFamily="34" charset="0"/>
              </a:rPr>
              <a:t> </a:t>
            </a:r>
            <a:r>
              <a:rPr lang="cs-CZ" dirty="0" err="1">
                <a:latin typeface="Arial Black" panose="020B0A04020102020204" pitchFamily="34" charset="0"/>
              </a:rPr>
              <a:t>Search</a:t>
            </a:r>
            <a:r>
              <a:rPr lang="cs-CZ" dirty="0">
                <a:latin typeface="Arial Black" panose="020B0A04020102020204" pitchFamily="34" charset="0"/>
              </a:rPr>
              <a:t> </a:t>
            </a:r>
            <a:r>
              <a:rPr lang="cs-CZ" dirty="0" err="1">
                <a:latin typeface="Arial Black" panose="020B0A04020102020204" pitchFamily="34" charset="0"/>
              </a:rPr>
              <a:t>Ultimate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4000"/>
            <a:ext cx="7704667" cy="5004000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cs-CZ" sz="2000" dirty="0"/>
              <a:t>Vydavatel:	 </a:t>
            </a:r>
            <a:r>
              <a:rPr lang="cs-CZ" sz="2000" b="1" dirty="0"/>
              <a:t>EBSCO</a:t>
            </a:r>
          </a:p>
          <a:p>
            <a:pPr>
              <a:buClr>
                <a:srgbClr val="0099CC"/>
              </a:buClr>
              <a:buNone/>
            </a:pPr>
            <a:r>
              <a:rPr lang="cs-CZ" sz="2000" dirty="0"/>
              <a:t>Obory:		 multioborová databáze</a:t>
            </a:r>
          </a:p>
          <a:p>
            <a:pPr>
              <a:buNone/>
            </a:pPr>
            <a:endParaRPr lang="cs-CZ" sz="1000" b="1" dirty="0"/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multioborová plnotextová a citační databáze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řada záznamů s přístupem do plného textu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na MENDELU retrospektiva plných textů už od r. 1887</a:t>
            </a:r>
          </a:p>
        </p:txBody>
      </p:sp>
    </p:spTree>
    <p:extLst>
      <p:ext uri="{BB962C8B-B14F-4D97-AF65-F5344CB8AC3E}">
        <p14:creationId xmlns:p14="http://schemas.microsoft.com/office/powerpoint/2010/main" val="698598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err="1">
                <a:latin typeface="Arial Black" panose="020B0A04020102020204" pitchFamily="34" charset="0"/>
              </a:rPr>
              <a:t>ProQuest</a:t>
            </a:r>
            <a:r>
              <a:rPr lang="cs-CZ" dirty="0">
                <a:latin typeface="Arial Black" panose="020B0A04020102020204" pitchFamily="34" charset="0"/>
              </a:rPr>
              <a:t> </a:t>
            </a:r>
            <a:r>
              <a:rPr lang="cs-CZ" dirty="0" err="1">
                <a:latin typeface="Arial Black" panose="020B0A04020102020204" pitchFamily="34" charset="0"/>
              </a:rPr>
              <a:t>Central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3999"/>
            <a:ext cx="7704667" cy="5344751"/>
          </a:xfrm>
        </p:spPr>
        <p:txBody>
          <a:bodyPr anchor="t">
            <a:noAutofit/>
          </a:bodyPr>
          <a:lstStyle/>
          <a:p>
            <a:pPr>
              <a:buNone/>
            </a:pPr>
            <a:r>
              <a:rPr lang="cs-CZ" sz="2000" dirty="0"/>
              <a:t>Vydavatel:	 </a:t>
            </a:r>
            <a:r>
              <a:rPr lang="cs-CZ" sz="2000" b="1" dirty="0" err="1"/>
              <a:t>ProQuest</a:t>
            </a:r>
            <a:endParaRPr lang="cs-CZ" sz="2000" dirty="0"/>
          </a:p>
          <a:p>
            <a:pPr>
              <a:buClr>
                <a:srgbClr val="0099CC"/>
              </a:buClr>
              <a:buNone/>
            </a:pPr>
            <a:r>
              <a:rPr lang="cs-CZ" sz="2000" dirty="0"/>
              <a:t>Obory:		 multioborová databáze</a:t>
            </a:r>
          </a:p>
          <a:p>
            <a:pPr marL="0" lvl="1" indent="0">
              <a:spcBef>
                <a:spcPts val="0"/>
              </a:spcBef>
              <a:buClr>
                <a:srgbClr val="646464"/>
              </a:buClr>
              <a:buNone/>
            </a:pPr>
            <a:endParaRPr lang="cs-CZ" sz="1000" dirty="0"/>
          </a:p>
          <a:p>
            <a:pPr marL="723600" lvl="1" indent="-342900">
              <a:lnSpc>
                <a:spcPct val="100000"/>
              </a:lnSpc>
              <a:spcBef>
                <a:spcPts val="0"/>
              </a:spcBef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/>
              <a:t>plnotextová databáze</a:t>
            </a:r>
          </a:p>
          <a:p>
            <a:pPr marL="723600" lvl="1" indent="-342900">
              <a:lnSpc>
                <a:spcPct val="100000"/>
              </a:lnSpc>
              <a:spcBef>
                <a:spcPts val="0"/>
              </a:spcBef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/>
              <a:t>multimediální databáze</a:t>
            </a:r>
          </a:p>
          <a:p>
            <a:pPr marL="723600" lvl="1" indent="-342900">
              <a:lnSpc>
                <a:spcPct val="100000"/>
              </a:lnSpc>
              <a:spcBef>
                <a:spcPts val="0"/>
              </a:spcBef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/>
              <a:t>plné texty disertačních prací</a:t>
            </a:r>
          </a:p>
          <a:p>
            <a:pPr marL="723600" lvl="1" indent="-342900">
              <a:lnSpc>
                <a:spcPct val="100000"/>
              </a:lnSpc>
              <a:spcBef>
                <a:spcPts val="0"/>
              </a:spcBef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/>
              <a:t>tematické kolekce databází z oborů: </a:t>
            </a:r>
          </a:p>
          <a:p>
            <a:pPr marL="1152000" lvl="2" indent="-342900">
              <a:spcBef>
                <a:spcPts val="0"/>
              </a:spcBef>
              <a:spcAft>
                <a:spcPts val="50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/>
              <a:t>Science &amp; Technology</a:t>
            </a:r>
          </a:p>
          <a:p>
            <a:pPr marL="1152000" lvl="2" indent="-342900">
              <a:spcBef>
                <a:spcPts val="0"/>
              </a:spcBef>
              <a:spcAft>
                <a:spcPts val="50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 err="1"/>
              <a:t>Health</a:t>
            </a:r>
            <a:r>
              <a:rPr lang="cs-CZ" dirty="0"/>
              <a:t> &amp; </a:t>
            </a:r>
            <a:r>
              <a:rPr lang="cs-CZ" dirty="0" err="1"/>
              <a:t>Medicine</a:t>
            </a:r>
            <a:endParaRPr lang="cs-CZ" dirty="0"/>
          </a:p>
          <a:p>
            <a:pPr marL="1152000" lvl="2" indent="-342900">
              <a:spcBef>
                <a:spcPts val="0"/>
              </a:spcBef>
              <a:spcAft>
                <a:spcPts val="50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Arts</a:t>
            </a:r>
            <a:endParaRPr lang="cs-CZ" dirty="0"/>
          </a:p>
          <a:p>
            <a:pPr marL="1152000" lvl="2" indent="-342900">
              <a:spcBef>
                <a:spcPts val="0"/>
              </a:spcBef>
              <a:spcAft>
                <a:spcPts val="50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 err="1"/>
              <a:t>History</a:t>
            </a:r>
            <a:endParaRPr lang="cs-CZ" dirty="0"/>
          </a:p>
          <a:p>
            <a:pPr marL="1152000" lvl="2" indent="-342900">
              <a:spcBef>
                <a:spcPts val="0"/>
              </a:spcBef>
              <a:spcAft>
                <a:spcPts val="50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/>
              <a:t>Business</a:t>
            </a:r>
          </a:p>
          <a:p>
            <a:pPr marL="1152000" lvl="2" indent="-342900">
              <a:spcBef>
                <a:spcPts val="0"/>
              </a:spcBef>
              <a:spcAft>
                <a:spcPts val="50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Sciences</a:t>
            </a:r>
            <a:endParaRPr lang="cs-CZ" dirty="0"/>
          </a:p>
          <a:p>
            <a:pPr marL="1152000" lvl="2" indent="-342900">
              <a:spcBef>
                <a:spcPts val="0"/>
              </a:spcBef>
              <a:spcAft>
                <a:spcPts val="50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 err="1"/>
              <a:t>Literature</a:t>
            </a:r>
            <a:r>
              <a:rPr lang="cs-CZ" dirty="0"/>
              <a:t> &amp; </a:t>
            </a:r>
            <a:r>
              <a:rPr lang="cs-CZ" dirty="0" err="1"/>
              <a:t>Language</a:t>
            </a:r>
            <a:endParaRPr lang="cs-CZ" dirty="0"/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82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err="1">
                <a:latin typeface="Arial Black" panose="020B0A04020102020204" pitchFamily="34" charset="0"/>
              </a:rPr>
              <a:t>Scopus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4000"/>
            <a:ext cx="7704667" cy="5004000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cs-CZ" sz="2000" dirty="0"/>
              <a:t>Vydavatel:	</a:t>
            </a:r>
            <a:r>
              <a:rPr lang="cs-CZ" sz="2000" b="1" dirty="0"/>
              <a:t>ELSEVIER</a:t>
            </a:r>
          </a:p>
          <a:p>
            <a:pPr>
              <a:buClr>
                <a:srgbClr val="0099CC"/>
              </a:buClr>
              <a:buNone/>
            </a:pPr>
            <a:r>
              <a:rPr lang="cs-CZ" sz="2000" dirty="0"/>
              <a:t>Obory:	 	multioborová databáze</a:t>
            </a:r>
          </a:p>
          <a:p>
            <a:pPr>
              <a:buNone/>
            </a:pPr>
            <a:endParaRPr lang="cs-CZ" sz="1000" b="1" dirty="0"/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abstraktová a citační databáze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sleduje odborné časopisy, knihy, konference, firemní literaturu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Acta </a:t>
            </a:r>
            <a:r>
              <a:rPr lang="cs-CZ" dirty="0" err="1">
                <a:solidFill>
                  <a:srgbClr val="292929"/>
                </a:solidFill>
              </a:rPr>
              <a:t>Universitatis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Agriculturae</a:t>
            </a:r>
            <a:r>
              <a:rPr lang="cs-CZ" dirty="0">
                <a:solidFill>
                  <a:srgbClr val="292929"/>
                </a:solidFill>
              </a:rPr>
              <a:t> et </a:t>
            </a:r>
            <a:r>
              <a:rPr lang="cs-CZ" dirty="0" err="1">
                <a:solidFill>
                  <a:srgbClr val="292929"/>
                </a:solidFill>
              </a:rPr>
              <a:t>Silviculturae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Mendelianae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Brunensis</a:t>
            </a:r>
            <a:endParaRPr lang="cs-CZ" dirty="0">
              <a:solidFill>
                <a:srgbClr val="292929"/>
              </a:solidFill>
            </a:endParaRP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292929"/>
                </a:solidFill>
              </a:rPr>
              <a:t>součástí jsou i tzv. "</a:t>
            </a:r>
            <a:r>
              <a:rPr lang="cs-CZ" dirty="0" err="1">
                <a:solidFill>
                  <a:srgbClr val="292929"/>
                </a:solidFill>
              </a:rPr>
              <a:t>Articles</a:t>
            </a:r>
            <a:r>
              <a:rPr lang="cs-CZ" dirty="0">
                <a:solidFill>
                  <a:srgbClr val="292929"/>
                </a:solidFill>
              </a:rPr>
              <a:t>-in-</a:t>
            </a:r>
            <a:r>
              <a:rPr lang="cs-CZ" dirty="0" err="1">
                <a:solidFill>
                  <a:srgbClr val="292929"/>
                </a:solidFill>
              </a:rPr>
              <a:t>Press</a:t>
            </a:r>
            <a:r>
              <a:rPr lang="cs-CZ" dirty="0">
                <a:solidFill>
                  <a:srgbClr val="292929"/>
                </a:solidFill>
              </a:rPr>
              <a:t>"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292929"/>
                </a:solidFill>
              </a:rPr>
              <a:t>na MENDELU retrospektiva od roku 1960 – současnost</a:t>
            </a:r>
          </a:p>
        </p:txBody>
      </p:sp>
    </p:spTree>
    <p:extLst>
      <p:ext uri="{BB962C8B-B14F-4D97-AF65-F5344CB8AC3E}">
        <p14:creationId xmlns:p14="http://schemas.microsoft.com/office/powerpoint/2010/main" val="1315080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latin typeface="Arial Black" panose="020B0A04020102020204" pitchFamily="34" charset="0"/>
              </a:rPr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4000"/>
            <a:ext cx="7704667" cy="5004000"/>
          </a:xfrm>
        </p:spPr>
        <p:txBody>
          <a:bodyPr anchor="t"/>
          <a:lstStyle/>
          <a:p>
            <a:pPr marL="457200" indent="-457200">
              <a:buClrTx/>
              <a:buSzPct val="110000"/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Elektronické informační zdroje oborové</a:t>
            </a:r>
          </a:p>
          <a:p>
            <a:pPr marL="457200" indent="-457200">
              <a:buClrTx/>
              <a:buSzPct val="110000"/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Elektronické informační zdroje multioborové</a:t>
            </a:r>
          </a:p>
          <a:p>
            <a:pPr marL="457200" indent="-457200">
              <a:buClrTx/>
              <a:buSzPct val="110000"/>
              <a:buFont typeface="+mj-lt"/>
              <a:buAutoNum type="arabicPeriod"/>
            </a:pPr>
            <a:r>
              <a:rPr lang="cs-CZ" dirty="0"/>
              <a:t>České zdroje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Tx/>
              <a:buSzPct val="110000"/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Základy tvorby rešeršního dotazu</a:t>
            </a:r>
          </a:p>
          <a:p>
            <a:pPr marL="457200" indent="-457200">
              <a:buClrTx/>
              <a:buSzPct val="110000"/>
              <a:buFont typeface="+mj-lt"/>
              <a:buAutoNum type="arabicPeriod"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Discovery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systém – EBSCO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Discovery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(EDS)</a:t>
            </a:r>
          </a:p>
          <a:p>
            <a:pPr marL="457200" indent="-457200">
              <a:buClrTx/>
              <a:buSzPct val="110000"/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Vyhledávání plných textů</a:t>
            </a:r>
          </a:p>
        </p:txBody>
      </p:sp>
    </p:spTree>
    <p:extLst>
      <p:ext uri="{BB962C8B-B14F-4D97-AF65-F5344CB8AC3E}">
        <p14:creationId xmlns:p14="http://schemas.microsoft.com/office/powerpoint/2010/main" val="1918639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latin typeface="Arial Black" panose="020B0A04020102020204" pitchFamily="34" charset="0"/>
              </a:rPr>
              <a:t>Web </a:t>
            </a:r>
            <a:r>
              <a:rPr lang="cs-CZ" dirty="0" err="1">
                <a:latin typeface="Arial Black" panose="020B0A04020102020204" pitchFamily="34" charset="0"/>
              </a:rPr>
              <a:t>of</a:t>
            </a:r>
            <a:r>
              <a:rPr lang="cs-CZ" dirty="0">
                <a:latin typeface="Arial Black" panose="020B0A04020102020204" pitchFamily="34" charset="0"/>
              </a:rPr>
              <a:t> Science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4000"/>
            <a:ext cx="7704667" cy="5004000"/>
          </a:xfrm>
        </p:spPr>
        <p:txBody>
          <a:bodyPr anchor="t">
            <a:noAutofit/>
          </a:bodyPr>
          <a:lstStyle/>
          <a:p>
            <a:pPr marL="0" indent="0"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000" dirty="0"/>
              <a:t>Více o databázích na platformě </a:t>
            </a:r>
            <a:r>
              <a:rPr lang="cs-CZ" sz="2000" dirty="0" err="1"/>
              <a:t>WoS</a:t>
            </a:r>
            <a:endParaRPr lang="cs-CZ" sz="2000" dirty="0"/>
          </a:p>
          <a:p>
            <a:pPr marL="0" indent="0">
              <a:spcBef>
                <a:spcPts val="500"/>
              </a:spcBef>
              <a:spcAft>
                <a:spcPts val="0"/>
              </a:spcAft>
              <a:buNone/>
            </a:pPr>
            <a:endParaRPr lang="cs-CZ" sz="1000" dirty="0"/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292929"/>
                </a:solidFill>
              </a:rPr>
              <a:t>Web </a:t>
            </a:r>
            <a:r>
              <a:rPr lang="cs-CZ" b="1" dirty="0" err="1">
                <a:solidFill>
                  <a:srgbClr val="292929"/>
                </a:solidFill>
              </a:rPr>
              <a:t>of</a:t>
            </a:r>
            <a:r>
              <a:rPr lang="cs-CZ" b="1" dirty="0">
                <a:solidFill>
                  <a:srgbClr val="292929"/>
                </a:solidFill>
              </a:rPr>
              <a:t> Science </a:t>
            </a:r>
            <a:r>
              <a:rPr lang="cs-CZ" b="1" dirty="0" err="1">
                <a:solidFill>
                  <a:srgbClr val="292929"/>
                </a:solidFill>
              </a:rPr>
              <a:t>Core</a:t>
            </a:r>
            <a:r>
              <a:rPr lang="cs-CZ" b="1" dirty="0">
                <a:solidFill>
                  <a:srgbClr val="292929"/>
                </a:solidFill>
              </a:rPr>
              <a:t> </a:t>
            </a:r>
            <a:r>
              <a:rPr lang="cs-CZ" b="1" dirty="0" err="1">
                <a:solidFill>
                  <a:srgbClr val="292929"/>
                </a:solidFill>
              </a:rPr>
              <a:t>Collection</a:t>
            </a:r>
            <a:endParaRPr lang="cs-CZ" b="1" dirty="0">
              <a:solidFill>
                <a:srgbClr val="292929"/>
              </a:solidFill>
            </a:endParaRP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BIOSIS </a:t>
            </a:r>
            <a:r>
              <a:rPr lang="cs-CZ" dirty="0" err="1">
                <a:solidFill>
                  <a:srgbClr val="292929"/>
                </a:solidFill>
              </a:rPr>
              <a:t>Citation</a:t>
            </a:r>
            <a:r>
              <a:rPr lang="cs-CZ" dirty="0">
                <a:solidFill>
                  <a:srgbClr val="292929"/>
                </a:solidFill>
              </a:rPr>
              <a:t> Index (dříve </a:t>
            </a:r>
            <a:r>
              <a:rPr lang="cs-CZ" dirty="0" err="1">
                <a:solidFill>
                  <a:srgbClr val="292929"/>
                </a:solidFill>
              </a:rPr>
              <a:t>Biological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Abstracts</a:t>
            </a:r>
            <a:r>
              <a:rPr lang="cs-CZ" dirty="0">
                <a:solidFill>
                  <a:srgbClr val="292929"/>
                </a:solidFill>
              </a:rPr>
              <a:t>)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292929"/>
                </a:solidFill>
              </a:rPr>
              <a:t>Current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Contents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Connect</a:t>
            </a:r>
            <a:r>
              <a:rPr lang="cs-CZ" dirty="0">
                <a:solidFill>
                  <a:srgbClr val="292929"/>
                </a:solidFill>
              </a:rPr>
              <a:t> 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Data </a:t>
            </a:r>
            <a:r>
              <a:rPr lang="cs-CZ" dirty="0" err="1">
                <a:solidFill>
                  <a:srgbClr val="292929"/>
                </a:solidFill>
              </a:rPr>
              <a:t>Citation</a:t>
            </a:r>
            <a:r>
              <a:rPr lang="cs-CZ" dirty="0">
                <a:solidFill>
                  <a:srgbClr val="292929"/>
                </a:solidFill>
              </a:rPr>
              <a:t> Index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292929"/>
                </a:solidFill>
              </a:rPr>
              <a:t>Derwent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Innovations</a:t>
            </a:r>
            <a:r>
              <a:rPr lang="cs-CZ" dirty="0">
                <a:solidFill>
                  <a:srgbClr val="292929"/>
                </a:solidFill>
              </a:rPr>
              <a:t> Index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KCI-</a:t>
            </a:r>
            <a:r>
              <a:rPr lang="cs-CZ" dirty="0" err="1">
                <a:solidFill>
                  <a:srgbClr val="292929"/>
                </a:solidFill>
              </a:rPr>
              <a:t>Korean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Journal</a:t>
            </a:r>
            <a:r>
              <a:rPr lang="cs-CZ" dirty="0">
                <a:solidFill>
                  <a:srgbClr val="292929"/>
                </a:solidFill>
              </a:rPr>
              <a:t> Database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MEDLINE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>
                <a:solidFill>
                  <a:srgbClr val="292929"/>
                </a:solidFill>
              </a:rPr>
              <a:t>SciELO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Citation</a:t>
            </a:r>
            <a:r>
              <a:rPr lang="cs-CZ" dirty="0">
                <a:solidFill>
                  <a:srgbClr val="292929"/>
                </a:solidFill>
              </a:rPr>
              <a:t> Index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292929"/>
                </a:solidFill>
              </a:rPr>
              <a:t>Zoological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Records</a:t>
            </a:r>
            <a:endParaRPr lang="cs-CZ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17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4000"/>
            <a:ext cx="7704667" cy="5004000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cs-CZ" sz="2000" dirty="0"/>
              <a:t>Vydavatel:	</a:t>
            </a:r>
            <a:r>
              <a:rPr lang="cs-CZ" sz="2000" b="1" dirty="0"/>
              <a:t>Clarivate Analytics</a:t>
            </a:r>
          </a:p>
          <a:p>
            <a:pPr>
              <a:buClr>
                <a:srgbClr val="0099CC"/>
              </a:buClr>
              <a:buNone/>
            </a:pPr>
            <a:r>
              <a:rPr lang="cs-CZ" sz="2000" dirty="0"/>
              <a:t>Obory:	 	multioborová databáze</a:t>
            </a:r>
          </a:p>
          <a:p>
            <a:pPr>
              <a:buNone/>
            </a:pPr>
            <a:endParaRPr lang="cs-CZ" sz="1000" b="1" dirty="0"/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abstraktová a citační databáze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impaktované časopisy včetně časopisů  s tzv. „Open Access“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součástí jsou i tzv. "</a:t>
            </a:r>
            <a:r>
              <a:rPr lang="cs-CZ" dirty="0" err="1">
                <a:solidFill>
                  <a:srgbClr val="292929"/>
                </a:solidFill>
              </a:rPr>
              <a:t>Articles</a:t>
            </a:r>
            <a:r>
              <a:rPr lang="cs-CZ" dirty="0">
                <a:solidFill>
                  <a:srgbClr val="292929"/>
                </a:solidFill>
              </a:rPr>
              <a:t>-in-</a:t>
            </a:r>
            <a:r>
              <a:rPr lang="cs-CZ" dirty="0" err="1">
                <a:solidFill>
                  <a:srgbClr val="292929"/>
                </a:solidFill>
              </a:rPr>
              <a:t>Press</a:t>
            </a:r>
            <a:r>
              <a:rPr lang="cs-CZ" dirty="0">
                <a:solidFill>
                  <a:srgbClr val="292929"/>
                </a:solidFill>
              </a:rPr>
              <a:t>"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knihy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sborníky z konferencí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na MENDELU retrospektiva od roku 1945 – současnost</a:t>
            </a:r>
          </a:p>
        </p:txBody>
      </p:sp>
    </p:spTree>
    <p:extLst>
      <p:ext uri="{BB962C8B-B14F-4D97-AF65-F5344CB8AC3E}">
        <p14:creationId xmlns:p14="http://schemas.microsoft.com/office/powerpoint/2010/main" val="2168845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3999"/>
            <a:ext cx="7704667" cy="5531364"/>
          </a:xfrm>
        </p:spPr>
        <p:txBody>
          <a:bodyPr anchor="t">
            <a:normAutofit lnSpcReduction="10000"/>
          </a:bodyPr>
          <a:lstStyle/>
          <a:p>
            <a:pPr marL="0" lvl="1" indent="0">
              <a:buClr>
                <a:srgbClr val="646464"/>
              </a:buClr>
              <a:buNone/>
            </a:pPr>
            <a:r>
              <a:rPr lang="cs-CZ" sz="1800" dirty="0">
                <a:solidFill>
                  <a:srgbClr val="292929"/>
                </a:solidFill>
              </a:rPr>
              <a:t>Deset databází: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700" b="1" dirty="0">
                <a:solidFill>
                  <a:srgbClr val="292929"/>
                </a:solidFill>
              </a:rPr>
              <a:t>Science </a:t>
            </a:r>
            <a:r>
              <a:rPr lang="cs-CZ" sz="1700" b="1" dirty="0" err="1">
                <a:solidFill>
                  <a:srgbClr val="292929"/>
                </a:solidFill>
              </a:rPr>
              <a:t>Citation</a:t>
            </a:r>
            <a:r>
              <a:rPr lang="cs-CZ" sz="1700" b="1" dirty="0">
                <a:solidFill>
                  <a:srgbClr val="292929"/>
                </a:solidFill>
              </a:rPr>
              <a:t> Index </a:t>
            </a:r>
            <a:r>
              <a:rPr lang="cs-CZ" sz="1700" b="1" dirty="0" err="1">
                <a:solidFill>
                  <a:srgbClr val="292929"/>
                </a:solidFill>
              </a:rPr>
              <a:t>Expanded</a:t>
            </a:r>
            <a:r>
              <a:rPr lang="cs-CZ" sz="1700" b="1" dirty="0">
                <a:solidFill>
                  <a:srgbClr val="292929"/>
                </a:solidFill>
              </a:rPr>
              <a:t> (oblast přírodních                         a technických věd, 1945–)</a:t>
            </a:r>
            <a:r>
              <a:rPr lang="cs-CZ" sz="1700" dirty="0">
                <a:solidFill>
                  <a:srgbClr val="292929"/>
                </a:solidFill>
              </a:rPr>
              <a:t>; 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700" dirty="0" err="1">
                <a:solidFill>
                  <a:srgbClr val="292929"/>
                </a:solidFill>
              </a:rPr>
              <a:t>Social</a:t>
            </a:r>
            <a:r>
              <a:rPr lang="cs-CZ" sz="1700" dirty="0">
                <a:solidFill>
                  <a:srgbClr val="292929"/>
                </a:solidFill>
              </a:rPr>
              <a:t> </a:t>
            </a:r>
            <a:r>
              <a:rPr lang="cs-CZ" sz="1700" dirty="0" err="1">
                <a:solidFill>
                  <a:srgbClr val="292929"/>
                </a:solidFill>
              </a:rPr>
              <a:t>Sciences</a:t>
            </a:r>
            <a:r>
              <a:rPr lang="cs-CZ" sz="1700" dirty="0">
                <a:solidFill>
                  <a:srgbClr val="292929"/>
                </a:solidFill>
              </a:rPr>
              <a:t> </a:t>
            </a:r>
            <a:r>
              <a:rPr lang="cs-CZ" sz="1700" dirty="0" err="1">
                <a:solidFill>
                  <a:srgbClr val="292929"/>
                </a:solidFill>
              </a:rPr>
              <a:t>Citation</a:t>
            </a:r>
            <a:r>
              <a:rPr lang="cs-CZ" sz="1700" dirty="0">
                <a:solidFill>
                  <a:srgbClr val="292929"/>
                </a:solidFill>
              </a:rPr>
              <a:t> Index (společenské vědy, 1977–); 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700" dirty="0" err="1">
                <a:solidFill>
                  <a:srgbClr val="292929"/>
                </a:solidFill>
              </a:rPr>
              <a:t>Arts</a:t>
            </a:r>
            <a:r>
              <a:rPr lang="cs-CZ" sz="1700" dirty="0">
                <a:solidFill>
                  <a:srgbClr val="292929"/>
                </a:solidFill>
              </a:rPr>
              <a:t> &amp; </a:t>
            </a:r>
            <a:r>
              <a:rPr lang="cs-CZ" sz="1700" dirty="0" err="1">
                <a:solidFill>
                  <a:srgbClr val="292929"/>
                </a:solidFill>
              </a:rPr>
              <a:t>Humanities</a:t>
            </a:r>
            <a:r>
              <a:rPr lang="cs-CZ" sz="1700" dirty="0">
                <a:solidFill>
                  <a:srgbClr val="292929"/>
                </a:solidFill>
              </a:rPr>
              <a:t> </a:t>
            </a:r>
            <a:r>
              <a:rPr lang="cs-CZ" sz="1700" dirty="0" err="1">
                <a:solidFill>
                  <a:srgbClr val="292929"/>
                </a:solidFill>
              </a:rPr>
              <a:t>Citation</a:t>
            </a:r>
            <a:r>
              <a:rPr lang="cs-CZ" sz="1700" dirty="0">
                <a:solidFill>
                  <a:srgbClr val="292929"/>
                </a:solidFill>
              </a:rPr>
              <a:t> Index (humanitní a společenské vědy, 1977–)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700" b="1" dirty="0" err="1">
                <a:solidFill>
                  <a:srgbClr val="292929"/>
                </a:solidFill>
              </a:rPr>
              <a:t>Conference</a:t>
            </a:r>
            <a:r>
              <a:rPr lang="cs-CZ" sz="1700" b="1" dirty="0">
                <a:solidFill>
                  <a:srgbClr val="292929"/>
                </a:solidFill>
              </a:rPr>
              <a:t> </a:t>
            </a:r>
            <a:r>
              <a:rPr lang="cs-CZ" sz="1700" b="1" dirty="0" err="1">
                <a:solidFill>
                  <a:srgbClr val="292929"/>
                </a:solidFill>
              </a:rPr>
              <a:t>Proceedings</a:t>
            </a:r>
            <a:r>
              <a:rPr lang="cs-CZ" sz="1700" b="1" dirty="0">
                <a:solidFill>
                  <a:srgbClr val="292929"/>
                </a:solidFill>
              </a:rPr>
              <a:t> </a:t>
            </a:r>
            <a:r>
              <a:rPr lang="cs-CZ" sz="1700" b="1" dirty="0" err="1">
                <a:solidFill>
                  <a:srgbClr val="292929"/>
                </a:solidFill>
              </a:rPr>
              <a:t>Citation</a:t>
            </a:r>
            <a:r>
              <a:rPr lang="cs-CZ" sz="1700" b="1" dirty="0">
                <a:solidFill>
                  <a:srgbClr val="292929"/>
                </a:solidFill>
              </a:rPr>
              <a:t> Index- Science (CPCI-S)-- (1990–)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700" dirty="0" err="1">
                <a:solidFill>
                  <a:srgbClr val="292929"/>
                </a:solidFill>
              </a:rPr>
              <a:t>Conference</a:t>
            </a:r>
            <a:r>
              <a:rPr lang="cs-CZ" sz="1700" dirty="0">
                <a:solidFill>
                  <a:srgbClr val="292929"/>
                </a:solidFill>
              </a:rPr>
              <a:t> </a:t>
            </a:r>
            <a:r>
              <a:rPr lang="cs-CZ" sz="1700" dirty="0" err="1">
                <a:solidFill>
                  <a:srgbClr val="292929"/>
                </a:solidFill>
              </a:rPr>
              <a:t>Proceedings</a:t>
            </a:r>
            <a:r>
              <a:rPr lang="cs-CZ" sz="1700" dirty="0">
                <a:solidFill>
                  <a:srgbClr val="292929"/>
                </a:solidFill>
              </a:rPr>
              <a:t> </a:t>
            </a:r>
            <a:r>
              <a:rPr lang="cs-CZ" sz="1700" dirty="0" err="1">
                <a:solidFill>
                  <a:srgbClr val="292929"/>
                </a:solidFill>
              </a:rPr>
              <a:t>Citation</a:t>
            </a:r>
            <a:r>
              <a:rPr lang="cs-CZ" sz="1700" dirty="0">
                <a:solidFill>
                  <a:srgbClr val="292929"/>
                </a:solidFill>
              </a:rPr>
              <a:t> Index- </a:t>
            </a:r>
            <a:r>
              <a:rPr lang="cs-CZ" sz="1700" dirty="0" err="1">
                <a:solidFill>
                  <a:srgbClr val="292929"/>
                </a:solidFill>
              </a:rPr>
              <a:t>Social</a:t>
            </a:r>
            <a:r>
              <a:rPr lang="cs-CZ" sz="1700" dirty="0">
                <a:solidFill>
                  <a:srgbClr val="292929"/>
                </a:solidFill>
              </a:rPr>
              <a:t> Science  &amp; </a:t>
            </a:r>
            <a:r>
              <a:rPr lang="cs-CZ" sz="1700" dirty="0" err="1">
                <a:solidFill>
                  <a:srgbClr val="292929"/>
                </a:solidFill>
              </a:rPr>
              <a:t>Humanities</a:t>
            </a:r>
            <a:r>
              <a:rPr lang="cs-CZ" sz="1700" dirty="0">
                <a:solidFill>
                  <a:srgbClr val="292929"/>
                </a:solidFill>
              </a:rPr>
              <a:t> (CPCI-SSH)-- (1990– )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700" b="1" dirty="0" err="1">
                <a:solidFill>
                  <a:srgbClr val="292929"/>
                </a:solidFill>
              </a:rPr>
              <a:t>Book</a:t>
            </a:r>
            <a:r>
              <a:rPr lang="cs-CZ" sz="1700" b="1" dirty="0">
                <a:solidFill>
                  <a:srgbClr val="292929"/>
                </a:solidFill>
              </a:rPr>
              <a:t> </a:t>
            </a:r>
            <a:r>
              <a:rPr lang="cs-CZ" sz="1700" b="1" dirty="0" err="1">
                <a:solidFill>
                  <a:srgbClr val="292929"/>
                </a:solidFill>
              </a:rPr>
              <a:t>Citation</a:t>
            </a:r>
            <a:r>
              <a:rPr lang="cs-CZ" sz="1700" b="1" dirty="0">
                <a:solidFill>
                  <a:srgbClr val="292929"/>
                </a:solidFill>
              </a:rPr>
              <a:t> Index - Science (BKCI-S) (knihy, 2005–)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700" dirty="0" err="1">
                <a:solidFill>
                  <a:srgbClr val="292929"/>
                </a:solidFill>
              </a:rPr>
              <a:t>Book</a:t>
            </a:r>
            <a:r>
              <a:rPr lang="cs-CZ" sz="1700" dirty="0">
                <a:solidFill>
                  <a:srgbClr val="292929"/>
                </a:solidFill>
              </a:rPr>
              <a:t> </a:t>
            </a:r>
            <a:r>
              <a:rPr lang="cs-CZ" sz="1700" dirty="0" err="1">
                <a:solidFill>
                  <a:srgbClr val="292929"/>
                </a:solidFill>
              </a:rPr>
              <a:t>Citation</a:t>
            </a:r>
            <a:r>
              <a:rPr lang="cs-CZ" sz="1700" dirty="0">
                <a:solidFill>
                  <a:srgbClr val="292929"/>
                </a:solidFill>
              </a:rPr>
              <a:t> Index - </a:t>
            </a:r>
            <a:r>
              <a:rPr lang="cs-CZ" sz="1700" dirty="0" err="1">
                <a:solidFill>
                  <a:srgbClr val="292929"/>
                </a:solidFill>
              </a:rPr>
              <a:t>Social</a:t>
            </a:r>
            <a:r>
              <a:rPr lang="cs-CZ" sz="1700" dirty="0">
                <a:solidFill>
                  <a:srgbClr val="292929"/>
                </a:solidFill>
              </a:rPr>
              <a:t> </a:t>
            </a:r>
            <a:r>
              <a:rPr lang="cs-CZ" sz="1700" dirty="0" err="1">
                <a:solidFill>
                  <a:srgbClr val="292929"/>
                </a:solidFill>
              </a:rPr>
              <a:t>Sciences</a:t>
            </a:r>
            <a:r>
              <a:rPr lang="cs-CZ" sz="1700" dirty="0">
                <a:solidFill>
                  <a:srgbClr val="292929"/>
                </a:solidFill>
              </a:rPr>
              <a:t> &amp; </a:t>
            </a:r>
            <a:r>
              <a:rPr lang="cs-CZ" sz="1700" dirty="0" err="1">
                <a:solidFill>
                  <a:srgbClr val="292929"/>
                </a:solidFill>
              </a:rPr>
              <a:t>Humanities</a:t>
            </a:r>
            <a:r>
              <a:rPr lang="cs-CZ" sz="1700" dirty="0">
                <a:solidFill>
                  <a:srgbClr val="292929"/>
                </a:solidFill>
              </a:rPr>
              <a:t> (BKCI-SSH) (knihy, 2005–)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700" b="1" dirty="0" err="1">
                <a:solidFill>
                  <a:srgbClr val="292929"/>
                </a:solidFill>
              </a:rPr>
              <a:t>Emerging</a:t>
            </a:r>
            <a:r>
              <a:rPr lang="cs-CZ" sz="1700" b="1" dirty="0">
                <a:solidFill>
                  <a:srgbClr val="292929"/>
                </a:solidFill>
              </a:rPr>
              <a:t> </a:t>
            </a:r>
            <a:r>
              <a:rPr lang="cs-CZ" sz="1700" b="1" dirty="0" err="1">
                <a:solidFill>
                  <a:srgbClr val="292929"/>
                </a:solidFill>
              </a:rPr>
              <a:t>Sources</a:t>
            </a:r>
            <a:r>
              <a:rPr lang="cs-CZ" sz="1700" b="1" dirty="0">
                <a:solidFill>
                  <a:srgbClr val="292929"/>
                </a:solidFill>
              </a:rPr>
              <a:t> </a:t>
            </a:r>
            <a:r>
              <a:rPr lang="cs-CZ" sz="1700" b="1" dirty="0" err="1">
                <a:solidFill>
                  <a:srgbClr val="292929"/>
                </a:solidFill>
              </a:rPr>
              <a:t>Citation</a:t>
            </a:r>
            <a:r>
              <a:rPr lang="cs-CZ" sz="1700" b="1" dirty="0">
                <a:solidFill>
                  <a:srgbClr val="292929"/>
                </a:solidFill>
              </a:rPr>
              <a:t> Index (ESCI) (2015– )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700" dirty="0">
                <a:solidFill>
                  <a:srgbClr val="292929"/>
                </a:solidFill>
              </a:rPr>
              <a:t>Index </a:t>
            </a:r>
            <a:r>
              <a:rPr lang="cs-CZ" sz="1700" dirty="0" err="1">
                <a:solidFill>
                  <a:srgbClr val="292929"/>
                </a:solidFill>
              </a:rPr>
              <a:t>Chemicus</a:t>
            </a:r>
            <a:r>
              <a:rPr lang="cs-CZ" sz="1700" dirty="0">
                <a:solidFill>
                  <a:srgbClr val="292929"/>
                </a:solidFill>
              </a:rPr>
              <a:t> (IC) (organická chemie, 1993–)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700" dirty="0" err="1">
                <a:solidFill>
                  <a:srgbClr val="292929"/>
                </a:solidFill>
              </a:rPr>
              <a:t>Current</a:t>
            </a:r>
            <a:r>
              <a:rPr lang="cs-CZ" sz="1700" dirty="0">
                <a:solidFill>
                  <a:srgbClr val="292929"/>
                </a:solidFill>
              </a:rPr>
              <a:t> </a:t>
            </a:r>
            <a:r>
              <a:rPr lang="cs-CZ" sz="1700" dirty="0" err="1">
                <a:solidFill>
                  <a:srgbClr val="292929"/>
                </a:solidFill>
              </a:rPr>
              <a:t>Chemical</a:t>
            </a:r>
            <a:r>
              <a:rPr lang="cs-CZ" sz="1700" dirty="0">
                <a:solidFill>
                  <a:srgbClr val="292929"/>
                </a:solidFill>
              </a:rPr>
              <a:t> </a:t>
            </a:r>
            <a:r>
              <a:rPr lang="cs-CZ" sz="1700" dirty="0" err="1">
                <a:solidFill>
                  <a:srgbClr val="292929"/>
                </a:solidFill>
              </a:rPr>
              <a:t>Reactions</a:t>
            </a:r>
            <a:r>
              <a:rPr lang="cs-CZ" sz="1700" dirty="0">
                <a:solidFill>
                  <a:srgbClr val="292929"/>
                </a:solidFill>
              </a:rPr>
              <a:t> (CCR-EXPANDED) (chemické reakce, 1986–)</a:t>
            </a:r>
          </a:p>
        </p:txBody>
      </p:sp>
    </p:spTree>
    <p:extLst>
      <p:ext uri="{BB962C8B-B14F-4D97-AF65-F5344CB8AC3E}">
        <p14:creationId xmlns:p14="http://schemas.microsoft.com/office/powerpoint/2010/main" val="2903451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587828"/>
            <a:ext cx="7704667" cy="6111552"/>
          </a:xfrm>
        </p:spPr>
        <p:txBody>
          <a:bodyPr anchor="t">
            <a:normAutofit fontScale="77500" lnSpcReduction="20000"/>
          </a:bodyPr>
          <a:lstStyle/>
          <a:p>
            <a:pPr marL="406400" lvl="1" indent="-342900"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BIOSIS </a:t>
            </a:r>
            <a:r>
              <a:rPr lang="cs-CZ" sz="2800" dirty="0" err="1">
                <a:solidFill>
                  <a:srgbClr val="292929"/>
                </a:solidFill>
                <a:latin typeface="Arial Black" panose="020B0A04020102020204" pitchFamily="34" charset="0"/>
              </a:rPr>
              <a:t>Citation</a:t>
            </a:r>
            <a:r>
              <a:rPr 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 Index </a:t>
            </a:r>
            <a:r>
              <a:rPr lang="cs-CZ" sz="2800" dirty="0">
                <a:solidFill>
                  <a:srgbClr val="292929"/>
                </a:solidFill>
              </a:rPr>
              <a:t>(dříve </a:t>
            </a:r>
            <a:r>
              <a:rPr lang="cs-CZ" sz="2800" dirty="0" err="1">
                <a:solidFill>
                  <a:srgbClr val="292929"/>
                </a:solidFill>
              </a:rPr>
              <a:t>Biological</a:t>
            </a:r>
            <a:r>
              <a:rPr lang="cs-CZ" sz="2800" dirty="0">
                <a:solidFill>
                  <a:srgbClr val="292929"/>
                </a:solidFill>
              </a:rPr>
              <a:t> </a:t>
            </a:r>
            <a:r>
              <a:rPr lang="cs-CZ" sz="2800" dirty="0" err="1">
                <a:solidFill>
                  <a:srgbClr val="292929"/>
                </a:solidFill>
              </a:rPr>
              <a:t>Abstracts</a:t>
            </a:r>
            <a:r>
              <a:rPr lang="cs-CZ" sz="2800" dirty="0">
                <a:solidFill>
                  <a:srgbClr val="292929"/>
                </a:solidFill>
              </a:rPr>
              <a:t>)</a:t>
            </a:r>
          </a:p>
          <a:p>
            <a:pPr marL="615950" lvl="1"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/>
              <a:t>přírodní vědy (molekulární a buněčná biologie, farmakologie, endokrinologie, genetika, ekologie, botanika, zoologie, …)</a:t>
            </a:r>
          </a:p>
          <a:p>
            <a:pPr marL="615950" lvl="1"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/>
              <a:t>časopisy, knihy, sborníky z konferencí, zprávy, U.S. patenty od r. 1926</a:t>
            </a:r>
          </a:p>
          <a:p>
            <a:pPr marL="63500" lvl="1" indent="0">
              <a:buClr>
                <a:srgbClr val="646464"/>
              </a:buClr>
              <a:buNone/>
            </a:pPr>
            <a:endParaRPr lang="cs-CZ" sz="1100" dirty="0">
              <a:solidFill>
                <a:srgbClr val="292929"/>
              </a:solidFill>
            </a:endParaRPr>
          </a:p>
          <a:p>
            <a:pPr marL="406400" lvl="1" indent="-342900"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800" dirty="0" err="1">
                <a:solidFill>
                  <a:srgbClr val="292929"/>
                </a:solidFill>
                <a:latin typeface="Arial Black" panose="020B0A04020102020204" pitchFamily="34" charset="0"/>
              </a:rPr>
              <a:t>Current</a:t>
            </a:r>
            <a:r>
              <a:rPr 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 </a:t>
            </a:r>
            <a:r>
              <a:rPr lang="cs-CZ" sz="2800" dirty="0" err="1">
                <a:solidFill>
                  <a:srgbClr val="292929"/>
                </a:solidFill>
                <a:latin typeface="Arial Black" panose="020B0A04020102020204" pitchFamily="34" charset="0"/>
              </a:rPr>
              <a:t>Contents</a:t>
            </a:r>
            <a:r>
              <a:rPr 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 </a:t>
            </a:r>
            <a:r>
              <a:rPr lang="cs-CZ" sz="2800" dirty="0" err="1">
                <a:solidFill>
                  <a:srgbClr val="292929"/>
                </a:solidFill>
                <a:latin typeface="Arial Black" panose="020B0A04020102020204" pitchFamily="34" charset="0"/>
              </a:rPr>
              <a:t>Connect</a:t>
            </a:r>
            <a:endParaRPr lang="cs-CZ" sz="2800" dirty="0">
              <a:solidFill>
                <a:srgbClr val="292929"/>
              </a:solidFill>
              <a:latin typeface="Arial Black" panose="020B0A04020102020204" pitchFamily="34" charset="0"/>
            </a:endParaRPr>
          </a:p>
          <a:p>
            <a:pPr marL="615950" lvl="1"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/>
              <a:t>abstraktová, multioborová databáze</a:t>
            </a:r>
          </a:p>
          <a:p>
            <a:pPr marL="615950" lvl="1"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/>
              <a:t>aktualizace denně</a:t>
            </a:r>
          </a:p>
          <a:p>
            <a:pPr marL="615950" lvl="1"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/>
              <a:t>na MENDELU retrospektiva od roku 1998 – současnost</a:t>
            </a:r>
          </a:p>
          <a:p>
            <a:pPr marL="63500" lvl="1" indent="0">
              <a:buClr>
                <a:srgbClr val="646464"/>
              </a:buClr>
              <a:buNone/>
            </a:pPr>
            <a:endParaRPr lang="cs-CZ" sz="1100" dirty="0">
              <a:solidFill>
                <a:srgbClr val="292929"/>
              </a:solidFill>
            </a:endParaRPr>
          </a:p>
          <a:p>
            <a:pPr marL="406400" lvl="1" indent="-342900"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Data </a:t>
            </a:r>
            <a:r>
              <a:rPr lang="cs-CZ" sz="2800" dirty="0" err="1">
                <a:solidFill>
                  <a:srgbClr val="292929"/>
                </a:solidFill>
                <a:latin typeface="Arial Black" panose="020B0A04020102020204" pitchFamily="34" charset="0"/>
              </a:rPr>
              <a:t>Citation</a:t>
            </a:r>
            <a:r>
              <a:rPr 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 Index</a:t>
            </a:r>
          </a:p>
          <a:p>
            <a:pPr marL="615950" lvl="1"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/>
              <a:t>přírodní vědy, fyzika, společenské vědy, umění, humanitní vědy, víceoborové zdroje</a:t>
            </a:r>
          </a:p>
          <a:p>
            <a:pPr marL="615950" lvl="1"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/>
              <a:t>data z </a:t>
            </a:r>
            <a:r>
              <a:rPr lang="cs-CZ" dirty="0" err="1"/>
              <a:t>repozitářů</a:t>
            </a:r>
            <a:endParaRPr lang="cs-CZ" dirty="0"/>
          </a:p>
          <a:p>
            <a:pPr marL="63500" lvl="1" indent="0">
              <a:buClr>
                <a:srgbClr val="646464"/>
              </a:buClr>
              <a:buNone/>
            </a:pPr>
            <a:endParaRPr lang="cs-CZ" sz="1100" dirty="0">
              <a:solidFill>
                <a:srgbClr val="292929"/>
              </a:solidFill>
            </a:endParaRPr>
          </a:p>
          <a:p>
            <a:pPr marL="406400" lvl="1" indent="-342900"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800" dirty="0" err="1">
                <a:solidFill>
                  <a:srgbClr val="292929"/>
                </a:solidFill>
                <a:latin typeface="Arial Black" panose="020B0A04020102020204" pitchFamily="34" charset="0"/>
              </a:rPr>
              <a:t>Derwent</a:t>
            </a:r>
            <a:r>
              <a:rPr 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 </a:t>
            </a:r>
            <a:r>
              <a:rPr lang="cs-CZ" sz="2800" dirty="0" err="1">
                <a:solidFill>
                  <a:srgbClr val="292929"/>
                </a:solidFill>
                <a:latin typeface="Arial Black" panose="020B0A04020102020204" pitchFamily="34" charset="0"/>
              </a:rPr>
              <a:t>Innovations</a:t>
            </a:r>
            <a:r>
              <a:rPr 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 Index</a:t>
            </a:r>
          </a:p>
          <a:p>
            <a:pPr marL="615950" lvl="1"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/>
              <a:t>databáze vynálezů a patentů</a:t>
            </a:r>
          </a:p>
          <a:p>
            <a:pPr marL="615950" lvl="1"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/>
              <a:t>inženýrské obory (chemie, elektrika, elektronika, mechanika) od r. 1963</a:t>
            </a:r>
            <a:endParaRPr lang="en-GB" sz="1400" dirty="0"/>
          </a:p>
          <a:p>
            <a:pPr marL="0" lvl="1" indent="0"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en-GB" sz="1400" dirty="0"/>
          </a:p>
          <a:p>
            <a:pPr marL="406400" lvl="1" indent="-342900"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KCI-</a:t>
            </a:r>
            <a:r>
              <a:rPr lang="cs-CZ" sz="2800" dirty="0" err="1">
                <a:solidFill>
                  <a:srgbClr val="292929"/>
                </a:solidFill>
                <a:latin typeface="Arial Black" panose="020B0A04020102020204" pitchFamily="34" charset="0"/>
              </a:rPr>
              <a:t>Korean</a:t>
            </a:r>
            <a:r>
              <a:rPr 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 </a:t>
            </a:r>
            <a:r>
              <a:rPr lang="cs-CZ" sz="2800" dirty="0" err="1">
                <a:solidFill>
                  <a:srgbClr val="292929"/>
                </a:solidFill>
                <a:latin typeface="Arial Black" panose="020B0A04020102020204" pitchFamily="34" charset="0"/>
              </a:rPr>
              <a:t>Journal</a:t>
            </a:r>
            <a:r>
              <a:rPr 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 Database</a:t>
            </a:r>
          </a:p>
          <a:p>
            <a:pPr marL="615950"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/>
              <a:t>přehled výzkumu s nejvyšším dopadem v Jižní Koreji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457912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587828"/>
            <a:ext cx="7704667" cy="5640171"/>
          </a:xfrm>
        </p:spPr>
        <p:txBody>
          <a:bodyPr anchor="t">
            <a:normAutofit fontScale="70000" lnSpcReduction="20000"/>
          </a:bodyPr>
          <a:lstStyle/>
          <a:p>
            <a:pPr marL="406400" lvl="1" indent="-342900"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MEDLINE</a:t>
            </a:r>
          </a:p>
          <a:p>
            <a:pPr marL="615950"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/>
              <a:t>medicína, chemie, bioinženýrství, biofyzika, botanika, zoologie, životní prostředí, atd.</a:t>
            </a:r>
          </a:p>
          <a:p>
            <a:pPr marL="615950"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/>
              <a:t>časopisy, noviny, bulletiny, … </a:t>
            </a:r>
          </a:p>
          <a:p>
            <a:pPr marL="87313" lvl="1" indent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cs-CZ" sz="1400" dirty="0">
              <a:solidFill>
                <a:srgbClr val="292929"/>
              </a:solidFill>
            </a:endParaRPr>
          </a:p>
          <a:p>
            <a:pPr marL="406400" lvl="1" indent="-342900">
              <a:lnSpc>
                <a:spcPct val="110000"/>
              </a:lnSpc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Preprint </a:t>
            </a:r>
            <a:r>
              <a:rPr lang="cs-CZ" sz="2800" dirty="0" err="1">
                <a:solidFill>
                  <a:srgbClr val="292929"/>
                </a:solidFill>
                <a:latin typeface="Arial Black" panose="020B0A04020102020204" pitchFamily="34" charset="0"/>
              </a:rPr>
              <a:t>Citation</a:t>
            </a:r>
            <a:r>
              <a:rPr lang="cs-CZ" sz="2800">
                <a:solidFill>
                  <a:srgbClr val="292929"/>
                </a:solidFill>
                <a:latin typeface="Arial Black" panose="020B0A04020102020204" pitchFamily="34" charset="0"/>
              </a:rPr>
              <a:t> Index</a:t>
            </a:r>
            <a:endParaRPr lang="cs-CZ" sz="2800" dirty="0">
              <a:solidFill>
                <a:srgbClr val="292929"/>
              </a:solidFill>
              <a:latin typeface="Arial Black" panose="020B0A04020102020204" pitchFamily="34" charset="0"/>
            </a:endParaRPr>
          </a:p>
          <a:p>
            <a:pPr marL="615950"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/>
              <a:t>preprint = článek, který ještě neprošel recenzním řízením, ale již byl zveřejněný. Preprint bývá verze nabídnutá k publikování (tedy k recenznímu řízení), ale také může být pouze návrhem článku.</a:t>
            </a:r>
            <a:endParaRPr lang="en-GB" dirty="0"/>
          </a:p>
          <a:p>
            <a:pPr marL="0" lvl="1" indent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cs-CZ" sz="1600" dirty="0"/>
          </a:p>
          <a:p>
            <a:pPr marL="406400" lvl="1" indent="-342900">
              <a:lnSpc>
                <a:spcPct val="110000"/>
              </a:lnSpc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800" dirty="0" err="1">
                <a:solidFill>
                  <a:srgbClr val="292929"/>
                </a:solidFill>
                <a:latin typeface="Arial Black" panose="020B0A04020102020204" pitchFamily="34" charset="0"/>
              </a:rPr>
              <a:t>ProQuest</a:t>
            </a:r>
            <a:r>
              <a:rPr 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™ </a:t>
            </a:r>
            <a:r>
              <a:rPr lang="cs-CZ" sz="2800" dirty="0" err="1">
                <a:solidFill>
                  <a:srgbClr val="292929"/>
                </a:solidFill>
                <a:latin typeface="Arial Black" panose="020B0A04020102020204" pitchFamily="34" charset="0"/>
              </a:rPr>
              <a:t>Dissertations</a:t>
            </a:r>
            <a:r>
              <a:rPr 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 &amp; </a:t>
            </a:r>
            <a:r>
              <a:rPr lang="cs-CZ" sz="2800" dirty="0" err="1">
                <a:solidFill>
                  <a:srgbClr val="292929"/>
                </a:solidFill>
                <a:latin typeface="Arial Black" panose="020B0A04020102020204" pitchFamily="34" charset="0"/>
              </a:rPr>
              <a:t>Theses</a:t>
            </a:r>
            <a:r>
              <a:rPr 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 </a:t>
            </a:r>
            <a:r>
              <a:rPr lang="cs-CZ" sz="2800" dirty="0" err="1">
                <a:solidFill>
                  <a:srgbClr val="292929"/>
                </a:solidFill>
                <a:latin typeface="Arial Black" panose="020B0A04020102020204" pitchFamily="34" charset="0"/>
              </a:rPr>
              <a:t>Citation</a:t>
            </a:r>
            <a:r>
              <a:rPr 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 Index</a:t>
            </a:r>
          </a:p>
          <a:p>
            <a:pPr marL="615950"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/>
              <a:t>multioborová databáze disertací a diplomových prací</a:t>
            </a:r>
            <a:endParaRPr lang="en-GB" dirty="0"/>
          </a:p>
          <a:p>
            <a:pPr marL="0" lvl="1" indent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cs-CZ" sz="1400" dirty="0">
              <a:solidFill>
                <a:srgbClr val="292929"/>
              </a:solidFill>
              <a:latin typeface="Arial Black" panose="020B0A04020102020204" pitchFamily="34" charset="0"/>
            </a:endParaRPr>
          </a:p>
          <a:p>
            <a:pPr marL="406400" lvl="1" indent="-342900"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800" dirty="0" err="1">
                <a:solidFill>
                  <a:srgbClr val="292929"/>
                </a:solidFill>
                <a:latin typeface="Arial Black" panose="020B0A04020102020204" pitchFamily="34" charset="0"/>
              </a:rPr>
              <a:t>SciELO</a:t>
            </a:r>
            <a:r>
              <a:rPr 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 </a:t>
            </a:r>
            <a:r>
              <a:rPr lang="cs-CZ" sz="2800" dirty="0" err="1">
                <a:solidFill>
                  <a:srgbClr val="292929"/>
                </a:solidFill>
                <a:latin typeface="Arial Black" panose="020B0A04020102020204" pitchFamily="34" charset="0"/>
              </a:rPr>
              <a:t>Citation</a:t>
            </a:r>
            <a:r>
              <a:rPr 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 Index</a:t>
            </a:r>
          </a:p>
          <a:p>
            <a:pPr marL="615950"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přehled nových poznatků výzkumu z oblastí Latinské Ameriky, Španělska, Portugalska, Karibiku a Jižní Afriky</a:t>
            </a:r>
          </a:p>
          <a:p>
            <a:pPr marL="0" lvl="1" indent="0">
              <a:buClr>
                <a:schemeClr val="accent6">
                  <a:lumMod val="50000"/>
                </a:schemeClr>
              </a:buClr>
              <a:buNone/>
            </a:pPr>
            <a:endParaRPr lang="cs-CZ" sz="1400" dirty="0"/>
          </a:p>
          <a:p>
            <a:pPr marL="406400" lvl="1" indent="-342900"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800" dirty="0" err="1">
                <a:solidFill>
                  <a:srgbClr val="292929"/>
                </a:solidFill>
                <a:latin typeface="Arial Black" panose="020B0A04020102020204" pitchFamily="34" charset="0"/>
              </a:rPr>
              <a:t>Zoological</a:t>
            </a:r>
            <a:r>
              <a:rPr 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 </a:t>
            </a:r>
            <a:r>
              <a:rPr lang="cs-CZ" sz="2800" dirty="0" err="1">
                <a:solidFill>
                  <a:srgbClr val="292929"/>
                </a:solidFill>
                <a:latin typeface="Arial Black" panose="020B0A04020102020204" pitchFamily="34" charset="0"/>
              </a:rPr>
              <a:t>Reports</a:t>
            </a:r>
            <a:endParaRPr lang="cs-CZ" sz="2800" dirty="0">
              <a:solidFill>
                <a:srgbClr val="292929"/>
              </a:solidFill>
              <a:latin typeface="Arial Black" panose="020B0A04020102020204" pitchFamily="34" charset="0"/>
            </a:endParaRPr>
          </a:p>
          <a:p>
            <a:pPr marL="615950"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zoologie, biologie, paleontologie, …</a:t>
            </a:r>
          </a:p>
          <a:p>
            <a:pPr marL="615950"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časopisy, knihy, sborníky z konferencí, zprávy od r. 1864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278987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latin typeface="Arial Black" panose="020B0A04020102020204" pitchFamily="34" charset="0"/>
              </a:rPr>
              <a:t>Plnotextové zdroje časopisů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4000"/>
            <a:ext cx="7704667" cy="4757350"/>
          </a:xfrm>
        </p:spPr>
        <p:txBody>
          <a:bodyPr anchor="t">
            <a:normAutofit/>
          </a:bodyPr>
          <a:lstStyle/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en-US" sz="2200" dirty="0">
                <a:solidFill>
                  <a:srgbClr val="292929"/>
                </a:solidFill>
              </a:rPr>
              <a:t>ACS Publications</a:t>
            </a:r>
            <a:r>
              <a:rPr lang="cs-CZ" sz="2200" dirty="0">
                <a:solidFill>
                  <a:srgbClr val="292929"/>
                </a:solidFill>
              </a:rPr>
              <a:t> (ACS = </a:t>
            </a:r>
            <a:r>
              <a:rPr lang="cs-CZ" sz="2200" dirty="0" err="1">
                <a:solidFill>
                  <a:srgbClr val="292929"/>
                </a:solidFill>
              </a:rPr>
              <a:t>American</a:t>
            </a:r>
            <a:r>
              <a:rPr lang="cs-CZ" sz="2200" dirty="0">
                <a:solidFill>
                  <a:srgbClr val="292929"/>
                </a:solidFill>
              </a:rPr>
              <a:t> </a:t>
            </a:r>
            <a:r>
              <a:rPr lang="cs-CZ" sz="2200" dirty="0" err="1">
                <a:solidFill>
                  <a:srgbClr val="292929"/>
                </a:solidFill>
              </a:rPr>
              <a:t>Chemical</a:t>
            </a:r>
            <a:r>
              <a:rPr lang="cs-CZ" sz="2200" dirty="0">
                <a:solidFill>
                  <a:srgbClr val="292929"/>
                </a:solidFill>
              </a:rPr>
              <a:t> Society)</a:t>
            </a:r>
            <a:endParaRPr lang="en-GB" sz="22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en-GB" sz="2200" dirty="0" err="1">
                <a:solidFill>
                  <a:srgbClr val="292929"/>
                </a:solidFill>
              </a:rPr>
              <a:t>BioOne</a:t>
            </a:r>
            <a:endParaRPr lang="cs-CZ" sz="22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200" dirty="0">
                <a:solidFill>
                  <a:srgbClr val="292929"/>
                </a:solidFill>
              </a:rPr>
              <a:t>Cambridge </a:t>
            </a:r>
            <a:r>
              <a:rPr lang="cs-CZ" sz="2200" dirty="0" err="1">
                <a:solidFill>
                  <a:srgbClr val="292929"/>
                </a:solidFill>
              </a:rPr>
              <a:t>Journals</a:t>
            </a:r>
            <a:r>
              <a:rPr lang="cs-CZ" sz="2200" dirty="0">
                <a:solidFill>
                  <a:srgbClr val="292929"/>
                </a:solidFill>
              </a:rPr>
              <a:t> Online – FULL </a:t>
            </a:r>
            <a:r>
              <a:rPr lang="cs-CZ" sz="2200" dirty="0" err="1">
                <a:solidFill>
                  <a:srgbClr val="292929"/>
                </a:solidFill>
              </a:rPr>
              <a:t>Collection</a:t>
            </a:r>
            <a:endParaRPr lang="cs-CZ" sz="22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200" dirty="0">
                <a:solidFill>
                  <a:srgbClr val="292929"/>
                </a:solidFill>
              </a:rPr>
              <a:t>De </a:t>
            </a:r>
            <a:r>
              <a:rPr lang="cs-CZ" sz="2200" dirty="0" err="1">
                <a:solidFill>
                  <a:srgbClr val="292929"/>
                </a:solidFill>
              </a:rPr>
              <a:t>Gruyter</a:t>
            </a:r>
            <a:r>
              <a:rPr lang="cs-CZ" sz="2200" dirty="0">
                <a:solidFill>
                  <a:srgbClr val="292929"/>
                </a:solidFill>
              </a:rPr>
              <a:t> </a:t>
            </a:r>
            <a:r>
              <a:rPr lang="cs-CZ" sz="2200" dirty="0" err="1">
                <a:solidFill>
                  <a:srgbClr val="292929"/>
                </a:solidFill>
              </a:rPr>
              <a:t>eJournal</a:t>
            </a:r>
            <a:r>
              <a:rPr lang="cs-CZ" sz="2200" dirty="0">
                <a:solidFill>
                  <a:srgbClr val="292929"/>
                </a:solidFill>
              </a:rPr>
              <a:t> STM </a:t>
            </a:r>
            <a:r>
              <a:rPr lang="cs-CZ" sz="2200" dirty="0" err="1">
                <a:solidFill>
                  <a:srgbClr val="292929"/>
                </a:solidFill>
              </a:rPr>
              <a:t>Package</a:t>
            </a:r>
            <a:endParaRPr lang="en-GB" sz="22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en-US" sz="2200" dirty="0">
                <a:solidFill>
                  <a:srgbClr val="292929"/>
                </a:solidFill>
              </a:rPr>
              <a:t>Oxford Journal STM Science Archives (do r. 2019 v</a:t>
            </a:r>
            <a:r>
              <a:rPr lang="cs-CZ" sz="2200" dirty="0">
                <a:solidFill>
                  <a:srgbClr val="292929"/>
                </a:solidFill>
              </a:rPr>
              <a:t>č</a:t>
            </a:r>
            <a:r>
              <a:rPr lang="en-US" sz="2200" dirty="0">
                <a:solidFill>
                  <a:srgbClr val="292929"/>
                </a:solidFill>
              </a:rPr>
              <a:t>.)</a:t>
            </a:r>
            <a:endParaRPr lang="cs-CZ" sz="22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en-US" sz="2200" dirty="0">
                <a:solidFill>
                  <a:srgbClr val="292929"/>
                </a:solidFill>
              </a:rPr>
              <a:t>Royal Society of Chemistry (RSC)</a:t>
            </a:r>
            <a:endParaRPr lang="cs-CZ" sz="22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200" dirty="0">
                <a:solidFill>
                  <a:srgbClr val="292929"/>
                </a:solidFill>
              </a:rPr>
              <a:t>Science Direct</a:t>
            </a: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200" dirty="0" err="1">
                <a:solidFill>
                  <a:srgbClr val="292929"/>
                </a:solidFill>
              </a:rPr>
              <a:t>Springer</a:t>
            </a:r>
            <a:r>
              <a:rPr lang="cs-CZ" sz="2200" dirty="0">
                <a:solidFill>
                  <a:srgbClr val="292929"/>
                </a:solidFill>
              </a:rPr>
              <a:t> </a:t>
            </a:r>
            <a:r>
              <a:rPr lang="cs-CZ" sz="2200" dirty="0" err="1">
                <a:solidFill>
                  <a:srgbClr val="292929"/>
                </a:solidFill>
              </a:rPr>
              <a:t>Compact</a:t>
            </a:r>
            <a:r>
              <a:rPr lang="cs-CZ" sz="2200" dirty="0">
                <a:solidFill>
                  <a:srgbClr val="292929"/>
                </a:solidFill>
              </a:rPr>
              <a:t> (</a:t>
            </a:r>
            <a:r>
              <a:rPr lang="cs-CZ" sz="2200" dirty="0" err="1">
                <a:solidFill>
                  <a:srgbClr val="292929"/>
                </a:solidFill>
              </a:rPr>
              <a:t>SpringerLink</a:t>
            </a:r>
            <a:r>
              <a:rPr lang="cs-CZ" sz="2200" dirty="0">
                <a:solidFill>
                  <a:srgbClr val="292929"/>
                </a:solidFill>
              </a:rPr>
              <a:t>)</a:t>
            </a: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200" dirty="0" err="1">
                <a:solidFill>
                  <a:srgbClr val="292929"/>
                </a:solidFill>
              </a:rPr>
              <a:t>Taylor</a:t>
            </a:r>
            <a:r>
              <a:rPr lang="cs-CZ" sz="2200" dirty="0">
                <a:solidFill>
                  <a:srgbClr val="292929"/>
                </a:solidFill>
              </a:rPr>
              <a:t> &amp; Francis </a:t>
            </a:r>
            <a:r>
              <a:rPr lang="cs-CZ" sz="2200" dirty="0" err="1">
                <a:solidFill>
                  <a:srgbClr val="292929"/>
                </a:solidFill>
              </a:rPr>
              <a:t>Journals</a:t>
            </a:r>
            <a:r>
              <a:rPr lang="cs-CZ" sz="2200" dirty="0">
                <a:solidFill>
                  <a:srgbClr val="292929"/>
                </a:solidFill>
              </a:rPr>
              <a:t> - Science &amp; </a:t>
            </a:r>
            <a:r>
              <a:rPr lang="cs-CZ" sz="2200" dirty="0" err="1">
                <a:solidFill>
                  <a:srgbClr val="292929"/>
                </a:solidFill>
              </a:rPr>
              <a:t>Technol</a:t>
            </a:r>
            <a:r>
              <a:rPr lang="cs-CZ" sz="2200" dirty="0">
                <a:solidFill>
                  <a:srgbClr val="292929"/>
                </a:solidFill>
              </a:rPr>
              <a:t>. </a:t>
            </a:r>
            <a:r>
              <a:rPr lang="cs-CZ" sz="2200" dirty="0" err="1">
                <a:solidFill>
                  <a:srgbClr val="292929"/>
                </a:solidFill>
              </a:rPr>
              <a:t>Library</a:t>
            </a:r>
            <a:r>
              <a:rPr lang="cs-CZ" sz="2200" dirty="0">
                <a:solidFill>
                  <a:srgbClr val="292929"/>
                </a:solidFill>
              </a:rPr>
              <a:t> </a:t>
            </a:r>
            <a:r>
              <a:rPr lang="cs-CZ" sz="2200" dirty="0" err="1">
                <a:solidFill>
                  <a:srgbClr val="292929"/>
                </a:solidFill>
              </a:rPr>
              <a:t>Collection</a:t>
            </a:r>
            <a:endParaRPr lang="cs-CZ" sz="22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200" dirty="0" err="1">
                <a:solidFill>
                  <a:srgbClr val="292929"/>
                </a:solidFill>
              </a:rPr>
              <a:t>Wiley</a:t>
            </a:r>
            <a:r>
              <a:rPr lang="cs-CZ" sz="2200" dirty="0">
                <a:solidFill>
                  <a:srgbClr val="292929"/>
                </a:solidFill>
              </a:rPr>
              <a:t> Online </a:t>
            </a:r>
            <a:r>
              <a:rPr lang="cs-CZ" sz="2200" dirty="0" err="1">
                <a:solidFill>
                  <a:srgbClr val="292929"/>
                </a:solidFill>
              </a:rPr>
              <a:t>Library</a:t>
            </a:r>
            <a:endParaRPr lang="cs-CZ" sz="220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25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0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>
                <a:latin typeface="Arial Black" panose="020B0A04020102020204" pitchFamily="34" charset="0"/>
              </a:rPr>
              <a:t>Elektronické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knihy</a:t>
            </a: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dirty="0">
                <a:latin typeface="Arial Black" panose="020B0A04020102020204" pitchFamily="34" charset="0"/>
              </a:rPr>
              <a:t>Academic Complete (ProQuest </a:t>
            </a:r>
            <a:r>
              <a:rPr lang="en-US" sz="2800" dirty="0" err="1">
                <a:latin typeface="Arial Black" panose="020B0A04020102020204" pitchFamily="34" charset="0"/>
              </a:rPr>
              <a:t>Ebook</a:t>
            </a:r>
            <a:r>
              <a:rPr lang="en-US" sz="2800" dirty="0">
                <a:latin typeface="Arial Black" panose="020B0A04020102020204" pitchFamily="34" charset="0"/>
              </a:rPr>
              <a:t>)</a:t>
            </a:r>
            <a:endParaRPr lang="cs-CZ" sz="28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4" y="1595535"/>
            <a:ext cx="7704667" cy="5178489"/>
          </a:xfrm>
        </p:spPr>
        <p:txBody>
          <a:bodyPr anchor="t">
            <a:normAutofit/>
          </a:bodyPr>
          <a:lstStyle/>
          <a:p>
            <a:pPr marL="540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tabLst>
                <a:tab pos="179388" algn="l"/>
              </a:tabLst>
            </a:pPr>
            <a:r>
              <a:rPr lang="cs-CZ" dirty="0">
                <a:solidFill>
                  <a:srgbClr val="292929"/>
                </a:solidFill>
              </a:rPr>
              <a:t>virtuální knihovna e-knih</a:t>
            </a:r>
          </a:p>
          <a:p>
            <a:pPr marL="540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tabLst>
                <a:tab pos="179388" algn="l"/>
              </a:tabLst>
            </a:pPr>
            <a:r>
              <a:rPr lang="cs-CZ" dirty="0">
                <a:solidFill>
                  <a:srgbClr val="292929"/>
                </a:solidFill>
              </a:rPr>
              <a:t>přístup pro 1 současně pracujícího uživatele</a:t>
            </a:r>
          </a:p>
          <a:p>
            <a:pPr marL="540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tabLst>
                <a:tab pos="179388" algn="l"/>
              </a:tabLst>
            </a:pPr>
            <a:r>
              <a:rPr lang="cs-CZ" dirty="0">
                <a:solidFill>
                  <a:srgbClr val="292929"/>
                </a:solidFill>
              </a:rPr>
              <a:t>výpůjčka na 14 dní</a:t>
            </a:r>
          </a:p>
          <a:p>
            <a:pPr marL="540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tabLst>
                <a:tab pos="179388" algn="l"/>
              </a:tabLst>
            </a:pPr>
            <a:r>
              <a:rPr lang="cs-CZ" dirty="0">
                <a:solidFill>
                  <a:srgbClr val="292929"/>
                </a:solidFill>
              </a:rPr>
              <a:t>přírodní vědy i společensko-vědní obory</a:t>
            </a:r>
          </a:p>
          <a:p>
            <a:pPr marL="540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tabLst>
                <a:tab pos="179388" algn="l"/>
              </a:tabLst>
            </a:pPr>
            <a:r>
              <a:rPr lang="cs-CZ" dirty="0">
                <a:solidFill>
                  <a:srgbClr val="292929"/>
                </a:solidFill>
              </a:rPr>
              <a:t>příklady vydavatelů: CAB International, CRC </a:t>
            </a:r>
            <a:r>
              <a:rPr lang="cs-CZ" dirty="0" err="1">
                <a:solidFill>
                  <a:srgbClr val="292929"/>
                </a:solidFill>
              </a:rPr>
              <a:t>Press</a:t>
            </a:r>
            <a:r>
              <a:rPr lang="cs-CZ" dirty="0">
                <a:solidFill>
                  <a:srgbClr val="292929"/>
                </a:solidFill>
              </a:rPr>
              <a:t>, </a:t>
            </a:r>
            <a:r>
              <a:rPr lang="cs-CZ" dirty="0" err="1">
                <a:solidFill>
                  <a:srgbClr val="292929"/>
                </a:solidFill>
              </a:rPr>
              <a:t>Springer</a:t>
            </a:r>
            <a:r>
              <a:rPr lang="cs-CZ" dirty="0">
                <a:solidFill>
                  <a:srgbClr val="292929"/>
                </a:solidFill>
              </a:rPr>
              <a:t>, </a:t>
            </a:r>
            <a:r>
              <a:rPr lang="cs-CZ" dirty="0" err="1">
                <a:solidFill>
                  <a:srgbClr val="292929"/>
                </a:solidFill>
              </a:rPr>
              <a:t>Wiley</a:t>
            </a:r>
            <a:r>
              <a:rPr lang="cs-CZ" dirty="0">
                <a:solidFill>
                  <a:srgbClr val="292929"/>
                </a:solidFill>
              </a:rPr>
              <a:t> &amp; </a:t>
            </a:r>
            <a:r>
              <a:rPr lang="cs-CZ" dirty="0" err="1">
                <a:solidFill>
                  <a:srgbClr val="292929"/>
                </a:solidFill>
              </a:rPr>
              <a:t>Sons</a:t>
            </a:r>
            <a:r>
              <a:rPr lang="cs-CZ" dirty="0">
                <a:solidFill>
                  <a:srgbClr val="292929"/>
                </a:solidFill>
              </a:rPr>
              <a:t>, </a:t>
            </a:r>
            <a:r>
              <a:rPr lang="cs-CZ" dirty="0" err="1">
                <a:solidFill>
                  <a:srgbClr val="292929"/>
                </a:solidFill>
              </a:rPr>
              <a:t>Elsevier</a:t>
            </a:r>
            <a:r>
              <a:rPr lang="cs-CZ" dirty="0">
                <a:solidFill>
                  <a:srgbClr val="292929"/>
                </a:solidFill>
              </a:rPr>
              <a:t>, </a:t>
            </a:r>
            <a:r>
              <a:rPr lang="cs-CZ" dirty="0" err="1">
                <a:solidFill>
                  <a:srgbClr val="292929"/>
                </a:solidFill>
              </a:rPr>
              <a:t>Academic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Press</a:t>
            </a:r>
            <a:r>
              <a:rPr lang="cs-CZ" dirty="0">
                <a:solidFill>
                  <a:srgbClr val="292929"/>
                </a:solidFill>
              </a:rPr>
              <a:t>, atd.</a:t>
            </a:r>
          </a:p>
          <a:p>
            <a:pPr marL="540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tabLst>
                <a:tab pos="179388" algn="l"/>
              </a:tabLst>
            </a:pPr>
            <a:r>
              <a:rPr lang="cs-CZ" dirty="0">
                <a:solidFill>
                  <a:srgbClr val="292929"/>
                </a:solidFill>
              </a:rPr>
              <a:t>vybrané tituly – souborný katalog MENDELU, trvalý nákup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177" y="6355767"/>
            <a:ext cx="845191" cy="229071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1488417" y="4378061"/>
            <a:ext cx="7021101" cy="1836127"/>
            <a:chOff x="1357788" y="4467540"/>
            <a:chExt cx="6500423" cy="1668925"/>
          </a:xfrm>
        </p:grpSpPr>
        <p:pic>
          <p:nvPicPr>
            <p:cNvPr id="8" name="Obrázek 7" descr="Výřez obrazovky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7788" y="4467540"/>
              <a:ext cx="6500423" cy="1668925"/>
            </a:xfrm>
            <a:prstGeom prst="rect">
              <a:avLst/>
            </a:prstGeom>
            <a:ln w="25400">
              <a:solidFill>
                <a:schemeClr val="accent1"/>
              </a:solidFill>
            </a:ln>
          </p:spPr>
        </p:pic>
        <p:sp>
          <p:nvSpPr>
            <p:cNvPr id="9" name="Obdélník 8"/>
            <p:cNvSpPr/>
            <p:nvPr/>
          </p:nvSpPr>
          <p:spPr>
            <a:xfrm>
              <a:off x="1987138" y="5896979"/>
              <a:ext cx="794657" cy="2394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062496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7492" y="360000"/>
            <a:ext cx="7530508" cy="900000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  <a:spcAft>
                <a:spcPts val="400"/>
              </a:spcAft>
            </a:pPr>
            <a:r>
              <a:rPr lang="cs-CZ" sz="2800" dirty="0"/>
              <a:t>Elektronické knihy</a:t>
            </a:r>
            <a:br>
              <a:rPr lang="cs-CZ" sz="2800" dirty="0"/>
            </a:br>
            <a:r>
              <a:rPr lang="cs-CZ" sz="2800" dirty="0"/>
              <a:t>Vybrané příklady encyklopedií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37492" y="1800000"/>
            <a:ext cx="7530508" cy="435512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800" dirty="0" err="1"/>
              <a:t>Encyclopedia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dairy</a:t>
            </a:r>
            <a:r>
              <a:rPr lang="cs-CZ" sz="1800" dirty="0"/>
              <a:t> </a:t>
            </a:r>
            <a:r>
              <a:rPr lang="cs-CZ" sz="1800" dirty="0" err="1"/>
              <a:t>sciences</a:t>
            </a: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800" dirty="0"/>
              <a:t>John W. </a:t>
            </a:r>
            <a:r>
              <a:rPr lang="cs-CZ" sz="1800" dirty="0" err="1"/>
              <a:t>Fuquay</a:t>
            </a:r>
            <a:r>
              <a:rPr lang="cs-CZ" sz="1800" dirty="0"/>
              <a:t>, Patrick F. Fox, </a:t>
            </a:r>
            <a:br>
              <a:rPr lang="cs-CZ" sz="1800" dirty="0"/>
            </a:br>
            <a:r>
              <a:rPr lang="cs-CZ" sz="1800" dirty="0"/>
              <a:t>and Paul L. H. </a:t>
            </a:r>
            <a:r>
              <a:rPr lang="cs-CZ" sz="1800" dirty="0" err="1"/>
              <a:t>McSweeney</a:t>
            </a:r>
            <a:r>
              <a:rPr lang="cs-CZ" sz="1800" dirty="0"/>
              <a:t> (</a:t>
            </a:r>
            <a:r>
              <a:rPr lang="cs-CZ" sz="1800" dirty="0" err="1"/>
              <a:t>eds</a:t>
            </a:r>
            <a:r>
              <a:rPr lang="cs-CZ" sz="1800" dirty="0"/>
              <a:t>.)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800" dirty="0"/>
              <a:t>Vydavatel: </a:t>
            </a:r>
            <a:r>
              <a:rPr lang="cs-CZ" sz="1800" dirty="0" err="1"/>
              <a:t>Elsevier</a:t>
            </a:r>
            <a:r>
              <a:rPr lang="cs-CZ" sz="1800" dirty="0"/>
              <a:t>, 2011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800" dirty="0"/>
              <a:t>Dostupnost: </a:t>
            </a:r>
            <a:r>
              <a:rPr lang="cs-CZ" sz="1800" dirty="0" err="1"/>
              <a:t>Academic</a:t>
            </a:r>
            <a:r>
              <a:rPr lang="cs-CZ" sz="1800" dirty="0"/>
              <a:t> </a:t>
            </a:r>
            <a:r>
              <a:rPr lang="cs-CZ" sz="1800" dirty="0" err="1"/>
              <a:t>Complete</a:t>
            </a:r>
            <a:r>
              <a:rPr lang="cs-CZ" sz="1800" dirty="0"/>
              <a:t> (</a:t>
            </a:r>
            <a:r>
              <a:rPr lang="cs-CZ" sz="1800" dirty="0" err="1"/>
              <a:t>ProQuest</a:t>
            </a:r>
            <a:r>
              <a:rPr lang="cs-CZ" sz="1800" dirty="0"/>
              <a:t> </a:t>
            </a:r>
            <a:r>
              <a:rPr lang="cs-CZ" sz="1800" dirty="0" err="1"/>
              <a:t>Ebook</a:t>
            </a:r>
            <a:r>
              <a:rPr lang="cs-CZ" sz="18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800" dirty="0">
                <a:hlinkClick r:id="rId2"/>
              </a:rPr>
              <a:t>http://site.ebrary.com/lib/mendelu/Doc?id=10514872</a:t>
            </a:r>
            <a:r>
              <a:rPr lang="cs-CZ" sz="18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800" dirty="0" err="1"/>
              <a:t>Encyclopedia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meat</a:t>
            </a:r>
            <a:r>
              <a:rPr lang="cs-CZ" sz="1800" dirty="0"/>
              <a:t> </a:t>
            </a:r>
            <a:r>
              <a:rPr lang="cs-CZ" sz="1800" dirty="0" err="1"/>
              <a:t>sciences</a:t>
            </a: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800" dirty="0"/>
              <a:t>Michael </a:t>
            </a:r>
            <a:r>
              <a:rPr lang="cs-CZ" sz="1800" dirty="0" err="1"/>
              <a:t>Dikeman</a:t>
            </a:r>
            <a:r>
              <a:rPr lang="cs-CZ" sz="1800" dirty="0"/>
              <a:t> and </a:t>
            </a:r>
            <a:r>
              <a:rPr lang="cs-CZ" sz="1800" dirty="0" err="1"/>
              <a:t>Carrick</a:t>
            </a:r>
            <a:r>
              <a:rPr lang="cs-CZ" sz="1800" dirty="0"/>
              <a:t> </a:t>
            </a:r>
            <a:r>
              <a:rPr lang="cs-CZ" sz="1800" dirty="0" err="1"/>
              <a:t>Devine</a:t>
            </a:r>
            <a:r>
              <a:rPr lang="cs-CZ" sz="1800" dirty="0"/>
              <a:t> (</a:t>
            </a:r>
            <a:r>
              <a:rPr lang="cs-CZ" sz="1800" dirty="0" err="1"/>
              <a:t>eds</a:t>
            </a:r>
            <a:r>
              <a:rPr lang="cs-CZ" sz="1800" dirty="0"/>
              <a:t>.)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800" dirty="0"/>
              <a:t>Vydavatel: </a:t>
            </a:r>
            <a:r>
              <a:rPr lang="cs-CZ" sz="1800" dirty="0" err="1"/>
              <a:t>Elsevier</a:t>
            </a:r>
            <a:r>
              <a:rPr lang="cs-CZ" sz="1800" dirty="0"/>
              <a:t> / </a:t>
            </a:r>
            <a:r>
              <a:rPr lang="cs-CZ" sz="1800" dirty="0" err="1"/>
              <a:t>Academic</a:t>
            </a:r>
            <a:r>
              <a:rPr lang="cs-CZ" sz="1800" dirty="0"/>
              <a:t> </a:t>
            </a:r>
            <a:r>
              <a:rPr lang="cs-CZ" sz="1800" dirty="0" err="1"/>
              <a:t>press</a:t>
            </a:r>
            <a:r>
              <a:rPr lang="cs-CZ" sz="1800" dirty="0"/>
              <a:t>, ©2014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800" dirty="0"/>
              <a:t>Dostupnost: </a:t>
            </a:r>
            <a:r>
              <a:rPr lang="cs-CZ" sz="1800" dirty="0" err="1"/>
              <a:t>Academic</a:t>
            </a:r>
            <a:r>
              <a:rPr lang="cs-CZ" sz="1800" dirty="0"/>
              <a:t> </a:t>
            </a:r>
            <a:r>
              <a:rPr lang="cs-CZ" sz="1800" dirty="0" err="1"/>
              <a:t>Complete</a:t>
            </a:r>
            <a:r>
              <a:rPr lang="cs-CZ" sz="1800" dirty="0"/>
              <a:t> (</a:t>
            </a:r>
            <a:r>
              <a:rPr lang="cs-CZ" sz="1800" dirty="0" err="1"/>
              <a:t>ProQuest</a:t>
            </a:r>
            <a:r>
              <a:rPr lang="cs-CZ" sz="1800" dirty="0"/>
              <a:t> </a:t>
            </a:r>
            <a:r>
              <a:rPr lang="cs-CZ" sz="1800" dirty="0" err="1"/>
              <a:t>Ebook</a:t>
            </a:r>
            <a:r>
              <a:rPr lang="cs-CZ" sz="18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800" dirty="0">
                <a:hlinkClick r:id="rId3"/>
              </a:rPr>
              <a:t>http://site.ebrary.com/lib/mendelu/Doc?id=10899174</a:t>
            </a:r>
            <a:r>
              <a:rPr lang="cs-CZ" sz="1800" dirty="0"/>
              <a:t>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000" y="4197741"/>
            <a:ext cx="1384929" cy="177655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000" y="1800000"/>
            <a:ext cx="1384929" cy="185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29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0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>
                <a:latin typeface="Arial Black" panose="020B0A04020102020204" pitchFamily="34" charset="0"/>
              </a:rPr>
              <a:t>Elektronické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knihy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dirty="0" err="1">
                <a:latin typeface="Arial Black" panose="020B0A04020102020204" pitchFamily="34" charset="0"/>
              </a:rPr>
              <a:t>českých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vydavatelů</a:t>
            </a:r>
            <a:endParaRPr lang="cs-CZ" sz="2800" dirty="0">
              <a:latin typeface="Arial Black" panose="020B0A04020102020204" pitchFamily="34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60644C07-0B1E-44C2-8FF0-15D5120E3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214" y="1595536"/>
            <a:ext cx="7704667" cy="4907901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000" b="1" dirty="0"/>
              <a:t>BOOKPORT</a:t>
            </a:r>
            <a:endParaRPr lang="cs-CZ" sz="2000" dirty="0"/>
          </a:p>
          <a:p>
            <a:pPr marL="0" indent="0"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000" dirty="0"/>
              <a:t>On-line knihovna s tituly od českých nakladatelů.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kolekce Business</a:t>
            </a:r>
            <a:endParaRPr lang="cs-CZ" sz="2000" dirty="0"/>
          </a:p>
          <a:p>
            <a:pPr marL="0" indent="0">
              <a:spcBef>
                <a:spcPts val="500"/>
              </a:spcBef>
              <a:spcAft>
                <a:spcPts val="0"/>
              </a:spcAft>
              <a:buNone/>
            </a:pPr>
            <a:endParaRPr lang="cs-CZ" sz="2000" dirty="0"/>
          </a:p>
          <a:p>
            <a:pPr marL="0" indent="0"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000" b="1" dirty="0"/>
              <a:t>Díla nedostupná na trhu (DNNT)</a:t>
            </a:r>
          </a:p>
          <a:p>
            <a:pPr marL="0" indent="0"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000" dirty="0"/>
              <a:t>České tištěné knihy, které již nelze koupit v knihkupectvích a které byly zdigitalizovány. </a:t>
            </a:r>
            <a:endParaRPr lang="en-GB" sz="2000" dirty="0"/>
          </a:p>
          <a:p>
            <a:pPr marL="0" indent="0"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000" dirty="0">
                <a:hlinkClick r:id="rId2"/>
              </a:rPr>
              <a:t>https://dnnt.cz/</a:t>
            </a:r>
            <a:r>
              <a:rPr lang="en-GB" sz="2000" dirty="0"/>
              <a:t> </a:t>
            </a:r>
            <a:endParaRPr lang="cs-CZ" sz="20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E633B71-4520-4469-B837-6534F6378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923" y="4570984"/>
            <a:ext cx="7220958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12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0"/>
            <a:ext cx="7704667" cy="1301702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>
                <a:latin typeface="Arial Black" panose="020B0A04020102020204" pitchFamily="34" charset="0"/>
              </a:rPr>
              <a:t>České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zdroje</a:t>
            </a: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dirty="0" err="1">
                <a:latin typeface="Arial Black" panose="020B0A04020102020204" pitchFamily="34" charset="0"/>
              </a:rPr>
              <a:t>Zemědělská</a:t>
            </a:r>
            <a:r>
              <a:rPr lang="en-US" sz="2800" dirty="0">
                <a:latin typeface="Arial Black" panose="020B0A04020102020204" pitchFamily="34" charset="0"/>
              </a:rPr>
              <a:t>, </a:t>
            </a:r>
            <a:r>
              <a:rPr lang="en-US" sz="2800" dirty="0" err="1">
                <a:latin typeface="Arial Black" panose="020B0A04020102020204" pitchFamily="34" charset="0"/>
              </a:rPr>
              <a:t>lesnická</a:t>
            </a:r>
            <a:r>
              <a:rPr lang="en-US" sz="2800" dirty="0">
                <a:latin typeface="Arial Black" panose="020B0A04020102020204" pitchFamily="34" charset="0"/>
              </a:rPr>
              <a:t> a </a:t>
            </a:r>
            <a:r>
              <a:rPr lang="en-US" sz="2800" dirty="0" err="1">
                <a:latin typeface="Arial Black" panose="020B0A04020102020204" pitchFamily="34" charset="0"/>
              </a:rPr>
              <a:t>potravinářská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knihovna</a:t>
            </a:r>
            <a:endParaRPr lang="cs-CZ" sz="28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3" y="1843083"/>
            <a:ext cx="7704667" cy="4180114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000" dirty="0"/>
              <a:t>Ústav zemědělské ekonomiky a informací – </a:t>
            </a:r>
            <a:r>
              <a:rPr lang="cs-CZ" sz="2000" b="1" dirty="0">
                <a:hlinkClick r:id="rId2"/>
              </a:rPr>
              <a:t>Knihovna Antonína Švehly</a:t>
            </a:r>
            <a:r>
              <a:rPr lang="cs-CZ" sz="20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000" dirty="0">
                <a:hlinkClick r:id="rId2"/>
              </a:rPr>
              <a:t>https://kas.uzei.cz/</a:t>
            </a:r>
            <a:endParaRPr lang="cs-CZ" sz="2000" dirty="0"/>
          </a:p>
          <a:p>
            <a:pPr marL="0" indent="0">
              <a:spcBef>
                <a:spcPts val="500"/>
              </a:spcBef>
              <a:spcAft>
                <a:spcPts val="0"/>
              </a:spcAft>
              <a:buNone/>
            </a:pPr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13" y="3282289"/>
            <a:ext cx="7704667" cy="130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4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latin typeface="Arial Black" panose="020B0A04020102020204" pitchFamily="34" charset="0"/>
              </a:rPr>
              <a:t>Elektronické informační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4000"/>
            <a:ext cx="7704667" cy="5004000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Přístup na adrese:</a:t>
            </a:r>
          </a:p>
          <a:p>
            <a:pPr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  <a:hlinkClick r:id="" action="ppaction://noaction"/>
            </a:endParaRPr>
          </a:p>
          <a:p>
            <a:pPr>
              <a:buNone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http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://uvis.mendelu.cz/elektronicke-informacni-zdroje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58775" indent="-358775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58775" indent="-358775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	(www stránky MENDELU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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Užitečné odkazy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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Knihovna)</a:t>
            </a:r>
          </a:p>
        </p:txBody>
      </p:sp>
    </p:spTree>
    <p:extLst>
      <p:ext uri="{BB962C8B-B14F-4D97-AF65-F5344CB8AC3E}">
        <p14:creationId xmlns:p14="http://schemas.microsoft.com/office/powerpoint/2010/main" val="1693425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0"/>
            <a:ext cx="7704667" cy="122231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>
                <a:latin typeface="Arial Black" panose="020B0A04020102020204" pitchFamily="34" charset="0"/>
              </a:rPr>
              <a:t>České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zdroje</a:t>
            </a: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dirty="0">
                <a:latin typeface="Arial Black" panose="020B0A04020102020204" pitchFamily="34" charset="0"/>
              </a:rPr>
              <a:t>ANL – </a:t>
            </a:r>
            <a:r>
              <a:rPr lang="en-US" sz="2800" dirty="0" err="1">
                <a:latin typeface="Arial Black" panose="020B0A04020102020204" pitchFamily="34" charset="0"/>
              </a:rPr>
              <a:t>Výběr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článků</a:t>
            </a:r>
            <a:r>
              <a:rPr lang="en-US" sz="2800" dirty="0">
                <a:latin typeface="Arial Black" panose="020B0A04020102020204" pitchFamily="34" charset="0"/>
              </a:rPr>
              <a:t> v </a:t>
            </a:r>
            <a:r>
              <a:rPr lang="en-US" sz="2800" dirty="0" err="1">
                <a:latin typeface="Arial Black" panose="020B0A04020102020204" pitchFamily="34" charset="0"/>
              </a:rPr>
              <a:t>českých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novinách</a:t>
            </a:r>
            <a:r>
              <a:rPr lang="en-US" sz="2800" dirty="0">
                <a:latin typeface="Arial Black" panose="020B0A04020102020204" pitchFamily="34" charset="0"/>
              </a:rPr>
              <a:t>, </a:t>
            </a:r>
            <a:r>
              <a:rPr lang="en-US" sz="2800" dirty="0" err="1">
                <a:latin typeface="Arial Black" panose="020B0A04020102020204" pitchFamily="34" charset="0"/>
              </a:rPr>
              <a:t>časopisech</a:t>
            </a:r>
            <a:r>
              <a:rPr lang="en-US" sz="2800" dirty="0">
                <a:latin typeface="Arial Black" panose="020B0A04020102020204" pitchFamily="34" charset="0"/>
              </a:rPr>
              <a:t> a </a:t>
            </a:r>
            <a:r>
              <a:rPr lang="en-US" sz="2800" dirty="0" err="1">
                <a:latin typeface="Arial Black" panose="020B0A04020102020204" pitchFamily="34" charset="0"/>
              </a:rPr>
              <a:t>sbornících</a:t>
            </a:r>
            <a:endParaRPr lang="cs-CZ" sz="28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3" y="1968759"/>
            <a:ext cx="7704667" cy="4241122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b="1" dirty="0">
                <a:hlinkClick r:id="rId2"/>
              </a:rPr>
              <a:t>ANL</a:t>
            </a:r>
            <a:r>
              <a:rPr lang="cs-CZ" sz="2000" dirty="0"/>
              <a:t> je soubornou databází výběrově zpracovaných článků a statí, které jsou obsaženy ve vybraných pokračujících zdrojích (periodicky vycházejících dokumentech – noviny, časopisy) a sbornících, v malé míře v monografiích vydávaných na území ČR.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hlinkClick r:id="rId3"/>
              </a:rPr>
              <a:t>https://aleph.nkp.cz/F/</a:t>
            </a:r>
            <a:r>
              <a:rPr lang="cs-CZ" sz="20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774" y="3957696"/>
            <a:ext cx="7494305" cy="195791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583140" y="5554639"/>
            <a:ext cx="3493827" cy="3609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484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0"/>
            <a:ext cx="7704667" cy="569742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>
                <a:latin typeface="Arial Black" panose="020B0A04020102020204" pitchFamily="34" charset="0"/>
              </a:rPr>
              <a:t>České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cs-CZ" sz="2800" dirty="0">
                <a:latin typeface="Arial Black" panose="020B0A04020102020204" pitchFamily="34" charset="0"/>
              </a:rPr>
              <a:t>technické normy – ČSN online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3" y="1266093"/>
            <a:ext cx="7704667" cy="3840479"/>
          </a:xfrm>
        </p:spPr>
        <p:txBody>
          <a:bodyPr anchor="t">
            <a:normAutofit/>
          </a:bodyPr>
          <a:lstStyle/>
          <a:p>
            <a:pPr marL="285750" lv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tabLst>
                <a:tab pos="179388" algn="l"/>
              </a:tabLst>
            </a:pPr>
            <a:r>
              <a:rPr lang="cs-CZ" dirty="0">
                <a:solidFill>
                  <a:srgbClr val="292929"/>
                </a:solidFill>
              </a:rPr>
              <a:t>zpřístupnění všech platných norem vydaných Českou agenturou pro standardizaci včetně neplatných norem, které pozbyly platnost po roce 1997</a:t>
            </a:r>
          </a:p>
          <a:p>
            <a:pPr marL="285750" lv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tabLst>
                <a:tab pos="179388" algn="l"/>
              </a:tabLst>
            </a:pPr>
            <a:r>
              <a:rPr lang="cs-CZ" dirty="0">
                <a:solidFill>
                  <a:srgbClr val="292929"/>
                </a:solidFill>
              </a:rPr>
              <a:t>vzdálený přístup k databázi je umožněn aktivním studentům                       a pedagogům Agronomické fakulty, Lesnické a dřevařské fakulty     a Zahradnické fakulty</a:t>
            </a:r>
          </a:p>
          <a:p>
            <a:pPr marL="285750" lv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tabLst>
                <a:tab pos="179388" algn="l"/>
              </a:tabLst>
            </a:pPr>
            <a:r>
              <a:rPr lang="cs-CZ" dirty="0">
                <a:solidFill>
                  <a:srgbClr val="292929"/>
                </a:solidFill>
              </a:rPr>
              <a:t>určené pouze pro studijní a výukové účely bez možnosti tisku</a:t>
            </a:r>
          </a:p>
          <a:p>
            <a:pPr marL="285750" lv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tabLst>
                <a:tab pos="179388" algn="l"/>
              </a:tabLst>
            </a:pPr>
            <a:r>
              <a:rPr lang="cs-CZ" dirty="0"/>
              <a:t>přihlášení přes </a:t>
            </a:r>
            <a:r>
              <a:rPr lang="cs-CZ" dirty="0" err="1"/>
              <a:t>Shibboleth</a:t>
            </a:r>
            <a:r>
              <a:rPr lang="cs-CZ" dirty="0"/>
              <a:t> (institucionální přihlašování stejným přihlašovacím jménem a heslem jako do UIS)</a:t>
            </a:r>
          </a:p>
          <a:p>
            <a:pPr marL="285750" lv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tabLst>
                <a:tab pos="179388" algn="l"/>
              </a:tabLst>
            </a:pPr>
            <a:r>
              <a:rPr lang="cs-CZ" dirty="0">
                <a:solidFill>
                  <a:srgbClr val="292929"/>
                </a:solidFill>
              </a:rPr>
              <a:t>Přístup do </a:t>
            </a:r>
            <a:r>
              <a:rPr lang="cs-CZ" b="1" dirty="0">
                <a:solidFill>
                  <a:srgbClr val="292929"/>
                </a:solidFill>
                <a:hlinkClick r:id="rId2"/>
              </a:rPr>
              <a:t>ČSN online</a:t>
            </a:r>
            <a:endParaRPr lang="cs-CZ" b="1" dirty="0">
              <a:solidFill>
                <a:srgbClr val="292929"/>
              </a:solidFill>
            </a:endParaRPr>
          </a:p>
          <a:p>
            <a:pPr marL="285750" lv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tabLst>
                <a:tab pos="179388" algn="l"/>
              </a:tabLst>
            </a:pPr>
            <a:endParaRPr lang="cs-CZ" dirty="0">
              <a:solidFill>
                <a:srgbClr val="292929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855935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latin typeface="Arial Black" panose="020B0A04020102020204" pitchFamily="34" charset="0"/>
              </a:rPr>
              <a:t>Základy tvorby rešeršního dotazu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4000"/>
            <a:ext cx="7704667" cy="5004000"/>
          </a:xfrm>
        </p:spPr>
        <p:txBody>
          <a:bodyPr anchor="t"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1. ujasnit si, co chci hledat</a:t>
            </a:r>
          </a:p>
          <a:p>
            <a:pPr marL="288000" indent="-2880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2. stanovit klíčová slova – deskriptory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descriptors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headings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56000"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400" b="1" dirty="0" err="1">
                <a:solidFill>
                  <a:srgbClr val="292929"/>
                </a:solidFill>
                <a:hlinkClick r:id="rId2"/>
              </a:rPr>
              <a:t>Agrovoc</a:t>
            </a:r>
            <a:r>
              <a:rPr lang="cs-CZ" sz="2400" dirty="0">
                <a:solidFill>
                  <a:srgbClr val="292929"/>
                </a:solidFill>
              </a:rPr>
              <a:t> – vícejazyčný zemědělský slovník pojmů tvořený pod patronací FAO </a:t>
            </a:r>
          </a:p>
          <a:p>
            <a:pPr marL="288000" indent="-2880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3. upřesnit je pomocí tezauru (řízeného slovníku) databáze, pokud ho má (CAB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Abstracts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MeSH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56000"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400" dirty="0" err="1">
                <a:solidFill>
                  <a:srgbClr val="292929"/>
                </a:solidFill>
              </a:rPr>
              <a:t>Broader</a:t>
            </a:r>
            <a:r>
              <a:rPr lang="cs-CZ" sz="2400" dirty="0">
                <a:solidFill>
                  <a:srgbClr val="292929"/>
                </a:solidFill>
              </a:rPr>
              <a:t> </a:t>
            </a:r>
            <a:r>
              <a:rPr lang="cs-CZ" sz="2400" dirty="0" err="1">
                <a:solidFill>
                  <a:srgbClr val="292929"/>
                </a:solidFill>
              </a:rPr>
              <a:t>terms</a:t>
            </a:r>
            <a:r>
              <a:rPr lang="cs-CZ" sz="2400" dirty="0">
                <a:solidFill>
                  <a:srgbClr val="292929"/>
                </a:solidFill>
              </a:rPr>
              <a:t> (BT) – hierarchicky nadřazený deskriptor </a:t>
            </a:r>
          </a:p>
          <a:p>
            <a:pPr marL="756000"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400" dirty="0" err="1">
                <a:solidFill>
                  <a:srgbClr val="292929"/>
                </a:solidFill>
              </a:rPr>
              <a:t>Narrower</a:t>
            </a:r>
            <a:r>
              <a:rPr lang="cs-CZ" sz="2400" dirty="0">
                <a:solidFill>
                  <a:srgbClr val="292929"/>
                </a:solidFill>
              </a:rPr>
              <a:t> </a:t>
            </a:r>
            <a:r>
              <a:rPr lang="cs-CZ" sz="2400" dirty="0" err="1">
                <a:solidFill>
                  <a:srgbClr val="292929"/>
                </a:solidFill>
              </a:rPr>
              <a:t>terms</a:t>
            </a:r>
            <a:r>
              <a:rPr lang="cs-CZ" sz="2400" dirty="0">
                <a:solidFill>
                  <a:srgbClr val="292929"/>
                </a:solidFill>
              </a:rPr>
              <a:t> (NT) – hierarchicky podřazený deskriptor</a:t>
            </a:r>
          </a:p>
          <a:p>
            <a:pPr marL="756000"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400" dirty="0" err="1">
                <a:solidFill>
                  <a:srgbClr val="292929"/>
                </a:solidFill>
              </a:rPr>
              <a:t>Related</a:t>
            </a:r>
            <a:r>
              <a:rPr lang="cs-CZ" sz="2400" dirty="0">
                <a:solidFill>
                  <a:srgbClr val="292929"/>
                </a:solidFill>
              </a:rPr>
              <a:t> </a:t>
            </a:r>
            <a:r>
              <a:rPr lang="cs-CZ" sz="2400" dirty="0" err="1">
                <a:solidFill>
                  <a:srgbClr val="292929"/>
                </a:solidFill>
              </a:rPr>
              <a:t>terms</a:t>
            </a:r>
            <a:r>
              <a:rPr lang="cs-CZ" sz="2400" dirty="0">
                <a:solidFill>
                  <a:srgbClr val="292929"/>
                </a:solidFill>
              </a:rPr>
              <a:t> (RT) – asociovaný deskriptor (souvisí s jiným deskriptorem, ale neexistuje mezi nimi vztah ekvivalence ani hierarchie)</a:t>
            </a:r>
          </a:p>
          <a:p>
            <a:pPr marL="756000"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400" dirty="0" err="1">
                <a:solidFill>
                  <a:srgbClr val="292929"/>
                </a:solidFill>
              </a:rPr>
              <a:t>Used</a:t>
            </a:r>
            <a:r>
              <a:rPr lang="cs-CZ" sz="2400" dirty="0">
                <a:solidFill>
                  <a:srgbClr val="292929"/>
                </a:solidFill>
              </a:rPr>
              <a:t> </a:t>
            </a:r>
            <a:r>
              <a:rPr lang="cs-CZ" sz="2400" dirty="0" err="1">
                <a:solidFill>
                  <a:srgbClr val="292929"/>
                </a:solidFill>
              </a:rPr>
              <a:t>for</a:t>
            </a:r>
            <a:r>
              <a:rPr lang="cs-CZ" sz="2400" dirty="0">
                <a:solidFill>
                  <a:srgbClr val="292929"/>
                </a:solidFill>
              </a:rPr>
              <a:t> – ekvivalentní vztah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60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latin typeface="Arial Black" panose="020B0A04020102020204" pitchFamily="34" charset="0"/>
              </a:rPr>
              <a:t>Základy tvorby rešeršního dotazu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4000"/>
            <a:ext cx="7704667" cy="5004000"/>
          </a:xfrm>
        </p:spPr>
        <p:txBody>
          <a:bodyPr anchor="t"/>
          <a:lstStyle/>
          <a:p>
            <a:pPr marL="0" indent="0">
              <a:buNone/>
            </a:pPr>
            <a:r>
              <a:rPr lang="cs-CZ" dirty="0"/>
              <a:t>Příklad tezauru v databázi CAB </a:t>
            </a:r>
            <a:r>
              <a:rPr lang="cs-CZ" dirty="0" err="1"/>
              <a:t>Abstracts</a:t>
            </a:r>
            <a:endParaRPr lang="cs-CZ" dirty="0"/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" t="20622" r="7960" b="19390"/>
          <a:stretch/>
        </p:blipFill>
        <p:spPr bwMode="auto">
          <a:xfrm>
            <a:off x="1066214" y="1814619"/>
            <a:ext cx="7504677" cy="341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1407159" y="5487869"/>
            <a:ext cx="7596000" cy="891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>
                <a:sym typeface="Wingdings" pitchFamily="2" charset="2"/>
              </a:rPr>
              <a:t>"essential amino acid*" or ("amino acid*" and essential) or </a:t>
            </a:r>
            <a:r>
              <a:rPr lang="en-US">
                <a:sym typeface="Wingdings" pitchFamily="2" charset="2"/>
              </a:rPr>
              <a:t>arginine or histidine or isoleucine or leucine or lysine or methionine or phenylalanine or threonine or tryptophan or valine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023766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latin typeface="Arial Black" panose="020B0A04020102020204" pitchFamily="34" charset="0"/>
              </a:rPr>
              <a:t>Základy tvorby rešeršního dotazu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1066214" y="1292291"/>
            <a:ext cx="7461966" cy="2836911"/>
          </a:xfrm>
        </p:spPr>
        <p:txBody>
          <a:bodyPr>
            <a:normAutofit lnSpcReduction="10000"/>
          </a:bodyPr>
          <a:lstStyle/>
          <a:p>
            <a:pPr marL="0" lvl="1" indent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None/>
            </a:pPr>
            <a:r>
              <a:rPr lang="cs-CZ" sz="2000" dirty="0"/>
              <a:t>4. sestavit vyhledávací profil pomocí booleovských operátorů (and, </a:t>
            </a:r>
            <a:r>
              <a:rPr lang="cs-CZ" sz="2000" dirty="0" err="1"/>
              <a:t>or</a:t>
            </a:r>
            <a:r>
              <a:rPr lang="cs-CZ" sz="2000" dirty="0"/>
              <a:t>, not), </a:t>
            </a:r>
            <a:r>
              <a:rPr lang="cs-CZ" sz="2000" dirty="0" err="1"/>
              <a:t>proximitních</a:t>
            </a:r>
            <a:r>
              <a:rPr lang="cs-CZ" sz="2000" dirty="0"/>
              <a:t> operátorů (</a:t>
            </a:r>
            <a:r>
              <a:rPr lang="cs-CZ" sz="2000" dirty="0" err="1"/>
              <a:t>near</a:t>
            </a:r>
            <a:r>
              <a:rPr lang="cs-CZ" sz="2000" dirty="0"/>
              <a:t>, </a:t>
            </a:r>
            <a:r>
              <a:rPr lang="cs-CZ" sz="2000" dirty="0" err="1"/>
              <a:t>same</a:t>
            </a:r>
            <a:r>
              <a:rPr lang="cs-CZ" sz="2000" dirty="0"/>
              <a:t>, </a:t>
            </a:r>
            <a:r>
              <a:rPr lang="cs-CZ" sz="2000" dirty="0" err="1"/>
              <a:t>adj</a:t>
            </a:r>
            <a:r>
              <a:rPr lang="cs-CZ" sz="2000" dirty="0"/>
              <a:t>, w/ ...), </a:t>
            </a:r>
            <a:r>
              <a:rPr lang="cs-CZ" sz="2000" dirty="0" err="1"/>
              <a:t>wild</a:t>
            </a:r>
            <a:r>
              <a:rPr lang="cs-CZ" sz="2000" dirty="0"/>
              <a:t> </a:t>
            </a:r>
            <a:r>
              <a:rPr lang="cs-CZ" sz="2000" dirty="0" err="1"/>
              <a:t>cards</a:t>
            </a:r>
            <a:r>
              <a:rPr lang="cs-CZ" sz="2000" dirty="0"/>
              <a:t> (</a:t>
            </a:r>
            <a:r>
              <a:rPr lang="en-US" sz="2000" dirty="0"/>
              <a:t>*, $</a:t>
            </a:r>
            <a:r>
              <a:rPr lang="cs-CZ" sz="2000" dirty="0"/>
              <a:t>, #, ?, ...). 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None/>
            </a:pPr>
            <a:r>
              <a:rPr lang="cs-CZ" sz="2000" dirty="0"/>
              <a:t>	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None/>
            </a:pPr>
            <a:r>
              <a:rPr lang="cs-CZ" sz="2000" dirty="0"/>
              <a:t>	</a:t>
            </a:r>
            <a:r>
              <a:rPr lang="cs-CZ" sz="2000" b="1" dirty="0"/>
              <a:t>Použití </a:t>
            </a:r>
            <a:r>
              <a:rPr lang="cs-CZ" sz="2000" b="1" dirty="0" err="1"/>
              <a:t>proximitních</a:t>
            </a:r>
            <a:r>
              <a:rPr lang="cs-CZ" sz="2000" b="1" dirty="0"/>
              <a:t> operátorů a </a:t>
            </a:r>
            <a:r>
              <a:rPr lang="cs-CZ" sz="2000" b="1" dirty="0" err="1"/>
              <a:t>wildcards</a:t>
            </a:r>
            <a:r>
              <a:rPr lang="cs-CZ" sz="2000" b="1" dirty="0"/>
              <a:t> si ověřit       v HELP dané databáze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None/>
            </a:pPr>
            <a:endParaRPr lang="cs-CZ" sz="2000" dirty="0"/>
          </a:p>
          <a:p>
            <a:pPr marL="0" lvl="1" indent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None/>
            </a:pPr>
            <a:r>
              <a:rPr lang="cs-CZ" sz="2000" dirty="0"/>
              <a:t>5. málo (hodně) vyhledaných záznamů </a:t>
            </a:r>
            <a:r>
              <a:rPr lang="cs-CZ" sz="2000" b="1" dirty="0">
                <a:sym typeface="Wingdings" pitchFamily="2" charset="2"/>
              </a:rPr>
              <a:t></a:t>
            </a:r>
            <a:r>
              <a:rPr lang="cs-CZ" sz="2000" dirty="0">
                <a:sym typeface="Wingdings" pitchFamily="2" charset="2"/>
              </a:rPr>
              <a:t>zpřesnit dotaz</a:t>
            </a: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1262156" y="2710746"/>
            <a:ext cx="431800" cy="647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2068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latin typeface="Arial Black" panose="020B0A04020102020204" pitchFamily="34" charset="0"/>
              </a:rPr>
              <a:t>Základy tvorby rešeršního dotazu</a:t>
            </a:r>
            <a:br>
              <a:rPr lang="cs-CZ" sz="2800" dirty="0">
                <a:latin typeface="Arial Black" panose="020B0A04020102020204" pitchFamily="34" charset="0"/>
              </a:rPr>
            </a:br>
            <a:r>
              <a:rPr lang="cs-CZ" sz="2800" dirty="0">
                <a:latin typeface="Arial Black" panose="020B0A04020102020204" pitchFamily="34" charset="0"/>
              </a:rPr>
              <a:t>Booleovské operátory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1066214" y="2053932"/>
            <a:ext cx="7167167" cy="3791975"/>
            <a:chOff x="1116013" y="1764000"/>
            <a:chExt cx="7167167" cy="3791975"/>
          </a:xfrm>
        </p:grpSpPr>
        <p:grpSp>
          <p:nvGrpSpPr>
            <p:cNvPr id="4" name="Skupina 3"/>
            <p:cNvGrpSpPr/>
            <p:nvPr/>
          </p:nvGrpSpPr>
          <p:grpSpPr>
            <a:xfrm>
              <a:off x="1116013" y="1764000"/>
              <a:ext cx="7167167" cy="3532395"/>
              <a:chOff x="1116013" y="1764000"/>
              <a:chExt cx="7167167" cy="3532395"/>
            </a:xfrm>
          </p:grpSpPr>
          <p:sp>
            <p:nvSpPr>
              <p:cNvPr id="5" name="Oval 4"/>
              <p:cNvSpPr>
                <a:spLocks noChangeArrowheads="1"/>
              </p:cNvSpPr>
              <p:nvPr/>
            </p:nvSpPr>
            <p:spPr bwMode="auto">
              <a:xfrm>
                <a:off x="1116013" y="1764000"/>
                <a:ext cx="3495280" cy="334917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" name="Oval 5"/>
              <p:cNvSpPr>
                <a:spLocks noChangeArrowheads="1"/>
              </p:cNvSpPr>
              <p:nvPr/>
            </p:nvSpPr>
            <p:spPr bwMode="auto">
              <a:xfrm>
                <a:off x="4787899" y="1764000"/>
                <a:ext cx="3495281" cy="334917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" name="AutoShape 6"/>
              <p:cNvSpPr>
                <a:spLocks noChangeArrowheads="1"/>
              </p:cNvSpPr>
              <p:nvPr/>
            </p:nvSpPr>
            <p:spPr bwMode="auto">
              <a:xfrm rot="-2340000">
                <a:off x="3461818" y="3548748"/>
                <a:ext cx="290604" cy="1747647"/>
              </a:xfrm>
              <a:prstGeom prst="downArrow">
                <a:avLst>
                  <a:gd name="adj1" fmla="val 50000"/>
                  <a:gd name="adj2" fmla="val 169061"/>
                </a:avLst>
              </a:prstGeom>
              <a:solidFill>
                <a:srgbClr val="BB153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" name="AutoShape 7"/>
              <p:cNvSpPr>
                <a:spLocks noChangeArrowheads="1"/>
              </p:cNvSpPr>
              <p:nvPr/>
            </p:nvSpPr>
            <p:spPr bwMode="auto">
              <a:xfrm rot="2460000">
                <a:off x="5609156" y="3542844"/>
                <a:ext cx="290604" cy="1747647"/>
              </a:xfrm>
              <a:prstGeom prst="downArrow">
                <a:avLst>
                  <a:gd name="adj1" fmla="val 50000"/>
                  <a:gd name="adj2" fmla="val 162984"/>
                </a:avLst>
              </a:prstGeom>
              <a:solidFill>
                <a:srgbClr val="BB153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2268537" y="3024000"/>
                <a:ext cx="873419" cy="863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sz="5000" b="1" dirty="0">
                    <a:latin typeface="Palatino Linotype" pitchFamily="18" charset="0"/>
                  </a:rPr>
                  <a:t>A</a:t>
                </a:r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6156324" y="3024000"/>
                <a:ext cx="873419" cy="863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sz="5000" b="1">
                    <a:latin typeface="Palatino Linotype" pitchFamily="18" charset="0"/>
                  </a:rPr>
                  <a:t>B</a:t>
                </a:r>
              </a:p>
            </p:txBody>
          </p:sp>
        </p:grpSp>
        <p:sp>
          <p:nvSpPr>
            <p:cNvPr id="11" name="Obdélník 10"/>
            <p:cNvSpPr/>
            <p:nvPr/>
          </p:nvSpPr>
          <p:spPr>
            <a:xfrm>
              <a:off x="3831460" y="5001977"/>
              <a:ext cx="146933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just">
                <a:buClr>
                  <a:srgbClr val="306635"/>
                </a:buClr>
              </a:pPr>
              <a:r>
                <a:rPr lang="cs-CZ" sz="3000" b="1" dirty="0">
                  <a:solidFill>
                    <a:srgbClr val="BB1531"/>
                  </a:solidFill>
                  <a:sym typeface="Wingdings" pitchFamily="2" charset="2"/>
                </a:rPr>
                <a:t>OR</a:t>
              </a:r>
              <a:endParaRPr lang="cs-CZ" sz="3000" dirty="0">
                <a:solidFill>
                  <a:srgbClr val="306635"/>
                </a:solidFill>
                <a:sym typeface="Wingdings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6897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latin typeface="Arial Black" panose="020B0A04020102020204" pitchFamily="34" charset="0"/>
              </a:rPr>
              <a:t>Základy tvorby rešeršního dotazu</a:t>
            </a:r>
            <a:br>
              <a:rPr lang="cs-CZ" sz="2800" dirty="0">
                <a:latin typeface="Arial Black" panose="020B0A04020102020204" pitchFamily="34" charset="0"/>
              </a:rPr>
            </a:br>
            <a:r>
              <a:rPr lang="cs-CZ" sz="2800" dirty="0">
                <a:latin typeface="Arial Black" panose="020B0A04020102020204" pitchFamily="34" charset="0"/>
              </a:rPr>
              <a:t>Booleovské operátory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2182490" y="2098537"/>
            <a:ext cx="5472113" cy="3911885"/>
            <a:chOff x="2182490" y="2098537"/>
            <a:chExt cx="5472113" cy="3911885"/>
          </a:xfrm>
        </p:grpSpPr>
        <p:grpSp>
          <p:nvGrpSpPr>
            <p:cNvPr id="4" name="Skupina 3"/>
            <p:cNvGrpSpPr/>
            <p:nvPr/>
          </p:nvGrpSpPr>
          <p:grpSpPr>
            <a:xfrm>
              <a:off x="2182490" y="2098537"/>
              <a:ext cx="5472113" cy="3347962"/>
              <a:chOff x="2124075" y="1764000"/>
              <a:chExt cx="5472113" cy="3347962"/>
            </a:xfrm>
          </p:grpSpPr>
          <p:sp>
            <p:nvSpPr>
              <p:cNvPr id="5" name="Oval 4"/>
              <p:cNvSpPr>
                <a:spLocks noChangeArrowheads="1"/>
              </p:cNvSpPr>
              <p:nvPr/>
            </p:nvSpPr>
            <p:spPr bwMode="auto">
              <a:xfrm>
                <a:off x="2124075" y="1764000"/>
                <a:ext cx="3455988" cy="331152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" name="Oval 5"/>
              <p:cNvSpPr>
                <a:spLocks noChangeArrowheads="1"/>
              </p:cNvSpPr>
              <p:nvPr/>
            </p:nvSpPr>
            <p:spPr bwMode="auto">
              <a:xfrm>
                <a:off x="4140200" y="1764000"/>
                <a:ext cx="3455988" cy="331152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" name="AutoShape 6"/>
              <p:cNvSpPr>
                <a:spLocks noChangeArrowheads="1"/>
              </p:cNvSpPr>
              <p:nvPr/>
            </p:nvSpPr>
            <p:spPr bwMode="auto">
              <a:xfrm>
                <a:off x="4716000" y="3888000"/>
                <a:ext cx="287338" cy="1223962"/>
              </a:xfrm>
              <a:prstGeom prst="downArrow">
                <a:avLst>
                  <a:gd name="adj1" fmla="val 50000"/>
                  <a:gd name="adj2" fmla="val 106491"/>
                </a:avLst>
              </a:prstGeom>
              <a:solidFill>
                <a:srgbClr val="BB153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2987675" y="3024000"/>
                <a:ext cx="863600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sz="5000" b="1" dirty="0">
                    <a:latin typeface="Palatino Linotype" pitchFamily="18" charset="0"/>
                  </a:rPr>
                  <a:t>A</a:t>
                </a: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5867400" y="3024000"/>
                <a:ext cx="863600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sz="5000" b="1">
                    <a:latin typeface="Palatino Linotype" pitchFamily="18" charset="0"/>
                  </a:rPr>
                  <a:t>B</a:t>
                </a:r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4427538" y="3024000"/>
                <a:ext cx="863600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sz="5000" b="1" dirty="0">
                    <a:solidFill>
                      <a:srgbClr val="BB1531"/>
                    </a:solidFill>
                    <a:latin typeface="Palatino Linotype" pitchFamily="18" charset="0"/>
                  </a:rPr>
                  <a:t>C</a:t>
                </a:r>
              </a:p>
            </p:txBody>
          </p:sp>
        </p:grpSp>
        <p:sp>
          <p:nvSpPr>
            <p:cNvPr id="11" name="Obdélník 10"/>
            <p:cNvSpPr/>
            <p:nvPr/>
          </p:nvSpPr>
          <p:spPr>
            <a:xfrm>
              <a:off x="4035270" y="5456424"/>
              <a:ext cx="1478290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 algn="ctr">
                <a:buClr>
                  <a:srgbClr val="306635"/>
                </a:buClr>
              </a:pPr>
              <a:r>
                <a:rPr lang="cs-CZ" sz="3000" b="1" dirty="0">
                  <a:solidFill>
                    <a:srgbClr val="BB1531"/>
                  </a:solidFill>
                  <a:sym typeface="Wingdings" pitchFamily="2" charset="2"/>
                </a:rPr>
                <a:t>AND</a:t>
              </a:r>
              <a:endParaRPr lang="cs-CZ" sz="3000" dirty="0">
                <a:solidFill>
                  <a:srgbClr val="306635"/>
                </a:solidFill>
                <a:sym typeface="Wingdings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31168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latin typeface="Arial Black" panose="020B0A04020102020204" pitchFamily="34" charset="0"/>
              </a:rPr>
              <a:t>Základy tvorby rešeršního dotazu</a:t>
            </a:r>
            <a:br>
              <a:rPr lang="cs-CZ" sz="2800" dirty="0">
                <a:latin typeface="Arial Black" panose="020B0A04020102020204" pitchFamily="34" charset="0"/>
              </a:rPr>
            </a:br>
            <a:r>
              <a:rPr lang="cs-CZ" sz="2800" dirty="0">
                <a:latin typeface="Arial Black" panose="020B0A04020102020204" pitchFamily="34" charset="0"/>
              </a:rPr>
              <a:t>Booleovské operátory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1878673" y="2187746"/>
            <a:ext cx="5472188" cy="3910252"/>
            <a:chOff x="1878673" y="2187746"/>
            <a:chExt cx="5472188" cy="3910252"/>
          </a:xfrm>
        </p:grpSpPr>
        <p:grpSp>
          <p:nvGrpSpPr>
            <p:cNvPr id="4" name="Skupina 3"/>
            <p:cNvGrpSpPr/>
            <p:nvPr/>
          </p:nvGrpSpPr>
          <p:grpSpPr>
            <a:xfrm>
              <a:off x="1878673" y="2187746"/>
              <a:ext cx="5472188" cy="3311525"/>
              <a:chOff x="2124000" y="1764000"/>
              <a:chExt cx="5472188" cy="3311525"/>
            </a:xfrm>
          </p:grpSpPr>
          <p:sp>
            <p:nvSpPr>
              <p:cNvPr id="5" name="Oval 4" descr="Široký šikmo nahoru"/>
              <p:cNvSpPr>
                <a:spLocks noChangeArrowheads="1"/>
              </p:cNvSpPr>
              <p:nvPr/>
            </p:nvSpPr>
            <p:spPr bwMode="auto">
              <a:xfrm>
                <a:off x="2124000" y="1764000"/>
                <a:ext cx="3455988" cy="3311525"/>
              </a:xfrm>
              <a:prstGeom prst="ellipse">
                <a:avLst/>
              </a:prstGeom>
              <a:pattFill prst="wdUpDiag">
                <a:fgClr>
                  <a:srgbClr val="FE4A26"/>
                </a:fgClr>
                <a:bgClr>
                  <a:schemeClr val="bg1"/>
                </a:bgClr>
              </a:patt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 useBgFill="1">
            <p:nvSpPr>
              <p:cNvPr id="6" name="Oval 5"/>
              <p:cNvSpPr>
                <a:spLocks noChangeArrowheads="1"/>
              </p:cNvSpPr>
              <p:nvPr/>
            </p:nvSpPr>
            <p:spPr bwMode="auto">
              <a:xfrm>
                <a:off x="4140200" y="1764000"/>
                <a:ext cx="3455988" cy="3311525"/>
              </a:xfrm>
              <a:prstGeom prst="ellipse">
                <a:avLst/>
              </a:prstGeom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" name="AutoShape 6"/>
              <p:cNvSpPr>
                <a:spLocks noChangeArrowheads="1"/>
              </p:cNvSpPr>
              <p:nvPr/>
            </p:nvSpPr>
            <p:spPr bwMode="auto">
              <a:xfrm rot="-3000000">
                <a:off x="3955433" y="4359850"/>
                <a:ext cx="287337" cy="1008000"/>
              </a:xfrm>
              <a:prstGeom prst="downArrow">
                <a:avLst>
                  <a:gd name="adj1" fmla="val 50000"/>
                  <a:gd name="adj2" fmla="val 113260"/>
                </a:avLst>
              </a:prstGeom>
              <a:solidFill>
                <a:srgbClr val="BB153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2916238" y="3024000"/>
                <a:ext cx="863600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sz="5000" b="1">
                    <a:latin typeface="Palatino Linotype" pitchFamily="18" charset="0"/>
                  </a:rPr>
                  <a:t>A</a:t>
                </a: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5580063" y="3024000"/>
                <a:ext cx="863600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sz="5000" b="1">
                    <a:latin typeface="Palatino Linotype" pitchFamily="18" charset="0"/>
                  </a:rPr>
                  <a:t>B</a:t>
                </a:r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3059113" y="3888000"/>
                <a:ext cx="863600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sz="5000" b="1">
                    <a:solidFill>
                      <a:srgbClr val="BB1531"/>
                    </a:solidFill>
                    <a:latin typeface="Palatino Linotype" pitchFamily="18" charset="0"/>
                  </a:rPr>
                  <a:t>C</a:t>
                </a:r>
              </a:p>
            </p:txBody>
          </p:sp>
        </p:grpSp>
        <p:sp>
          <p:nvSpPr>
            <p:cNvPr id="11" name="Obdélník 10"/>
            <p:cNvSpPr/>
            <p:nvPr/>
          </p:nvSpPr>
          <p:spPr>
            <a:xfrm>
              <a:off x="3677386" y="5544000"/>
              <a:ext cx="145905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 algn="ctr">
                <a:buClr>
                  <a:srgbClr val="306635"/>
                </a:buClr>
              </a:pPr>
              <a:r>
                <a:rPr lang="cs-CZ" sz="3000" b="1" dirty="0">
                  <a:solidFill>
                    <a:srgbClr val="BB1531"/>
                  </a:solidFill>
                  <a:sym typeface="Wingdings" pitchFamily="2" charset="2"/>
                </a:rPr>
                <a:t>NOT</a:t>
              </a:r>
              <a:endParaRPr lang="cs-CZ" sz="3000" dirty="0">
                <a:solidFill>
                  <a:srgbClr val="306635"/>
                </a:solidFill>
                <a:sym typeface="Wingdings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2065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latin typeface="Arial Black" panose="020B0A04020102020204" pitchFamily="34" charset="0"/>
              </a:rPr>
              <a:t>Základy tvorby rešeršního dotazu</a:t>
            </a:r>
            <a:br>
              <a:rPr lang="cs-CZ" sz="2800" dirty="0">
                <a:latin typeface="Arial Black" panose="020B0A04020102020204" pitchFamily="34" charset="0"/>
              </a:rPr>
            </a:br>
            <a:r>
              <a:rPr lang="cs-CZ" sz="2800" dirty="0" err="1">
                <a:latin typeface="Arial Black" panose="020B0A04020102020204" pitchFamily="34" charset="0"/>
              </a:rPr>
              <a:t>Wild</a:t>
            </a:r>
            <a:r>
              <a:rPr lang="cs-CZ" sz="2800" dirty="0">
                <a:latin typeface="Arial Black" panose="020B0A04020102020204" pitchFamily="34" charset="0"/>
              </a:rPr>
              <a:t> </a:t>
            </a:r>
            <a:r>
              <a:rPr lang="cs-CZ" sz="2800" dirty="0" err="1">
                <a:latin typeface="Arial Black" panose="020B0A04020102020204" pitchFamily="34" charset="0"/>
              </a:rPr>
              <a:t>Cards</a:t>
            </a:r>
            <a:endParaRPr lang="cs-CZ" sz="2800" dirty="0">
              <a:latin typeface="Arial Black" panose="020B0A04020102020204" pitchFamily="34" charset="0"/>
            </a:endParaRPr>
          </a:p>
        </p:txBody>
      </p:sp>
      <p:pic>
        <p:nvPicPr>
          <p:cNvPr id="1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435" y="4005464"/>
            <a:ext cx="2181741" cy="2420694"/>
          </a:xfrm>
          <a:prstGeom prst="rect">
            <a:avLst/>
          </a:prstGeom>
          <a:noFill/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877824" y="1642189"/>
            <a:ext cx="7762176" cy="4050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500"/>
              </a:spcBef>
              <a:spcAft>
                <a:spcPts val="0"/>
              </a:spcAft>
              <a:buClr>
                <a:srgbClr val="306635"/>
              </a:buClr>
              <a:buFont typeface="Arial"/>
              <a:buNone/>
            </a:pPr>
            <a:r>
              <a:rPr lang="cs-CZ" dirty="0"/>
              <a:t>* - rozšíření základu slova o přípony, např. plant* =</a:t>
            </a:r>
            <a:r>
              <a:rPr lang="cs-CZ" dirty="0">
                <a:solidFill>
                  <a:srgbClr val="306635"/>
                </a:solidFill>
              </a:rPr>
              <a:t> </a:t>
            </a:r>
            <a:r>
              <a:rPr lang="cs-CZ" i="1" dirty="0">
                <a:solidFill>
                  <a:srgbClr val="BB1531"/>
                </a:solidFill>
              </a:rPr>
              <a:t>plant</a:t>
            </a:r>
            <a:r>
              <a:rPr lang="cs-CZ" dirty="0"/>
              <a:t>, </a:t>
            </a:r>
            <a:r>
              <a:rPr lang="cs-CZ" i="1" dirty="0" err="1">
                <a:solidFill>
                  <a:srgbClr val="BB1531"/>
                </a:solidFill>
              </a:rPr>
              <a:t>plant</a:t>
            </a:r>
            <a:r>
              <a:rPr lang="cs-CZ" b="1" i="1" dirty="0" err="1">
                <a:solidFill>
                  <a:srgbClr val="BB1531"/>
                </a:solidFill>
              </a:rPr>
              <a:t>s</a:t>
            </a:r>
            <a:r>
              <a:rPr lang="cs-CZ" dirty="0"/>
              <a:t>,</a:t>
            </a:r>
            <a:r>
              <a:rPr lang="cs-CZ" dirty="0">
                <a:solidFill>
                  <a:srgbClr val="306635"/>
                </a:solidFill>
              </a:rPr>
              <a:t> </a:t>
            </a:r>
            <a:r>
              <a:rPr lang="cs-CZ" i="1" dirty="0" err="1">
                <a:solidFill>
                  <a:srgbClr val="BB1531"/>
                </a:solidFill>
              </a:rPr>
              <a:t>plant</a:t>
            </a:r>
            <a:r>
              <a:rPr lang="cs-CZ" b="1" i="1" dirty="0" err="1">
                <a:solidFill>
                  <a:srgbClr val="BB1531"/>
                </a:solidFill>
              </a:rPr>
              <a:t>let</a:t>
            </a:r>
            <a:r>
              <a:rPr lang="cs-CZ" dirty="0"/>
              <a:t>,</a:t>
            </a:r>
            <a:r>
              <a:rPr lang="cs-CZ" dirty="0">
                <a:solidFill>
                  <a:srgbClr val="306635"/>
                </a:solidFill>
              </a:rPr>
              <a:t> </a:t>
            </a:r>
            <a:r>
              <a:rPr lang="cs-CZ" i="1" dirty="0" err="1">
                <a:solidFill>
                  <a:srgbClr val="BB1531"/>
                </a:solidFill>
              </a:rPr>
              <a:t>plant</a:t>
            </a:r>
            <a:r>
              <a:rPr lang="cs-CZ" b="1" i="1" dirty="0" err="1">
                <a:solidFill>
                  <a:srgbClr val="BB1531"/>
                </a:solidFill>
              </a:rPr>
              <a:t>lets</a:t>
            </a:r>
            <a:r>
              <a:rPr lang="cs-CZ" dirty="0"/>
              <a:t>, </a:t>
            </a:r>
            <a:r>
              <a:rPr lang="cs-CZ" i="1" dirty="0" err="1">
                <a:solidFill>
                  <a:srgbClr val="BB1531"/>
                </a:solidFill>
              </a:rPr>
              <a:t>plant</a:t>
            </a:r>
            <a:r>
              <a:rPr lang="cs-CZ" b="1" i="1" dirty="0" err="1">
                <a:solidFill>
                  <a:srgbClr val="BB1531"/>
                </a:solidFill>
              </a:rPr>
              <a:t>ed</a:t>
            </a:r>
            <a:r>
              <a:rPr lang="cs-CZ" dirty="0"/>
              <a:t> ,  ... </a:t>
            </a:r>
          </a:p>
          <a:p>
            <a:pPr marL="0" lvl="1" indent="0">
              <a:spcBef>
                <a:spcPts val="500"/>
              </a:spcBef>
              <a:spcAft>
                <a:spcPts val="0"/>
              </a:spcAft>
              <a:buClr>
                <a:srgbClr val="306635"/>
              </a:buClr>
              <a:buFont typeface="Arial"/>
              <a:buNone/>
            </a:pPr>
            <a:r>
              <a:rPr lang="en-US" b="1" dirty="0"/>
              <a:t>$</a:t>
            </a:r>
            <a:r>
              <a:rPr lang="cs-CZ" b="1" dirty="0"/>
              <a:t>, #, ?</a:t>
            </a:r>
            <a:r>
              <a:rPr lang="cs-CZ" dirty="0"/>
              <a:t> - zástupný znak nahrazující jeden znak ve slově, např.</a:t>
            </a:r>
            <a:r>
              <a:rPr lang="cs-CZ" dirty="0">
                <a:solidFill>
                  <a:srgbClr val="306635"/>
                </a:solidFill>
              </a:rPr>
              <a:t>    </a:t>
            </a:r>
            <a:r>
              <a:rPr lang="cs-CZ" dirty="0" err="1"/>
              <a:t>wom</a:t>
            </a:r>
            <a:r>
              <a:rPr lang="en-US" dirty="0"/>
              <a:t>$</a:t>
            </a:r>
            <a:r>
              <a:rPr lang="cs-CZ" dirty="0"/>
              <a:t>n =</a:t>
            </a:r>
            <a:r>
              <a:rPr lang="cs-CZ" dirty="0">
                <a:solidFill>
                  <a:srgbClr val="306635"/>
                </a:solidFill>
              </a:rPr>
              <a:t> </a:t>
            </a:r>
            <a:r>
              <a:rPr lang="cs-CZ" i="1" dirty="0" err="1">
                <a:solidFill>
                  <a:srgbClr val="BB1531"/>
                </a:solidFill>
              </a:rPr>
              <a:t>wom</a:t>
            </a:r>
            <a:r>
              <a:rPr lang="cs-CZ" b="1" i="1" dirty="0" err="1">
                <a:solidFill>
                  <a:srgbClr val="BB1531"/>
                </a:solidFill>
              </a:rPr>
              <a:t>a</a:t>
            </a:r>
            <a:r>
              <a:rPr lang="cs-CZ" i="1" dirty="0" err="1">
                <a:solidFill>
                  <a:srgbClr val="BB1531"/>
                </a:solidFill>
              </a:rPr>
              <a:t>n</a:t>
            </a:r>
            <a:r>
              <a:rPr lang="cs-CZ" dirty="0"/>
              <a:t> nebo</a:t>
            </a:r>
            <a:r>
              <a:rPr lang="cs-CZ" dirty="0">
                <a:solidFill>
                  <a:srgbClr val="306635"/>
                </a:solidFill>
              </a:rPr>
              <a:t> </a:t>
            </a:r>
            <a:r>
              <a:rPr lang="cs-CZ" i="1" dirty="0" err="1">
                <a:solidFill>
                  <a:srgbClr val="BB1531"/>
                </a:solidFill>
              </a:rPr>
              <a:t>wom</a:t>
            </a:r>
            <a:r>
              <a:rPr lang="cs-CZ" b="1" i="1" dirty="0" err="1">
                <a:solidFill>
                  <a:srgbClr val="BB1531"/>
                </a:solidFill>
              </a:rPr>
              <a:t>e</a:t>
            </a:r>
            <a:r>
              <a:rPr lang="cs-CZ" i="1" dirty="0" err="1">
                <a:solidFill>
                  <a:srgbClr val="BB1531"/>
                </a:solidFill>
              </a:rPr>
              <a:t>n</a:t>
            </a:r>
            <a:r>
              <a:rPr lang="cs-CZ" dirty="0"/>
              <a:t>; </a:t>
            </a:r>
            <a:r>
              <a:rPr lang="cs-CZ" dirty="0" err="1"/>
              <a:t>wom#n</a:t>
            </a:r>
            <a:r>
              <a:rPr lang="cs-CZ" dirty="0"/>
              <a:t>= </a:t>
            </a:r>
            <a:r>
              <a:rPr lang="cs-CZ" dirty="0" err="1">
                <a:solidFill>
                  <a:srgbClr val="C00000"/>
                </a:solidFill>
              </a:rPr>
              <a:t>wom</a:t>
            </a:r>
            <a:r>
              <a:rPr lang="cs-CZ" b="1" dirty="0" err="1">
                <a:solidFill>
                  <a:srgbClr val="C00000"/>
                </a:solidFill>
              </a:rPr>
              <a:t>a</a:t>
            </a:r>
            <a:r>
              <a:rPr lang="cs-CZ" dirty="0" err="1">
                <a:solidFill>
                  <a:srgbClr val="C00000"/>
                </a:solidFill>
              </a:rPr>
              <a:t>n</a:t>
            </a:r>
            <a:r>
              <a:rPr lang="cs-CZ" dirty="0"/>
              <a:t> nebo </a:t>
            </a:r>
            <a:r>
              <a:rPr lang="cs-CZ" dirty="0" err="1">
                <a:solidFill>
                  <a:srgbClr val="C00000"/>
                </a:solidFill>
              </a:rPr>
              <a:t>wom</a:t>
            </a:r>
            <a:r>
              <a:rPr lang="cs-CZ" b="1" dirty="0" err="1">
                <a:solidFill>
                  <a:srgbClr val="C00000"/>
                </a:solidFill>
              </a:rPr>
              <a:t>e</a:t>
            </a:r>
            <a:r>
              <a:rPr lang="cs-CZ" dirty="0" err="1">
                <a:solidFill>
                  <a:srgbClr val="C00000"/>
                </a:solidFill>
              </a:rPr>
              <a:t>n</a:t>
            </a:r>
            <a:r>
              <a:rPr lang="cs-CZ" dirty="0"/>
              <a:t>; </a:t>
            </a:r>
            <a:r>
              <a:rPr lang="cs-CZ" dirty="0" err="1"/>
              <a:t>colo?r</a:t>
            </a:r>
            <a:r>
              <a:rPr lang="cs-CZ" dirty="0"/>
              <a:t> = </a:t>
            </a:r>
            <a:r>
              <a:rPr lang="cs-CZ" dirty="0" err="1">
                <a:solidFill>
                  <a:srgbClr val="C00000"/>
                </a:solidFill>
              </a:rPr>
              <a:t>col</a:t>
            </a:r>
            <a:r>
              <a:rPr lang="cs-CZ" b="1" dirty="0" err="1">
                <a:solidFill>
                  <a:srgbClr val="C00000"/>
                </a:solidFill>
              </a:rPr>
              <a:t>o</a:t>
            </a:r>
            <a:r>
              <a:rPr lang="cs-CZ" dirty="0" err="1">
                <a:solidFill>
                  <a:srgbClr val="C00000"/>
                </a:solidFill>
              </a:rPr>
              <a:t>r</a:t>
            </a:r>
            <a:r>
              <a:rPr lang="cs-CZ" dirty="0"/>
              <a:t> nebo </a:t>
            </a:r>
            <a:r>
              <a:rPr lang="cs-CZ" dirty="0" err="1">
                <a:solidFill>
                  <a:srgbClr val="C00000"/>
                </a:solidFill>
              </a:rPr>
              <a:t>col</a:t>
            </a:r>
            <a:r>
              <a:rPr lang="cs-CZ" b="1" dirty="0" err="1">
                <a:solidFill>
                  <a:srgbClr val="C00000"/>
                </a:solidFill>
              </a:rPr>
              <a:t>ou</a:t>
            </a:r>
            <a:r>
              <a:rPr lang="cs-CZ" dirty="0" err="1">
                <a:solidFill>
                  <a:srgbClr val="C00000"/>
                </a:solidFill>
              </a:rPr>
              <a:t>r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967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1157541" y="1354630"/>
            <a:ext cx="7353850" cy="4752313"/>
            <a:chOff x="1157541" y="1354630"/>
            <a:chExt cx="7353850" cy="4752313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7541" y="1354630"/>
              <a:ext cx="7353850" cy="4752313"/>
            </a:xfrm>
            <a:prstGeom prst="rect">
              <a:avLst/>
            </a:prstGeom>
          </p:spPr>
        </p:pic>
        <p:grpSp>
          <p:nvGrpSpPr>
            <p:cNvPr id="7" name="Skupina 6"/>
            <p:cNvGrpSpPr/>
            <p:nvPr/>
          </p:nvGrpSpPr>
          <p:grpSpPr>
            <a:xfrm>
              <a:off x="1447800" y="2227836"/>
              <a:ext cx="1824238" cy="1626594"/>
              <a:chOff x="1447800" y="2227836"/>
              <a:chExt cx="1824238" cy="1626594"/>
            </a:xfrm>
          </p:grpSpPr>
          <p:pic>
            <p:nvPicPr>
              <p:cNvPr id="5" name="Obrázek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7285" y="2227836"/>
                <a:ext cx="1584753" cy="1626594"/>
              </a:xfrm>
              <a:prstGeom prst="rect">
                <a:avLst/>
              </a:prstGeom>
            </p:spPr>
          </p:pic>
          <p:sp>
            <p:nvSpPr>
              <p:cNvPr id="6" name="Šipka doprava 5"/>
              <p:cNvSpPr/>
              <p:nvPr/>
            </p:nvSpPr>
            <p:spPr>
              <a:xfrm>
                <a:off x="1447800" y="2340429"/>
                <a:ext cx="324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231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latin typeface="Arial Black" panose="020B0A04020102020204" pitchFamily="34" charset="0"/>
              </a:rPr>
              <a:t>Elektronické informační zdroje oborové – CAB </a:t>
            </a:r>
            <a:r>
              <a:rPr lang="cs-CZ" sz="3200" dirty="0" err="1">
                <a:latin typeface="Arial Black" panose="020B0A04020102020204" pitchFamily="34" charset="0"/>
              </a:rPr>
              <a:t>Abstracts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2" y="1554743"/>
            <a:ext cx="7704667" cy="4955114"/>
          </a:xfrm>
        </p:spPr>
        <p:txBody>
          <a:bodyPr anchor="t">
            <a:normAutofit fontScale="77500" lnSpcReduction="20000"/>
          </a:bodyPr>
          <a:lstStyle/>
          <a:p>
            <a:pPr>
              <a:buClr>
                <a:srgbClr val="0099CC"/>
              </a:buClr>
              <a:buNone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Vydavatel:	</a:t>
            </a:r>
            <a:r>
              <a:rPr lang="cs-CZ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Commonwealth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Bureaux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International)</a:t>
            </a:r>
          </a:p>
          <a:p>
            <a:pPr>
              <a:buClr>
                <a:srgbClr val="0099CC"/>
              </a:buClr>
              <a:buNone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Obory:		zemědělství, lesnictví a příbuzné obory</a:t>
            </a:r>
          </a:p>
          <a:p>
            <a:pPr>
              <a:buClr>
                <a:srgbClr val="0099CC"/>
              </a:buClr>
              <a:buNone/>
            </a:pPr>
            <a:endParaRPr lang="cs-CZ" sz="13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sleduje odborné časopisy, knihy, sborníky z konferencí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bory: živočišná a rostlinná výroba, fyziologie rostlin a živočichů, rybářství a hydrobiologie, ochrana rostlin, genetika, ekologie, lesní inženýrství, dřevařství, rozvoj venkova, turistika, zemědělská ekonomika, veterinární medicína, potravinářství, lidská výživa atd. 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více než 95% záznamů obsahuje abstrakta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některé záznamy odkazy k plným textům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indexaci i vyhledávání slouží </a:t>
            </a:r>
            <a:r>
              <a:rPr lang="cs-CZ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CABI Thesaurus</a:t>
            </a:r>
            <a:endParaRPr lang="cs-CZ" sz="24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MENDELU retrospektiva od roku 1910 – současnost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CABICODES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Words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(QQ*)</a:t>
            </a:r>
            <a:endParaRPr lang="cs-CZ" sz="24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9153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133" y="1397219"/>
            <a:ext cx="7704138" cy="4700829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592000" y="4219301"/>
            <a:ext cx="324000" cy="17852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9489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066" y="1372441"/>
            <a:ext cx="7704138" cy="389404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484334" y="1999827"/>
            <a:ext cx="360000" cy="14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9752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430396"/>
            <a:ext cx="7704138" cy="343946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186466" y="4260427"/>
            <a:ext cx="715734" cy="1507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6351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4753" y="1215495"/>
            <a:ext cx="7159425" cy="526150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296000" y="5094000"/>
            <a:ext cx="216000" cy="14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4470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4"/>
          <a:stretch/>
        </p:blipFill>
        <p:spPr>
          <a:xfrm>
            <a:off x="1321469" y="1113896"/>
            <a:ext cx="7025993" cy="5447770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5292000" y="4356000"/>
            <a:ext cx="1354668" cy="570221"/>
            <a:chOff x="5292000" y="4356000"/>
            <a:chExt cx="1354668" cy="570221"/>
          </a:xfrm>
        </p:grpSpPr>
        <p:grpSp>
          <p:nvGrpSpPr>
            <p:cNvPr id="9" name="Skupina 8"/>
            <p:cNvGrpSpPr/>
            <p:nvPr/>
          </p:nvGrpSpPr>
          <p:grpSpPr>
            <a:xfrm>
              <a:off x="5292000" y="4356000"/>
              <a:ext cx="1354668" cy="246221"/>
              <a:chOff x="5232399" y="4487334"/>
              <a:chExt cx="1354668" cy="246221"/>
            </a:xfrm>
          </p:grpSpPr>
          <p:sp>
            <p:nvSpPr>
              <p:cNvPr id="5" name="TextovéPole 4"/>
              <p:cNvSpPr txBox="1"/>
              <p:nvPr/>
            </p:nvSpPr>
            <p:spPr>
              <a:xfrm>
                <a:off x="5232400" y="4487334"/>
                <a:ext cx="135466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000" dirty="0"/>
                  <a:t>zobrazení výsledků</a:t>
                </a:r>
              </a:p>
            </p:txBody>
          </p:sp>
          <p:sp>
            <p:nvSpPr>
              <p:cNvPr id="6" name="Obdélník 5"/>
              <p:cNvSpPr/>
              <p:nvPr/>
            </p:nvSpPr>
            <p:spPr>
              <a:xfrm>
                <a:off x="5232399" y="4487335"/>
                <a:ext cx="1227667" cy="24622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" name="Šipka dolů 7"/>
            <p:cNvSpPr/>
            <p:nvPr/>
          </p:nvSpPr>
          <p:spPr>
            <a:xfrm>
              <a:off x="5796000" y="4602221"/>
              <a:ext cx="252000" cy="324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9957241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747" y="1156230"/>
            <a:ext cx="7177438" cy="535419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555866" y="2016000"/>
            <a:ext cx="648000" cy="14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245747" y="5361094"/>
            <a:ext cx="1768386" cy="11493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7288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732" y="1749914"/>
            <a:ext cx="7247467" cy="4404469"/>
          </a:xfrm>
          <a:prstGeom prst="rect">
            <a:avLst/>
          </a:prstGeom>
        </p:spPr>
      </p:pic>
      <p:grpSp>
        <p:nvGrpSpPr>
          <p:cNvPr id="11" name="Skupina 10"/>
          <p:cNvGrpSpPr/>
          <p:nvPr/>
        </p:nvGrpSpPr>
        <p:grpSpPr>
          <a:xfrm>
            <a:off x="5688000" y="4590000"/>
            <a:ext cx="2810933" cy="1857137"/>
            <a:chOff x="5621866" y="4248000"/>
            <a:chExt cx="3064934" cy="2164204"/>
          </a:xfrm>
        </p:grpSpPr>
        <p:grpSp>
          <p:nvGrpSpPr>
            <p:cNvPr id="8" name="Skupina 7"/>
            <p:cNvGrpSpPr/>
            <p:nvPr/>
          </p:nvGrpSpPr>
          <p:grpSpPr>
            <a:xfrm>
              <a:off x="7316068" y="4248000"/>
              <a:ext cx="1370732" cy="1438373"/>
              <a:chOff x="7316068" y="4248000"/>
              <a:chExt cx="1370732" cy="1438373"/>
            </a:xfrm>
          </p:grpSpPr>
          <p:pic>
            <p:nvPicPr>
              <p:cNvPr id="6" name="Obrázek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16068" y="4608000"/>
                <a:ext cx="1370732" cy="1078373"/>
              </a:xfrm>
              <a:prstGeom prst="rect">
                <a:avLst/>
              </a:prstGeom>
              <a:ln w="22225">
                <a:solidFill>
                  <a:srgbClr val="5D33BF"/>
                </a:solidFill>
              </a:ln>
            </p:spPr>
          </p:pic>
          <p:sp>
            <p:nvSpPr>
              <p:cNvPr id="7" name="Šipka dolů 6"/>
              <p:cNvSpPr/>
              <p:nvPr/>
            </p:nvSpPr>
            <p:spPr>
              <a:xfrm>
                <a:off x="7875434" y="4248000"/>
                <a:ext cx="252000" cy="324000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21866" y="5433654"/>
              <a:ext cx="1204042" cy="978550"/>
            </a:xfrm>
            <a:prstGeom prst="rect">
              <a:avLst/>
            </a:prstGeom>
            <a:ln w="22225">
              <a:solidFill>
                <a:srgbClr val="5D33BF"/>
              </a:solidFill>
            </a:ln>
          </p:spPr>
        </p:pic>
        <p:sp>
          <p:nvSpPr>
            <p:cNvPr id="10" name="Šipka doleva 9"/>
            <p:cNvSpPr/>
            <p:nvPr/>
          </p:nvSpPr>
          <p:spPr>
            <a:xfrm rot="19826791">
              <a:off x="6732000" y="5760000"/>
              <a:ext cx="756000" cy="25200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982133" y="1243546"/>
            <a:ext cx="4114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Uložení vyhledávacího profilu</a:t>
            </a:r>
          </a:p>
        </p:txBody>
      </p:sp>
    </p:spTree>
    <p:extLst>
      <p:ext uri="{BB962C8B-B14F-4D97-AF65-F5344CB8AC3E}">
        <p14:creationId xmlns:p14="http://schemas.microsoft.com/office/powerpoint/2010/main" val="32627400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133" y="1749600"/>
            <a:ext cx="7704138" cy="3893834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982133" y="1243546"/>
            <a:ext cx="4114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Uložení vyhledávacího profilu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2545567" y="3278294"/>
            <a:ext cx="5734833" cy="3623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2884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591" y="2667000"/>
            <a:ext cx="5746281" cy="333216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82133" y="1219200"/>
            <a:ext cx="4783666" cy="414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Odstranění vyhledávacího profilu</a:t>
            </a:r>
          </a:p>
        </p:txBody>
      </p:sp>
      <p:grpSp>
        <p:nvGrpSpPr>
          <p:cNvPr id="15" name="Skupina 14"/>
          <p:cNvGrpSpPr/>
          <p:nvPr/>
        </p:nvGrpSpPr>
        <p:grpSpPr>
          <a:xfrm>
            <a:off x="1455132" y="1892065"/>
            <a:ext cx="6790483" cy="1959934"/>
            <a:chOff x="1455132" y="1892065"/>
            <a:chExt cx="6790483" cy="1959934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5132" y="1892065"/>
              <a:ext cx="6790483" cy="453202"/>
            </a:xfrm>
            <a:prstGeom prst="rect">
              <a:avLst/>
            </a:prstGeom>
          </p:spPr>
        </p:pic>
        <p:sp>
          <p:nvSpPr>
            <p:cNvPr id="7" name="Šipka dolů 6"/>
            <p:cNvSpPr/>
            <p:nvPr/>
          </p:nvSpPr>
          <p:spPr>
            <a:xfrm>
              <a:off x="7560075" y="2159999"/>
              <a:ext cx="360000" cy="1692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7560075" y="2016000"/>
              <a:ext cx="648000" cy="144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3888000" y="5652554"/>
            <a:ext cx="2952000" cy="809446"/>
            <a:chOff x="3888000" y="5652554"/>
            <a:chExt cx="2952000" cy="809446"/>
          </a:xfrm>
        </p:grpSpPr>
        <p:sp>
          <p:nvSpPr>
            <p:cNvPr id="9" name="Obdélník 8"/>
            <p:cNvSpPr/>
            <p:nvPr/>
          </p:nvSpPr>
          <p:spPr>
            <a:xfrm>
              <a:off x="3888000" y="6210000"/>
              <a:ext cx="432000" cy="216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2" name="Skupina 11"/>
            <p:cNvGrpSpPr/>
            <p:nvPr/>
          </p:nvGrpSpPr>
          <p:grpSpPr>
            <a:xfrm>
              <a:off x="5112000" y="5652554"/>
              <a:ext cx="1728000" cy="742333"/>
              <a:chOff x="5402223" y="5578111"/>
              <a:chExt cx="1728000" cy="742333"/>
            </a:xfrm>
          </p:grpSpPr>
          <p:pic>
            <p:nvPicPr>
              <p:cNvPr id="10" name="Zástupný symbol pro obsah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2223" y="5578111"/>
                <a:ext cx="1728000" cy="736189"/>
              </a:xfrm>
              <a:prstGeom prst="rect">
                <a:avLst/>
              </a:prstGeom>
              <a:ln w="22225">
                <a:solidFill>
                  <a:srgbClr val="5B30BE"/>
                </a:solidFill>
              </a:ln>
            </p:spPr>
          </p:pic>
          <p:sp>
            <p:nvSpPr>
              <p:cNvPr id="11" name="Obdélník 10"/>
              <p:cNvSpPr/>
              <p:nvPr/>
            </p:nvSpPr>
            <p:spPr>
              <a:xfrm>
                <a:off x="6238699" y="6140444"/>
                <a:ext cx="396000" cy="18000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3" name="Šipka doprava 12"/>
            <p:cNvSpPr/>
            <p:nvPr/>
          </p:nvSpPr>
          <p:spPr>
            <a:xfrm>
              <a:off x="4320000" y="6210000"/>
              <a:ext cx="756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4571900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982133" y="1243546"/>
            <a:ext cx="768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Načtení uloženého vyhledávacího profilu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33" y="1727201"/>
            <a:ext cx="7683899" cy="4402304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6149466" y="4758267"/>
            <a:ext cx="784733" cy="2793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442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latin typeface="Arial Black" panose="020B0A04020102020204" pitchFamily="34" charset="0"/>
              </a:rPr>
              <a:t>Elektronické informační zdroje oborové – CAB </a:t>
            </a:r>
            <a:r>
              <a:rPr lang="cs-CZ" sz="3200" dirty="0" err="1">
                <a:latin typeface="Arial Black" panose="020B0A04020102020204" pitchFamily="34" charset="0"/>
              </a:rPr>
              <a:t>eBooks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2" y="1554744"/>
            <a:ext cx="7704668" cy="3819690"/>
          </a:xfrm>
        </p:spPr>
        <p:txBody>
          <a:bodyPr anchor="t">
            <a:normAutofit/>
          </a:bodyPr>
          <a:lstStyle/>
          <a:p>
            <a:pPr>
              <a:spcBef>
                <a:spcPts val="500"/>
              </a:spcBef>
              <a:spcAft>
                <a:spcPts val="0"/>
              </a:spcAft>
              <a:buClr>
                <a:srgbClr val="0099CC"/>
              </a:buClr>
              <a:buNone/>
            </a:pP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Vydavatel:	</a:t>
            </a:r>
            <a:r>
              <a:rPr lang="cs-CZ" sz="20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</a:t>
            </a: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Commonwealth</a:t>
            </a: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</a:t>
            </a: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Bureaux</a:t>
            </a: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		International)</a:t>
            </a:r>
          </a:p>
          <a:p>
            <a:pPr>
              <a:spcBef>
                <a:spcPts val="500"/>
              </a:spcBef>
              <a:spcAft>
                <a:spcPts val="0"/>
              </a:spcAft>
              <a:buClr>
                <a:srgbClr val="0099CC"/>
              </a:buClr>
              <a:buNone/>
            </a:pP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Obory:		zemědělství, potravinářství, lesnictví a příbuzné obory</a:t>
            </a:r>
          </a:p>
          <a:p>
            <a:pPr>
              <a:spcBef>
                <a:spcPts val="500"/>
              </a:spcBef>
              <a:spcAft>
                <a:spcPts val="0"/>
              </a:spcAft>
              <a:buClr>
                <a:srgbClr val="0099CC"/>
              </a:buClr>
              <a:buNone/>
            </a:pPr>
            <a:endParaRPr lang="cs-CZ" sz="10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plné texty knih vydavatelství CAB International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obory: rostlinná výroba, živočišná výroba, rybářství              a akvakultura, botanika, potravinářství, výživa, ekologie                 a klimatologie, lesnictví, zahradnictví, mikrobiologie                a parazitologie, veterinární medicína, rozvoj venkova, turismus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MENDELU retrospektiva od roku 2000 – 2016</a:t>
            </a:r>
          </a:p>
        </p:txBody>
      </p:sp>
    </p:spTree>
    <p:extLst>
      <p:ext uri="{BB962C8B-B14F-4D97-AF65-F5344CB8AC3E}">
        <p14:creationId xmlns:p14="http://schemas.microsoft.com/office/powerpoint/2010/main" val="25259005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586"/>
          <a:stretch/>
        </p:blipFill>
        <p:spPr>
          <a:xfrm>
            <a:off x="1231582" y="1613430"/>
            <a:ext cx="7205767" cy="470592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82133" y="1146527"/>
            <a:ext cx="7374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Výběr a označení záznamů</a:t>
            </a:r>
          </a:p>
        </p:txBody>
      </p:sp>
      <p:sp>
        <p:nvSpPr>
          <p:cNvPr id="6" name="Obdélník 5"/>
          <p:cNvSpPr/>
          <p:nvPr/>
        </p:nvSpPr>
        <p:spPr>
          <a:xfrm>
            <a:off x="3202200" y="3858392"/>
            <a:ext cx="125200" cy="1548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51799" y="3456094"/>
            <a:ext cx="700067" cy="1507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018" y="2945228"/>
            <a:ext cx="1332123" cy="1172437"/>
          </a:xfrm>
          <a:prstGeom prst="rect">
            <a:avLst/>
          </a:prstGeom>
        </p:spPr>
      </p:pic>
      <p:sp>
        <p:nvSpPr>
          <p:cNvPr id="10" name="Šipka doprava 9"/>
          <p:cNvSpPr/>
          <p:nvPr/>
        </p:nvSpPr>
        <p:spPr>
          <a:xfrm>
            <a:off x="4928937" y="3721768"/>
            <a:ext cx="360000" cy="180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6084853" y="3973665"/>
            <a:ext cx="554369" cy="14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9600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82133" y="1146527"/>
            <a:ext cx="7374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Zobrazení označených záznamů</a:t>
            </a:r>
          </a:p>
        </p:txBody>
      </p:sp>
      <p:grpSp>
        <p:nvGrpSpPr>
          <p:cNvPr id="14" name="Skupina 13"/>
          <p:cNvGrpSpPr/>
          <p:nvPr/>
        </p:nvGrpSpPr>
        <p:grpSpPr>
          <a:xfrm>
            <a:off x="1411393" y="1650982"/>
            <a:ext cx="6515946" cy="2147492"/>
            <a:chOff x="982134" y="1650982"/>
            <a:chExt cx="6515946" cy="2147492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2134" y="1650982"/>
              <a:ext cx="6515946" cy="2147492"/>
            </a:xfrm>
            <a:prstGeom prst="rect">
              <a:avLst/>
            </a:prstGeom>
          </p:spPr>
        </p:pic>
        <p:sp>
          <p:nvSpPr>
            <p:cNvPr id="13" name="Obdélník 12"/>
            <p:cNvSpPr/>
            <p:nvPr/>
          </p:nvSpPr>
          <p:spPr>
            <a:xfrm>
              <a:off x="1485180" y="2346960"/>
              <a:ext cx="648000" cy="144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1411392" y="4032359"/>
            <a:ext cx="6515947" cy="2048357"/>
            <a:chOff x="982133" y="3902819"/>
            <a:chExt cx="6515947" cy="2048357"/>
          </a:xfrm>
        </p:grpSpPr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2133" y="3902819"/>
              <a:ext cx="6515947" cy="2048357"/>
            </a:xfrm>
            <a:prstGeom prst="rect">
              <a:avLst/>
            </a:prstGeom>
          </p:spPr>
        </p:pic>
        <p:sp>
          <p:nvSpPr>
            <p:cNvPr id="15" name="Obdélník 14"/>
            <p:cNvSpPr/>
            <p:nvPr/>
          </p:nvSpPr>
          <p:spPr>
            <a:xfrm>
              <a:off x="1751880" y="5379720"/>
              <a:ext cx="998940" cy="1524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4483494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82133" y="1146527"/>
            <a:ext cx="7374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Přidání dalších označených záznamů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816979" y="1632903"/>
            <a:ext cx="8034974" cy="3221038"/>
            <a:chOff x="816979" y="1808162"/>
            <a:chExt cx="8034974" cy="3221038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979" y="1808162"/>
              <a:ext cx="8034974" cy="3221038"/>
            </a:xfrm>
            <a:prstGeom prst="rect">
              <a:avLst/>
            </a:prstGeom>
          </p:spPr>
        </p:pic>
        <p:sp>
          <p:nvSpPr>
            <p:cNvPr id="7" name="Obdélník 6"/>
            <p:cNvSpPr/>
            <p:nvPr/>
          </p:nvSpPr>
          <p:spPr>
            <a:xfrm>
              <a:off x="3557820" y="4305300"/>
              <a:ext cx="922740" cy="1524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8610276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400" dirty="0">
                <a:latin typeface="Arial Black" panose="020B0A04020102020204" pitchFamily="34" charset="0"/>
              </a:rPr>
              <a:t>EBSCO </a:t>
            </a:r>
            <a:r>
              <a:rPr lang="cs-CZ" sz="3400" dirty="0" err="1">
                <a:latin typeface="Arial Black" panose="020B0A04020102020204" pitchFamily="34" charset="0"/>
              </a:rPr>
              <a:t>Discovery</a:t>
            </a:r>
            <a:r>
              <a:rPr lang="cs-CZ" sz="3400" dirty="0">
                <a:latin typeface="Arial Black" panose="020B0A04020102020204" pitchFamily="34" charset="0"/>
              </a:rPr>
              <a:t> </a:t>
            </a:r>
            <a:r>
              <a:rPr lang="cs-CZ" sz="3400" dirty="0" err="1">
                <a:latin typeface="Arial Black" panose="020B0A04020102020204" pitchFamily="34" charset="0"/>
              </a:rPr>
              <a:t>Service</a:t>
            </a:r>
            <a:r>
              <a:rPr lang="cs-CZ" sz="3400" dirty="0">
                <a:latin typeface="Arial Black" panose="020B0A04020102020204" pitchFamily="34" charset="0"/>
              </a:rPr>
              <a:t> (EDS)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0017" y="1224000"/>
            <a:ext cx="7912608" cy="5542560"/>
          </a:xfrm>
        </p:spPr>
        <p:txBody>
          <a:bodyPr anchor="t"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cs-CZ" sz="22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Vydavatel:	</a:t>
            </a:r>
            <a:r>
              <a:rPr lang="cs-CZ" sz="2200" b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EBSCO</a:t>
            </a:r>
          </a:p>
          <a:p>
            <a:pPr>
              <a:buClr>
                <a:srgbClr val="3333FF"/>
              </a:buClr>
              <a:buFontTx/>
              <a:buNone/>
              <a:defRPr/>
            </a:pPr>
            <a:endParaRPr lang="cs-CZ" sz="11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 err="1">
                <a:solidFill>
                  <a:srgbClr val="292929"/>
                </a:solidFill>
              </a:rPr>
              <a:t>discovery</a:t>
            </a:r>
            <a:r>
              <a:rPr lang="cs-CZ" sz="2200" dirty="0">
                <a:solidFill>
                  <a:srgbClr val="292929"/>
                </a:solidFill>
              </a:rPr>
              <a:t> systém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>
                <a:solidFill>
                  <a:srgbClr val="292929"/>
                </a:solidFill>
              </a:rPr>
              <a:t>na jedné platformě můžeme najednou prohledávat různé zdroje (EIZ, knihovní katalogy, ...)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>
                <a:solidFill>
                  <a:srgbClr val="292929"/>
                </a:solidFill>
              </a:rPr>
              <a:t>vyrušení duplicitních záznamů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>
                <a:solidFill>
                  <a:srgbClr val="292929"/>
                </a:solidFill>
              </a:rPr>
              <a:t>při tvorbě dotazu použití Booleovských operátorů (AND, OR, NOT)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>
                <a:solidFill>
                  <a:srgbClr val="292929"/>
                </a:solidFill>
              </a:rPr>
              <a:t>hledání přesné fráze – dotaz dáme do uvozovek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>
                <a:solidFill>
                  <a:srgbClr val="292929"/>
                </a:solidFill>
              </a:rPr>
              <a:t>vyhledané a následně vybrané záznamy lze uložit na pevný disk, na serveru vydavatele – k vyhledaným záznamům se dostaneme odkudkoliv a kdykoliv (připojení k internetu) nebo si poslat na mail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>
                <a:solidFill>
                  <a:srgbClr val="292929"/>
                </a:solidFill>
              </a:rPr>
              <a:t>u některých záznamů přímý link do plného textu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>
                <a:solidFill>
                  <a:srgbClr val="292929"/>
                </a:solidFill>
              </a:rPr>
              <a:t>možnost generovat citaci určité publikace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>
                <a:solidFill>
                  <a:srgbClr val="292929"/>
                </a:solidFill>
              </a:rPr>
              <a:t>A to Z publikace – seznam časopisů s přístupem do plného textu</a:t>
            </a:r>
          </a:p>
        </p:txBody>
      </p:sp>
    </p:spTree>
    <p:extLst>
      <p:ext uri="{BB962C8B-B14F-4D97-AF65-F5344CB8AC3E}">
        <p14:creationId xmlns:p14="http://schemas.microsoft.com/office/powerpoint/2010/main" val="13670984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400" dirty="0">
                <a:latin typeface="Arial Black" panose="020B0A04020102020204" pitchFamily="34" charset="0"/>
              </a:rPr>
              <a:t>EBSCO </a:t>
            </a:r>
            <a:r>
              <a:rPr lang="cs-CZ" sz="3400" dirty="0" err="1">
                <a:latin typeface="Arial Black" panose="020B0A04020102020204" pitchFamily="34" charset="0"/>
              </a:rPr>
              <a:t>Discovery</a:t>
            </a:r>
            <a:r>
              <a:rPr lang="cs-CZ" sz="3400" dirty="0">
                <a:latin typeface="Arial Black" panose="020B0A04020102020204" pitchFamily="34" charset="0"/>
              </a:rPr>
              <a:t> </a:t>
            </a:r>
            <a:r>
              <a:rPr lang="cs-CZ" sz="3400" dirty="0" err="1">
                <a:latin typeface="Arial Black" panose="020B0A04020102020204" pitchFamily="34" charset="0"/>
              </a:rPr>
              <a:t>Service</a:t>
            </a:r>
            <a:r>
              <a:rPr lang="cs-CZ" sz="3400" dirty="0">
                <a:latin typeface="Arial Black" panose="020B0A04020102020204" pitchFamily="34" charset="0"/>
              </a:rPr>
              <a:t> (EDS)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41"/>
          <a:stretch/>
        </p:blipFill>
        <p:spPr>
          <a:xfrm>
            <a:off x="1259433" y="1252474"/>
            <a:ext cx="7150065" cy="4974156"/>
          </a:xfrm>
          <a:prstGeom prst="rect">
            <a:avLst/>
          </a:prstGeom>
          <a:noFill/>
          <a:ln w="25400">
            <a:solidFill>
              <a:srgbClr val="517921"/>
            </a:solidFill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4464000" y="2448000"/>
            <a:ext cx="828000" cy="2220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41523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400" dirty="0">
                <a:latin typeface="Arial Black" panose="020B0A04020102020204" pitchFamily="34" charset="0"/>
              </a:rPr>
              <a:t>EBSCO </a:t>
            </a:r>
            <a:r>
              <a:rPr lang="cs-CZ" sz="3400" dirty="0" err="1">
                <a:latin typeface="Arial Black" panose="020B0A04020102020204" pitchFamily="34" charset="0"/>
              </a:rPr>
              <a:t>Discovery</a:t>
            </a:r>
            <a:r>
              <a:rPr lang="cs-CZ" sz="3400" dirty="0">
                <a:latin typeface="Arial Black" panose="020B0A04020102020204" pitchFamily="34" charset="0"/>
              </a:rPr>
              <a:t> </a:t>
            </a:r>
            <a:r>
              <a:rPr lang="cs-CZ" sz="3400" dirty="0" err="1">
                <a:latin typeface="Arial Black" panose="020B0A04020102020204" pitchFamily="34" charset="0"/>
              </a:rPr>
              <a:t>Service</a:t>
            </a:r>
            <a:r>
              <a:rPr lang="cs-CZ" sz="3400" dirty="0">
                <a:latin typeface="Arial Black" panose="020B0A04020102020204" pitchFamily="34" charset="0"/>
              </a:rPr>
              <a:t> (EDS)</a:t>
            </a:r>
          </a:p>
        </p:txBody>
      </p:sp>
      <p:pic>
        <p:nvPicPr>
          <p:cNvPr id="6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58" y="1291960"/>
            <a:ext cx="5400000" cy="2049724"/>
          </a:xfrm>
          <a:prstGeom prst="rect">
            <a:avLst/>
          </a:prstGeom>
          <a:noFill/>
          <a:ln w="25400">
            <a:solidFill>
              <a:srgbClr val="517921"/>
            </a:solidFill>
            <a:miter lim="800000"/>
            <a:headEnd/>
            <a:tailEnd/>
          </a:ln>
        </p:spPr>
      </p:pic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58" y="3343960"/>
            <a:ext cx="5400000" cy="2967363"/>
          </a:xfrm>
          <a:prstGeom prst="rect">
            <a:avLst/>
          </a:prstGeom>
          <a:noFill/>
          <a:ln w="25400">
            <a:solidFill>
              <a:srgbClr val="517921"/>
            </a:solidFill>
            <a:miter lim="800000"/>
            <a:headEnd/>
            <a:tailEnd/>
          </a:ln>
        </p:spPr>
      </p:pic>
      <p:sp>
        <p:nvSpPr>
          <p:cNvPr id="8" name="Šipka doleva 7"/>
          <p:cNvSpPr/>
          <p:nvPr/>
        </p:nvSpPr>
        <p:spPr>
          <a:xfrm>
            <a:off x="6120000" y="1908000"/>
            <a:ext cx="432000" cy="2520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8523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400" dirty="0">
                <a:latin typeface="Arial Black" panose="020B0A04020102020204" pitchFamily="34" charset="0"/>
              </a:rPr>
              <a:t>EBSCO </a:t>
            </a:r>
            <a:r>
              <a:rPr lang="cs-CZ" sz="3400" dirty="0" err="1">
                <a:latin typeface="Arial Black" panose="020B0A04020102020204" pitchFamily="34" charset="0"/>
              </a:rPr>
              <a:t>Discovery</a:t>
            </a:r>
            <a:r>
              <a:rPr lang="cs-CZ" sz="3400" dirty="0">
                <a:latin typeface="Arial Black" panose="020B0A04020102020204" pitchFamily="34" charset="0"/>
              </a:rPr>
              <a:t> </a:t>
            </a:r>
            <a:r>
              <a:rPr lang="cs-CZ" sz="3400" dirty="0" err="1">
                <a:latin typeface="Arial Black" panose="020B0A04020102020204" pitchFamily="34" charset="0"/>
              </a:rPr>
              <a:t>Service</a:t>
            </a:r>
            <a:r>
              <a:rPr lang="cs-CZ" sz="3400" dirty="0">
                <a:latin typeface="Arial Black" panose="020B0A04020102020204" pitchFamily="34" charset="0"/>
              </a:rPr>
              <a:t> (EDS)</a:t>
            </a:r>
          </a:p>
        </p:txBody>
      </p:sp>
      <p:pic>
        <p:nvPicPr>
          <p:cNvPr id="8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7" y="1767181"/>
            <a:ext cx="7920038" cy="4018390"/>
          </a:xfrm>
          <a:prstGeom prst="rect">
            <a:avLst/>
          </a:prstGeom>
          <a:noFill/>
          <a:ln w="25400">
            <a:solidFill>
              <a:srgbClr val="517921"/>
            </a:solidFill>
            <a:miter lim="800000"/>
            <a:headEnd/>
            <a:tailEnd/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559" y="3038890"/>
            <a:ext cx="686796" cy="172143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2203704" y="4140000"/>
            <a:ext cx="1380744" cy="216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0369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400" dirty="0">
                <a:latin typeface="Arial Black" panose="020B0A04020102020204" pitchFamily="34" charset="0"/>
              </a:rPr>
              <a:t>EBSCO </a:t>
            </a:r>
            <a:r>
              <a:rPr lang="cs-CZ" sz="3400" dirty="0" err="1">
                <a:latin typeface="Arial Black" panose="020B0A04020102020204" pitchFamily="34" charset="0"/>
              </a:rPr>
              <a:t>Discovery</a:t>
            </a:r>
            <a:r>
              <a:rPr lang="cs-CZ" sz="3400" dirty="0">
                <a:latin typeface="Arial Black" panose="020B0A04020102020204" pitchFamily="34" charset="0"/>
              </a:rPr>
              <a:t> </a:t>
            </a:r>
            <a:r>
              <a:rPr lang="cs-CZ" sz="3400" dirty="0" err="1">
                <a:latin typeface="Arial Black" panose="020B0A04020102020204" pitchFamily="34" charset="0"/>
              </a:rPr>
              <a:t>Service</a:t>
            </a:r>
            <a:r>
              <a:rPr lang="cs-CZ" sz="3400" dirty="0">
                <a:latin typeface="Arial Black" panose="020B0A04020102020204" pitchFamily="34" charset="0"/>
              </a:rPr>
              <a:t> (EDS)</a:t>
            </a:r>
          </a:p>
        </p:txBody>
      </p:sp>
      <p:pic>
        <p:nvPicPr>
          <p:cNvPr id="5" name="Zástupný symbol pro obsah 9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7" y="1521330"/>
            <a:ext cx="7920038" cy="4165534"/>
          </a:xfrm>
          <a:prstGeom prst="rect">
            <a:avLst/>
          </a:prstGeom>
          <a:noFill/>
          <a:ln w="25400">
            <a:solidFill>
              <a:srgbClr val="51792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04166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400" dirty="0">
                <a:latin typeface="Arial Black" panose="020B0A04020102020204" pitchFamily="34" charset="0"/>
              </a:rPr>
              <a:t>EBSCO </a:t>
            </a:r>
            <a:r>
              <a:rPr lang="cs-CZ" sz="3400" dirty="0" err="1">
                <a:latin typeface="Arial Black" panose="020B0A04020102020204" pitchFamily="34" charset="0"/>
              </a:rPr>
              <a:t>Discovery</a:t>
            </a:r>
            <a:r>
              <a:rPr lang="cs-CZ" sz="3400" dirty="0">
                <a:latin typeface="Arial Black" panose="020B0A04020102020204" pitchFamily="34" charset="0"/>
              </a:rPr>
              <a:t> </a:t>
            </a:r>
            <a:r>
              <a:rPr lang="cs-CZ" sz="3400" dirty="0" err="1">
                <a:latin typeface="Arial Black" panose="020B0A04020102020204" pitchFamily="34" charset="0"/>
              </a:rPr>
              <a:t>Service</a:t>
            </a:r>
            <a:r>
              <a:rPr lang="cs-CZ" sz="3400" dirty="0">
                <a:latin typeface="Arial Black" panose="020B0A04020102020204" pitchFamily="34" charset="0"/>
              </a:rPr>
              <a:t> (EDS)</a:t>
            </a:r>
          </a:p>
        </p:txBody>
      </p:sp>
      <p:pic>
        <p:nvPicPr>
          <p:cNvPr id="5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51" y="1409364"/>
            <a:ext cx="7250629" cy="4632672"/>
          </a:xfrm>
          <a:prstGeom prst="rect">
            <a:avLst/>
          </a:prstGeom>
          <a:noFill/>
          <a:ln w="25400">
            <a:solidFill>
              <a:srgbClr val="51792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99395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400" dirty="0">
                <a:latin typeface="Arial Black" panose="020B0A04020102020204" pitchFamily="34" charset="0"/>
              </a:rPr>
              <a:t>EBSCO </a:t>
            </a:r>
            <a:r>
              <a:rPr lang="cs-CZ" sz="3400" dirty="0" err="1">
                <a:latin typeface="Arial Black" panose="020B0A04020102020204" pitchFamily="34" charset="0"/>
              </a:rPr>
              <a:t>Discovery</a:t>
            </a:r>
            <a:r>
              <a:rPr lang="cs-CZ" sz="3400" dirty="0">
                <a:latin typeface="Arial Black" panose="020B0A04020102020204" pitchFamily="34" charset="0"/>
              </a:rPr>
              <a:t> </a:t>
            </a:r>
            <a:r>
              <a:rPr lang="cs-CZ" sz="3400" dirty="0" err="1">
                <a:latin typeface="Arial Black" panose="020B0A04020102020204" pitchFamily="34" charset="0"/>
              </a:rPr>
              <a:t>Service</a:t>
            </a:r>
            <a:r>
              <a:rPr lang="cs-CZ" sz="3400" dirty="0">
                <a:latin typeface="Arial Black" panose="020B0A04020102020204" pitchFamily="34" charset="0"/>
              </a:rPr>
              <a:t> (EDS)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426028"/>
            <a:ext cx="7704667" cy="4801971"/>
          </a:xfrm>
        </p:spPr>
        <p:txBody>
          <a:bodyPr anchor="t">
            <a:normAutofit/>
          </a:bodyPr>
          <a:lstStyle/>
          <a:p>
            <a:pPr marL="82296" lvl="1" indent="0">
              <a:spcBef>
                <a:spcPts val="500"/>
              </a:spcBef>
              <a:spcAft>
                <a:spcPts val="0"/>
              </a:spcAft>
              <a:buSzPct val="80000"/>
              <a:buNone/>
              <a:defRPr/>
            </a:pPr>
            <a:r>
              <a:rPr lang="cs-CZ" dirty="0"/>
              <a:t>Příliš mnoho záznamů – omezíme např.</a:t>
            </a:r>
          </a:p>
          <a:p>
            <a:pPr marL="82296" lvl="1" indent="0">
              <a:spcBef>
                <a:spcPts val="500"/>
              </a:spcBef>
              <a:spcAft>
                <a:spcPts val="0"/>
              </a:spcAft>
              <a:buSzPct val="80000"/>
              <a:buNone/>
              <a:defRPr/>
            </a:pPr>
            <a:endParaRPr lang="cs-CZ" sz="1000" dirty="0"/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dirty="0">
                <a:solidFill>
                  <a:srgbClr val="292929"/>
                </a:solidFill>
              </a:rPr>
              <a:t>roky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dirty="0">
                <a:solidFill>
                  <a:srgbClr val="292929"/>
                </a:solidFill>
              </a:rPr>
              <a:t>klíčovými slovy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dirty="0">
                <a:solidFill>
                  <a:srgbClr val="292929"/>
                </a:solidFill>
              </a:rPr>
              <a:t>zeměpisem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dirty="0">
                <a:solidFill>
                  <a:srgbClr val="292929"/>
                </a:solidFill>
              </a:rPr>
              <a:t>typy zdrojů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dirty="0">
                <a:solidFill>
                  <a:srgbClr val="292929"/>
                </a:solidFill>
              </a:rPr>
              <a:t>tématy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dirty="0">
                <a:solidFill>
                  <a:srgbClr val="292929"/>
                </a:solidFill>
              </a:rPr>
              <a:t>jazyky publikace</a:t>
            </a:r>
          </a:p>
        </p:txBody>
      </p:sp>
    </p:spTree>
    <p:extLst>
      <p:ext uri="{BB962C8B-B14F-4D97-AF65-F5344CB8AC3E}">
        <p14:creationId xmlns:p14="http://schemas.microsoft.com/office/powerpoint/2010/main" val="1252897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latin typeface="Arial Black" panose="020B0A04020102020204" pitchFamily="34" charset="0"/>
              </a:rPr>
              <a:t>Elektronické informační zdroje oborové – CABI </a:t>
            </a:r>
            <a:r>
              <a:rPr lang="cs-CZ" sz="3200" dirty="0" err="1">
                <a:latin typeface="Arial Black" panose="020B0A04020102020204" pitchFamily="34" charset="0"/>
              </a:rPr>
              <a:t>Compendia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2" y="1554743"/>
            <a:ext cx="7704668" cy="5163298"/>
          </a:xfrm>
        </p:spPr>
        <p:txBody>
          <a:bodyPr anchor="t">
            <a:normAutofit lnSpcReduction="10000"/>
          </a:bodyPr>
          <a:lstStyle/>
          <a:p>
            <a:pPr>
              <a:spcBef>
                <a:spcPts val="500"/>
              </a:spcBef>
              <a:spcAft>
                <a:spcPts val="0"/>
              </a:spcAft>
              <a:buClr>
                <a:srgbClr val="0099CC"/>
              </a:buClr>
              <a:buNone/>
            </a:pP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Vydavatel:	</a:t>
            </a:r>
            <a:r>
              <a:rPr lang="cs-CZ" sz="20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</a:t>
            </a: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Commonwealth</a:t>
            </a: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</a:t>
            </a: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Bureaux</a:t>
            </a: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		International)</a:t>
            </a:r>
          </a:p>
          <a:p>
            <a:pPr>
              <a:spcBef>
                <a:spcPts val="500"/>
              </a:spcBef>
              <a:spcAft>
                <a:spcPts val="0"/>
              </a:spcAft>
              <a:buClr>
                <a:srgbClr val="0099CC"/>
              </a:buClr>
              <a:buNone/>
            </a:pPr>
            <a:endParaRPr lang="cs-CZ" sz="10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Interaktivní multimediální encyklopedie – referenční zdroje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Obsahují mapy, přehledové listy (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datasheets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fotografie, ilustrace a plné texty článků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Terminologické slovníky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Zajišťují přístup k rozsáhlým uceleným odborným informacím  </a:t>
            </a:r>
            <a:b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jednoho místa z oblastí:</a:t>
            </a:r>
          </a:p>
          <a:p>
            <a:pPr lvl="2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 </a:t>
            </a:r>
            <a:r>
              <a:rPr lang="cs-CZ" b="1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cs-CZ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b="1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cs-CZ" b="1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Aquaculture</a:t>
            </a:r>
            <a:endParaRPr lang="cs-CZ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endParaRPr lang="cs-CZ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Forestry</a:t>
            </a:r>
            <a:endParaRPr lang="cs-CZ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b="1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Horticulture</a:t>
            </a:r>
            <a:endParaRPr lang="cs-CZ" b="1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Invasive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Species</a:t>
            </a:r>
          </a:p>
        </p:txBody>
      </p:sp>
    </p:spTree>
    <p:extLst>
      <p:ext uri="{BB962C8B-B14F-4D97-AF65-F5344CB8AC3E}">
        <p14:creationId xmlns:p14="http://schemas.microsoft.com/office/powerpoint/2010/main" val="9852488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latin typeface="Arial Black" panose="020B0A04020102020204" pitchFamily="34" charset="0"/>
              </a:rPr>
              <a:t>Vyhledávání plných textů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404256"/>
            <a:ext cx="7704667" cy="4823743"/>
          </a:xfrm>
        </p:spPr>
        <p:txBody>
          <a:bodyPr anchor="t"/>
          <a:lstStyle/>
          <a:p>
            <a:pPr marL="0" lvl="1" indent="0">
              <a:spcBef>
                <a:spcPts val="500"/>
              </a:spcBef>
              <a:spcAft>
                <a:spcPts val="0"/>
              </a:spcAft>
              <a:buNone/>
            </a:pPr>
            <a:r>
              <a:rPr lang="cs-CZ" dirty="0"/>
              <a:t>1. </a:t>
            </a:r>
            <a:r>
              <a:rPr lang="cs-CZ" dirty="0">
                <a:hlinkClick r:id="rId2"/>
              </a:rPr>
              <a:t>Katalogy knihovny</a:t>
            </a:r>
            <a:endParaRPr lang="cs-CZ" dirty="0"/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pl-PL" dirty="0">
                <a:solidFill>
                  <a:srgbClr val="292929"/>
                </a:solidFill>
              </a:rPr>
              <a:t>Publikace od A do Z</a:t>
            </a:r>
            <a:endParaRPr lang="cs-CZ" dirty="0">
              <a:solidFill>
                <a:srgbClr val="292929"/>
              </a:solidFill>
              <a:hlinkClick r:id="rId3"/>
            </a:endParaRP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dirty="0">
                <a:solidFill>
                  <a:srgbClr val="292929"/>
                </a:solidFill>
              </a:rPr>
              <a:t>Souborný katalog MENDELU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dirty="0"/>
              <a:t>Díla nedostupná na trhu (DNNT)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dirty="0"/>
              <a:t>BOOKPORT</a:t>
            </a:r>
            <a:br>
              <a:rPr lang="cs-CZ" dirty="0"/>
            </a:br>
            <a:endParaRPr lang="cs-CZ" dirty="0"/>
          </a:p>
          <a:p>
            <a:pPr marL="0" lvl="1" indent="0">
              <a:spcBef>
                <a:spcPts val="500"/>
              </a:spcBef>
              <a:spcAft>
                <a:spcPts val="0"/>
              </a:spcAft>
              <a:buNone/>
            </a:pPr>
            <a:r>
              <a:rPr lang="cs-CZ" dirty="0"/>
              <a:t>2. </a:t>
            </a:r>
            <a:r>
              <a:rPr lang="cs-CZ" dirty="0">
                <a:hlinkClick r:id="rId4"/>
              </a:rPr>
              <a:t>GOOGLE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73039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066214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latin typeface="Arial Black" panose="020B0A04020102020204" pitchFamily="34" charset="0"/>
              </a:rPr>
              <a:t>Vyhledávání plných textů</a:t>
            </a:r>
            <a:br>
              <a:rPr lang="cs-CZ" sz="2800" dirty="0">
                <a:latin typeface="Arial Black" panose="020B0A04020102020204" pitchFamily="34" charset="0"/>
              </a:rPr>
            </a:br>
            <a:r>
              <a:rPr lang="cs-CZ" sz="2800" dirty="0">
                <a:latin typeface="Arial Black" panose="020B0A04020102020204" pitchFamily="34" charset="0"/>
              </a:rPr>
              <a:t>Katalogy knihovny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2418" y="1491850"/>
            <a:ext cx="4452257" cy="514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599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066214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pl-PL" sz="2800" dirty="0">
                <a:latin typeface="Arial Black" panose="020B0A04020102020204" pitchFamily="34" charset="0"/>
              </a:rPr>
              <a:t>Elektronická knihovna časopisů a knih Online publikace od A do Z</a:t>
            </a:r>
            <a:endParaRPr lang="cs-CZ" sz="2800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4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67" y="1481221"/>
            <a:ext cx="6929160" cy="777336"/>
          </a:xfrm>
          <a:prstGeom prst="rect">
            <a:avLst/>
          </a:prstGeom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82" y="2418577"/>
            <a:ext cx="6222930" cy="4286648"/>
          </a:xfrm>
          <a:prstGeom prst="rect">
            <a:avLst/>
          </a:prstGeom>
          <a:ln w="254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4286754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latin typeface="Arial Black" panose="020B0A04020102020204" pitchFamily="34" charset="0"/>
              </a:rPr>
              <a:t>Knihovní katalog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117" y="1214632"/>
            <a:ext cx="7024698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926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400" dirty="0">
                <a:latin typeface="Arial Black" panose="020B0A04020102020204" pitchFamily="34" charset="0"/>
              </a:rPr>
              <a:t>Díla nedostupná na trhu (DNNT)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4000"/>
            <a:ext cx="7704667" cy="5512702"/>
          </a:xfrm>
        </p:spPr>
        <p:txBody>
          <a:bodyPr anchor="t">
            <a:normAutofit/>
          </a:bodyPr>
          <a:lstStyle/>
          <a:p>
            <a:pPr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české tištěné knihy, které již nelze koupit v knihkupectvích a které byly zdigitalizovány. Tyto dokumenty jsou dosud chráněné autorským zákonem (tj. neuplynulo 70 let od smrti jejich autorů)</a:t>
            </a:r>
          </a:p>
          <a:p>
            <a:pPr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Digitální knihovny: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Digitální knihovna Národní knihovny ČR (NK ČR)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Digitální knihovna Knihovny Akademie věd ČR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Digitální knihovna Moravské zemská knihovny (MZK) </a:t>
            </a:r>
          </a:p>
          <a:p>
            <a:pPr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přihlásit účtem –  přihlašovací jméno a heslo jako do UIS</a:t>
            </a:r>
          </a:p>
        </p:txBody>
      </p:sp>
    </p:spTree>
    <p:extLst>
      <p:ext uri="{BB962C8B-B14F-4D97-AF65-F5344CB8AC3E}">
        <p14:creationId xmlns:p14="http://schemas.microsoft.com/office/powerpoint/2010/main" val="33871457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400" dirty="0">
                <a:latin typeface="Arial Black" panose="020B0A04020102020204" pitchFamily="34" charset="0"/>
              </a:rPr>
              <a:t>Díla nedostupná na trhu (DNNT)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414204EA-2123-453C-A063-2142CE483F42}"/>
              </a:ext>
            </a:extLst>
          </p:cNvPr>
          <p:cNvGrpSpPr/>
          <p:nvPr/>
        </p:nvGrpSpPr>
        <p:grpSpPr>
          <a:xfrm>
            <a:off x="1188400" y="1288209"/>
            <a:ext cx="7045928" cy="5304933"/>
            <a:chOff x="903175" y="1246264"/>
            <a:chExt cx="7045928" cy="5304933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92F88A58-78F2-4AA8-967A-D62C89E44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34466" y="4298767"/>
              <a:ext cx="3114637" cy="2252430"/>
            </a:xfrm>
            <a:prstGeom prst="rect">
              <a:avLst/>
            </a:prstGeom>
            <a:ln w="25400">
              <a:solidFill>
                <a:srgbClr val="92D050"/>
              </a:solidFill>
            </a:ln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60532A06-4945-4C22-A05D-2C3768730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3175" y="1246264"/>
              <a:ext cx="5084162" cy="2616936"/>
            </a:xfrm>
            <a:prstGeom prst="rect">
              <a:avLst/>
            </a:prstGeom>
            <a:ln w="25400">
              <a:solidFill>
                <a:srgbClr val="92D050"/>
              </a:solidFill>
            </a:ln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33F17AF8-4D5D-4D42-AB29-B612A3C6CC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96" t="7169" r="6917" b="12673"/>
            <a:stretch/>
          </p:blipFill>
          <p:spPr>
            <a:xfrm>
              <a:off x="903175" y="4298767"/>
              <a:ext cx="3800213" cy="1312969"/>
            </a:xfrm>
            <a:prstGeom prst="rect">
              <a:avLst/>
            </a:prstGeom>
            <a:ln w="25400">
              <a:solidFill>
                <a:srgbClr val="92D050"/>
              </a:solidFill>
            </a:ln>
          </p:spPr>
        </p:pic>
        <p:sp>
          <p:nvSpPr>
            <p:cNvPr id="10" name="Zaoblený obdélník 7">
              <a:extLst>
                <a:ext uri="{FF2B5EF4-FFF2-40B4-BE49-F238E27FC236}">
                  <a16:creationId xmlns:a16="http://schemas.microsoft.com/office/drawing/2014/main" id="{0F40DB75-1CD9-46C8-BB56-1885DC79E57B}"/>
                </a:ext>
              </a:extLst>
            </p:cNvPr>
            <p:cNvSpPr/>
            <p:nvPr/>
          </p:nvSpPr>
          <p:spPr>
            <a:xfrm>
              <a:off x="1292907" y="2885883"/>
              <a:ext cx="895122" cy="869688"/>
            </a:xfrm>
            <a:prstGeom prst="round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aoblený obdélník 7">
              <a:extLst>
                <a:ext uri="{FF2B5EF4-FFF2-40B4-BE49-F238E27FC236}">
                  <a16:creationId xmlns:a16="http://schemas.microsoft.com/office/drawing/2014/main" id="{43DF5490-CDC7-4FF1-A8D4-BC00255B0E02}"/>
                </a:ext>
              </a:extLst>
            </p:cNvPr>
            <p:cNvSpPr/>
            <p:nvPr/>
          </p:nvSpPr>
          <p:spPr>
            <a:xfrm>
              <a:off x="2473799" y="5308106"/>
              <a:ext cx="1510374" cy="303630"/>
            </a:xfrm>
            <a:prstGeom prst="round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aoblený obdélník 7">
              <a:extLst>
                <a:ext uri="{FF2B5EF4-FFF2-40B4-BE49-F238E27FC236}">
                  <a16:creationId xmlns:a16="http://schemas.microsoft.com/office/drawing/2014/main" id="{CCF2BEA9-E487-4932-B106-D001421032FC}"/>
                </a:ext>
              </a:extLst>
            </p:cNvPr>
            <p:cNvSpPr/>
            <p:nvPr/>
          </p:nvSpPr>
          <p:spPr>
            <a:xfrm>
              <a:off x="4881409" y="5744120"/>
              <a:ext cx="3067693" cy="438966"/>
            </a:xfrm>
            <a:prstGeom prst="round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Šipka: dolů 12">
              <a:extLst>
                <a:ext uri="{FF2B5EF4-FFF2-40B4-BE49-F238E27FC236}">
                  <a16:creationId xmlns:a16="http://schemas.microsoft.com/office/drawing/2014/main" id="{BFD9949A-7CBD-451F-87AD-58AAC1AF2D44}"/>
                </a:ext>
              </a:extLst>
            </p:cNvPr>
            <p:cNvSpPr/>
            <p:nvPr/>
          </p:nvSpPr>
          <p:spPr>
            <a:xfrm>
              <a:off x="1534436" y="3755571"/>
              <a:ext cx="288000" cy="696686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Šipka: doprava 13">
              <a:extLst>
                <a:ext uri="{FF2B5EF4-FFF2-40B4-BE49-F238E27FC236}">
                  <a16:creationId xmlns:a16="http://schemas.microsoft.com/office/drawing/2014/main" id="{0916143E-E839-46FA-81F0-2A13F788FEB4}"/>
                </a:ext>
              </a:extLst>
            </p:cNvPr>
            <p:cNvSpPr/>
            <p:nvPr/>
          </p:nvSpPr>
          <p:spPr>
            <a:xfrm rot="1541683">
              <a:off x="3945008" y="5660073"/>
              <a:ext cx="961455" cy="288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5383893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400" dirty="0">
                <a:latin typeface="Arial Black" panose="020B0A04020102020204" pitchFamily="34" charset="0"/>
              </a:rPr>
              <a:t>Díla nedostupná na trhu (DNNT)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79F0355C-824D-4B0F-8EC6-A63162A6FCB3}"/>
              </a:ext>
            </a:extLst>
          </p:cNvPr>
          <p:cNvGrpSpPr/>
          <p:nvPr/>
        </p:nvGrpSpPr>
        <p:grpSpPr>
          <a:xfrm>
            <a:off x="1057642" y="1307313"/>
            <a:ext cx="7162939" cy="5093486"/>
            <a:chOff x="1070666" y="1522847"/>
            <a:chExt cx="7162939" cy="5093486"/>
          </a:xfrm>
        </p:grpSpPr>
        <p:pic>
          <p:nvPicPr>
            <p:cNvPr id="11" name="Obrázek 10" descr="Výřez obrazovky">
              <a:extLst>
                <a:ext uri="{FF2B5EF4-FFF2-40B4-BE49-F238E27FC236}">
                  <a16:creationId xmlns:a16="http://schemas.microsoft.com/office/drawing/2014/main" id="{04056105-9A74-48A0-AC64-802939EBED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7"/>
            <a:stretch/>
          </p:blipFill>
          <p:spPr>
            <a:xfrm>
              <a:off x="1070666" y="1522847"/>
              <a:ext cx="5569620" cy="3410616"/>
            </a:xfrm>
            <a:prstGeom prst="rect">
              <a:avLst/>
            </a:prstGeom>
            <a:ln w="25400">
              <a:solidFill>
                <a:srgbClr val="92D050"/>
              </a:solidFill>
            </a:ln>
          </p:spPr>
        </p:pic>
        <p:sp>
          <p:nvSpPr>
            <p:cNvPr id="12" name="Zaoblený obdélník 6">
              <a:extLst>
                <a:ext uri="{FF2B5EF4-FFF2-40B4-BE49-F238E27FC236}">
                  <a16:creationId xmlns:a16="http://schemas.microsoft.com/office/drawing/2014/main" id="{99081B1F-8463-44CE-8840-6EAFF78D751E}"/>
                </a:ext>
              </a:extLst>
            </p:cNvPr>
            <p:cNvSpPr/>
            <p:nvPr/>
          </p:nvSpPr>
          <p:spPr>
            <a:xfrm>
              <a:off x="2840521" y="3388575"/>
              <a:ext cx="1084147" cy="265296"/>
            </a:xfrm>
            <a:prstGeom prst="round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Šipka dolů 8">
              <a:extLst>
                <a:ext uri="{FF2B5EF4-FFF2-40B4-BE49-F238E27FC236}">
                  <a16:creationId xmlns:a16="http://schemas.microsoft.com/office/drawing/2014/main" id="{2A41D4B6-2853-4104-84B5-8B9489A308CB}"/>
                </a:ext>
              </a:extLst>
            </p:cNvPr>
            <p:cNvSpPr/>
            <p:nvPr/>
          </p:nvSpPr>
          <p:spPr>
            <a:xfrm>
              <a:off x="3561464" y="3672000"/>
              <a:ext cx="288000" cy="612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4" name="Obrázek 13">
              <a:extLst>
                <a:ext uri="{FF2B5EF4-FFF2-40B4-BE49-F238E27FC236}">
                  <a16:creationId xmlns:a16="http://schemas.microsoft.com/office/drawing/2014/main" id="{04DFFD7D-A7D0-4284-AE8A-AF30F9224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0855" y="4296285"/>
              <a:ext cx="4812750" cy="2320048"/>
            </a:xfrm>
            <a:prstGeom prst="rect">
              <a:avLst/>
            </a:prstGeom>
            <a:ln w="25400">
              <a:solidFill>
                <a:srgbClr val="92D050"/>
              </a:solidFill>
            </a:ln>
          </p:spPr>
        </p:pic>
        <p:sp>
          <p:nvSpPr>
            <p:cNvPr id="15" name="Zaoblený obdélník 7">
              <a:extLst>
                <a:ext uri="{FF2B5EF4-FFF2-40B4-BE49-F238E27FC236}">
                  <a16:creationId xmlns:a16="http://schemas.microsoft.com/office/drawing/2014/main" id="{E4BE8899-3B86-489B-93B6-CAB00EF0ED26}"/>
                </a:ext>
              </a:extLst>
            </p:cNvPr>
            <p:cNvSpPr/>
            <p:nvPr/>
          </p:nvSpPr>
          <p:spPr>
            <a:xfrm>
              <a:off x="3420856" y="6097169"/>
              <a:ext cx="1510374" cy="303630"/>
            </a:xfrm>
            <a:prstGeom prst="round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3842060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400" dirty="0">
                <a:latin typeface="Arial Black" panose="020B0A04020102020204" pitchFamily="34" charset="0"/>
              </a:rPr>
              <a:t>Díla nedostupná na trhu (DNNT)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3BE09D3-69AC-4648-9BBC-E4AF7343E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38" y="1561656"/>
            <a:ext cx="7769819" cy="3346902"/>
          </a:xfrm>
          <a:prstGeom prst="rect">
            <a:avLst/>
          </a:prstGeom>
          <a:ln w="254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243526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39673" y="1679511"/>
            <a:ext cx="6947127" cy="1915885"/>
          </a:xfrm>
        </p:spPr>
        <p:txBody>
          <a:bodyPr>
            <a:normAutofit/>
          </a:bodyPr>
          <a:lstStyle/>
          <a:p>
            <a:r>
              <a:rPr lang="cs-CZ" sz="2800" dirty="0"/>
              <a:t>Elektronické informační zdroje                  se zaměřením </a:t>
            </a:r>
            <a:br>
              <a:rPr lang="cs-CZ" sz="2800" dirty="0"/>
            </a:br>
            <a:r>
              <a:rPr lang="cs-CZ" sz="2800" dirty="0"/>
              <a:t>na potravinářství</a:t>
            </a:r>
            <a:endParaRPr lang="cs-CZ" sz="2800" dirty="0">
              <a:latin typeface="Arial Black" panose="020B0A04020102020204" pitchFamily="34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5320554" y="5272528"/>
            <a:ext cx="3366246" cy="116541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/>
              <a:t>Jana Kratochvílová</a:t>
            </a:r>
          </a:p>
          <a:p>
            <a:pPr algn="l"/>
            <a:r>
              <a:rPr lang="pt-BR" dirty="0"/>
              <a:t>e-mail: </a:t>
            </a:r>
            <a:r>
              <a:rPr lang="pt-BR" dirty="0">
                <a:hlinkClick r:id="rId2"/>
              </a:rPr>
              <a:t>kratoch@mendelu.cz</a:t>
            </a:r>
            <a:endParaRPr lang="pt-BR" dirty="0"/>
          </a:p>
          <a:p>
            <a:pPr algn="l"/>
            <a:r>
              <a:rPr lang="pt-BR" dirty="0"/>
              <a:t>ÚVIS</a:t>
            </a:r>
            <a:r>
              <a:rPr lang="cs-CZ" dirty="0"/>
              <a:t> </a:t>
            </a:r>
            <a:r>
              <a:rPr lang="pt-BR" dirty="0"/>
              <a:t>–</a:t>
            </a:r>
            <a:r>
              <a:rPr lang="cs-CZ" dirty="0"/>
              <a:t> Knihovna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4917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latin typeface="Arial Black" panose="020B0A04020102020204" pitchFamily="34" charset="0"/>
              </a:rPr>
              <a:t>CABI </a:t>
            </a:r>
            <a:r>
              <a:rPr lang="cs-CZ" sz="3200" dirty="0" err="1">
                <a:latin typeface="Arial Black" panose="020B0A04020102020204" pitchFamily="34" charset="0"/>
              </a:rPr>
              <a:t>Compendia</a:t>
            </a:r>
            <a:r>
              <a:rPr lang="cs-CZ" sz="3200" dirty="0">
                <a:latin typeface="Arial Black" panose="020B0A04020102020204" pitchFamily="34" charset="0"/>
              </a:rPr>
              <a:t> – </a:t>
            </a:r>
            <a:r>
              <a:rPr lang="en-US" sz="3200" dirty="0">
                <a:latin typeface="Arial Black" panose="020B0A04020102020204" pitchFamily="34" charset="0"/>
              </a:rPr>
              <a:t>Animal Health and Production Compendium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2" y="1554742"/>
            <a:ext cx="7704668" cy="5153967"/>
          </a:xfrm>
        </p:spPr>
        <p:txBody>
          <a:bodyPr anchor="t">
            <a:normAutofit/>
          </a:bodyPr>
          <a:lstStyle/>
          <a:p>
            <a:pPr>
              <a:spcBef>
                <a:spcPts val="500"/>
              </a:spcBef>
              <a:spcAft>
                <a:spcPts val="0"/>
              </a:spcAft>
              <a:buClr>
                <a:srgbClr val="0099CC"/>
              </a:buClr>
              <a:buNone/>
            </a:pP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Vydavatel:	</a:t>
            </a:r>
            <a:r>
              <a:rPr lang="cs-CZ" sz="20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</a:t>
            </a: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Commonwealth</a:t>
            </a: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</a:t>
            </a: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Bureaux</a:t>
            </a: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		International)</a:t>
            </a:r>
          </a:p>
          <a:p>
            <a:pPr>
              <a:spcBef>
                <a:spcPts val="500"/>
              </a:spcBef>
              <a:spcAft>
                <a:spcPts val="0"/>
              </a:spcAft>
              <a:buClr>
                <a:srgbClr val="0099CC"/>
              </a:buClr>
              <a:buNone/>
            </a:pP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Obory:		 chov zvířat, veterinární medicína, potravinářství</a:t>
            </a:r>
          </a:p>
          <a:p>
            <a:pPr>
              <a:spcBef>
                <a:spcPts val="500"/>
              </a:spcBef>
              <a:spcAft>
                <a:spcPts val="0"/>
              </a:spcAft>
              <a:buClr>
                <a:srgbClr val="0099CC"/>
              </a:buClr>
              <a:buNone/>
            </a:pPr>
            <a:endParaRPr lang="cs-CZ" sz="10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rozšíření, diagnostika, prevence a léčba infekčních,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zoonotických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neinfekčních nemocí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nemoci, patogeny a původci nemocí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chov, ustájení a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welfare</a:t>
            </a:r>
            <a:endParaRPr lang="cs-CZ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genetika a šlechtění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výživa a krmení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chovu hospodářských zvířat a pastvin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dopad nemocí na ekonomiku živočišné výroby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bezpečnost potravin, kvalita živočišných produktů </a:t>
            </a:r>
            <a:b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potravinovém řetězci, zajišťování kvality a bezpečnosti jednotlivých potravinářských výrobků</a:t>
            </a:r>
          </a:p>
        </p:txBody>
      </p:sp>
    </p:spTree>
    <p:extLst>
      <p:ext uri="{BB962C8B-B14F-4D97-AF65-F5344CB8AC3E}">
        <p14:creationId xmlns:p14="http://schemas.microsoft.com/office/powerpoint/2010/main" val="812617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latin typeface="Arial Black" panose="020B0A04020102020204" pitchFamily="34" charset="0"/>
              </a:rPr>
              <a:t>CABI </a:t>
            </a:r>
            <a:r>
              <a:rPr lang="cs-CZ" sz="3200" dirty="0" err="1">
                <a:latin typeface="Arial Black" panose="020B0A04020102020204" pitchFamily="34" charset="0"/>
              </a:rPr>
              <a:t>Compendia</a:t>
            </a:r>
            <a:r>
              <a:rPr lang="cs-CZ" sz="3200" dirty="0">
                <a:latin typeface="Arial Black" panose="020B0A04020102020204" pitchFamily="34" charset="0"/>
              </a:rPr>
              <a:t> – </a:t>
            </a:r>
            <a:r>
              <a:rPr lang="en-US" sz="3200" dirty="0">
                <a:latin typeface="Arial Black" panose="020B0A04020102020204" pitchFamily="34" charset="0"/>
              </a:rPr>
              <a:t>Horticulture Compendium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2" y="1503486"/>
            <a:ext cx="7704668" cy="5292968"/>
          </a:xfrm>
        </p:spPr>
        <p:txBody>
          <a:bodyPr anchor="t"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99CC"/>
              </a:buClr>
              <a:buNone/>
            </a:pPr>
            <a:r>
              <a:rPr lang="cs-CZ" sz="26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Vydavatel:	</a:t>
            </a:r>
            <a:r>
              <a:rPr lang="cs-CZ" sz="26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</a:t>
            </a:r>
            <a:r>
              <a:rPr lang="cs-CZ" sz="26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6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Commonwealth</a:t>
            </a:r>
            <a:r>
              <a:rPr lang="cs-CZ" sz="26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</a:t>
            </a:r>
            <a:r>
              <a:rPr lang="cs-CZ" sz="26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Bureaux</a:t>
            </a:r>
            <a:r>
              <a:rPr lang="cs-CZ" sz="26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		International)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99CC"/>
              </a:buClr>
              <a:buNone/>
            </a:pPr>
            <a:r>
              <a:rPr lang="cs-CZ" sz="26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Obory:		zahradnictví, potravinářství</a:t>
            </a:r>
          </a:p>
          <a:p>
            <a:pPr>
              <a:spcBef>
                <a:spcPts val="500"/>
              </a:spcBef>
              <a:spcAft>
                <a:spcPts val="0"/>
              </a:spcAft>
              <a:buClr>
                <a:srgbClr val="0099CC"/>
              </a:buClr>
              <a:buNone/>
            </a:pPr>
            <a:endParaRPr lang="cs-CZ" sz="10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Přehledové listy (</a:t>
            </a:r>
            <a:r>
              <a:rPr lang="cs-CZ" sz="26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datasheets</a:t>
            </a:r>
            <a:r>
              <a:rPr lang="cs-CZ" sz="26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zahradních plodin (zelenina, ovoce, ořechy, byliny/koření, okopaniny, olejniny a luskoviny, len </a:t>
            </a:r>
            <a:br>
              <a:rPr lang="cs-CZ" sz="26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konopí). </a:t>
            </a:r>
          </a:p>
          <a:p>
            <a:pPr marL="792000" lvl="1">
              <a:lnSpc>
                <a:spcPct val="12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80000"/>
              <a:buFont typeface="Wingdings 2" pitchFamily="18" charset="2"/>
              <a:buChar char=""/>
            </a:pPr>
            <a:r>
              <a:rPr lang="cs-CZ" sz="2300" dirty="0"/>
              <a:t>taxonomie</a:t>
            </a:r>
          </a:p>
          <a:p>
            <a:pPr marL="792000" lvl="1">
              <a:lnSpc>
                <a:spcPct val="12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80000"/>
              <a:buFont typeface="Wingdings 2" pitchFamily="18" charset="2"/>
              <a:buChar char=""/>
            </a:pPr>
            <a:r>
              <a:rPr lang="cs-CZ" sz="2300" dirty="0"/>
              <a:t>fáze růstu</a:t>
            </a:r>
          </a:p>
          <a:p>
            <a:pPr marL="792000" lvl="1">
              <a:lnSpc>
                <a:spcPct val="12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80000"/>
              <a:buFont typeface="Wingdings 2" pitchFamily="18" charset="2"/>
              <a:buChar char=""/>
            </a:pPr>
            <a:r>
              <a:rPr lang="cs-CZ" sz="2300" dirty="0"/>
              <a:t>biologie a ekologie</a:t>
            </a:r>
          </a:p>
          <a:p>
            <a:pPr marL="792000" lvl="1">
              <a:lnSpc>
                <a:spcPct val="12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80000"/>
              <a:buFont typeface="Wingdings 2" pitchFamily="18" charset="2"/>
              <a:buChar char=""/>
            </a:pPr>
            <a:r>
              <a:rPr lang="cs-CZ" sz="2300" dirty="0"/>
              <a:t>genetika / základní kultivary</a:t>
            </a:r>
          </a:p>
          <a:p>
            <a:pPr marL="792000" lvl="1">
              <a:lnSpc>
                <a:spcPct val="12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80000"/>
              <a:buFont typeface="Wingdings 2" pitchFamily="18" charset="2"/>
              <a:buChar char=""/>
            </a:pPr>
            <a:r>
              <a:rPr lang="cs-CZ" sz="2300" dirty="0"/>
              <a:t>hlavní škůdci / fyziologické choroby</a:t>
            </a:r>
          </a:p>
          <a:p>
            <a:pPr marL="792000" lvl="1">
              <a:lnSpc>
                <a:spcPct val="12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80000"/>
              <a:buFont typeface="Wingdings 2" pitchFamily="18" charset="2"/>
              <a:buChar char=""/>
            </a:pPr>
            <a:r>
              <a:rPr lang="cs-CZ" sz="2300" dirty="0"/>
              <a:t>použití, množení, pěstování</a:t>
            </a:r>
          </a:p>
          <a:p>
            <a:pPr marL="792000" lvl="1">
              <a:lnSpc>
                <a:spcPct val="12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80000"/>
              <a:buFont typeface="Wingdings 2" pitchFamily="18" charset="2"/>
              <a:buChar char=""/>
            </a:pPr>
            <a:r>
              <a:rPr lang="cs-CZ" sz="2300" dirty="0"/>
              <a:t>sklizeň, ošetření po sklizni</a:t>
            </a:r>
          </a:p>
          <a:p>
            <a:pPr marL="792000" lvl="1">
              <a:lnSpc>
                <a:spcPct val="12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80000"/>
              <a:buFont typeface="Wingdings 2" pitchFamily="18" charset="2"/>
              <a:buChar char=""/>
            </a:pPr>
            <a:r>
              <a:rPr lang="cs-CZ" sz="2300" b="1" dirty="0"/>
              <a:t>nutriční hodnota</a:t>
            </a:r>
            <a:r>
              <a:rPr lang="cs-CZ" sz="2300" dirty="0"/>
              <a:t>, </a:t>
            </a:r>
            <a:r>
              <a:rPr lang="cs-CZ" sz="2300" b="1" dirty="0"/>
              <a:t>zpracování</a:t>
            </a:r>
            <a:r>
              <a:rPr lang="cs-CZ" sz="2300" dirty="0"/>
              <a:t> a obchod</a:t>
            </a:r>
          </a:p>
          <a:p>
            <a:pPr marL="792000" lvl="1">
              <a:lnSpc>
                <a:spcPct val="12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SzPct val="80000"/>
              <a:buFont typeface="Wingdings 2" pitchFamily="18" charset="2"/>
              <a:buChar char=""/>
            </a:pPr>
            <a:r>
              <a:rPr lang="cs-CZ" sz="2300" b="1" dirty="0"/>
              <a:t>bezpečnost potravin</a:t>
            </a: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698719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latin typeface="Arial Black" panose="020B0A04020102020204" pitchFamily="34" charset="0"/>
              </a:rPr>
              <a:t>Elektronické informační zdroje oborové – MEDLINE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587062"/>
            <a:ext cx="7704667" cy="5181600"/>
          </a:xfrm>
        </p:spPr>
        <p:txBody>
          <a:bodyPr anchor="t">
            <a:noAutofit/>
          </a:bodyPr>
          <a:lstStyle/>
          <a:p>
            <a:pPr>
              <a:buClr>
                <a:srgbClr val="0099CC"/>
              </a:buClr>
              <a:buNone/>
            </a:pP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Vydavatel:	</a:t>
            </a:r>
            <a:r>
              <a:rPr lang="en-US" sz="20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National Library of Medicine</a:t>
            </a:r>
            <a:endParaRPr lang="cs-CZ" sz="2000" b="1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99CC"/>
              </a:buClr>
              <a:buNone/>
            </a:pP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Obory:		humánní medicína, veterinární medicína </a:t>
            </a:r>
            <a:b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a související obory</a:t>
            </a:r>
          </a:p>
          <a:p>
            <a:pPr>
              <a:buClr>
                <a:srgbClr val="0099CC"/>
              </a:buClr>
              <a:buNone/>
            </a:pPr>
            <a:endParaRPr lang="cs-CZ" sz="10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sleduje odborné časopisy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obory: kardiologie, neurologie, onkologie, hematologie, biologie, chemie a biochemie, virologie, toxikologie</a:t>
            </a:r>
            <a:r>
              <a:rPr lang="cs-CZ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atd. 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záznamy obsahují anotace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některé záznamy odkazy k plným textům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indexaci i vyhledávání slouží slovník pojmů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Medical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Subject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Headings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(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MeSH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)</a:t>
            </a:r>
            <a:endParaRPr lang="cs-CZ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vyhledávání v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Medical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Subject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Headings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(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MeSH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)</a:t>
            </a:r>
            <a:endParaRPr lang="cs-CZ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Medvik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překlad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MeSH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češtiny</a:t>
            </a:r>
          </a:p>
          <a:p>
            <a:pPr>
              <a:buNone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08400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alaxa">
  <a:themeElements>
    <a:clrScheme name="Žlu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Vlastní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7E5AD47C62DF24AB65E6E278D8029C2" ma:contentTypeVersion="16" ma:contentTypeDescription="Vytvoří nový dokument" ma:contentTypeScope="" ma:versionID="c092b85fc5caf46de3c559ea055133f4">
  <xsd:schema xmlns:xsd="http://www.w3.org/2001/XMLSchema" xmlns:xs="http://www.w3.org/2001/XMLSchema" xmlns:p="http://schemas.microsoft.com/office/2006/metadata/properties" xmlns:ns3="eb053d61-219f-4292-9b44-54b50036a455" xmlns:ns4="da24857c-2778-41a9-a90a-281cf42bd969" targetNamespace="http://schemas.microsoft.com/office/2006/metadata/properties" ma:root="true" ma:fieldsID="fc4125d5b338f47704fcbaf956991f4b" ns3:_="" ns4:_="">
    <xsd:import namespace="eb053d61-219f-4292-9b44-54b50036a455"/>
    <xsd:import namespace="da24857c-2778-41a9-a90a-281cf42bd96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053d61-219f-4292-9b44-54b50036a4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24857c-2778-41a9-a90a-281cf42bd9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8CAAAA-2D02-4360-AB16-73F05CB024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BDE1A5-ABE1-4760-A767-9D505BFA8B85}">
  <ds:schemaRefs>
    <ds:schemaRef ds:uri="http://purl.org/dc/dcmitype/"/>
    <ds:schemaRef ds:uri="http://purl.org/dc/terms/"/>
    <ds:schemaRef ds:uri="http://schemas.microsoft.com/office/infopath/2007/PartnerControls"/>
    <ds:schemaRef ds:uri="da24857c-2778-41a9-a90a-281cf42bd969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eb053d61-219f-4292-9b44-54b50036a455"/>
  </ds:schemaRefs>
</ds:datastoreItem>
</file>

<file path=customXml/itemProps3.xml><?xml version="1.0" encoding="utf-8"?>
<ds:datastoreItem xmlns:ds="http://schemas.openxmlformats.org/officeDocument/2006/customXml" ds:itemID="{5CFB802B-C8FC-4E76-9FE9-F8C81F2588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053d61-219f-4292-9b44-54b50036a455"/>
    <ds:schemaRef ds:uri="da24857c-2778-41a9-a90a-281cf42bd9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Fazeta</Template>
  <TotalTime>752</TotalTime>
  <Words>2653</Words>
  <Application>Microsoft Office PowerPoint</Application>
  <PresentationFormat>Předvádění na obrazovce (4:3)</PresentationFormat>
  <Paragraphs>385</Paragraphs>
  <Slides>68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68</vt:i4>
      </vt:variant>
    </vt:vector>
  </HeadingPairs>
  <TitlesOfParts>
    <vt:vector size="77" baseType="lpstr">
      <vt:lpstr>Arial</vt:lpstr>
      <vt:lpstr>Arial Black</vt:lpstr>
      <vt:lpstr>Calibri</vt:lpstr>
      <vt:lpstr>Calibri Light</vt:lpstr>
      <vt:lpstr>Palatino Linotype</vt:lpstr>
      <vt:lpstr>Wingdings</vt:lpstr>
      <vt:lpstr>Wingdings 2</vt:lpstr>
      <vt:lpstr>HDOfficeLightV0</vt:lpstr>
      <vt:lpstr>Paralaxa</vt:lpstr>
      <vt:lpstr>Elektronické informační zdroje             se zaměřením                         na potravinářství</vt:lpstr>
      <vt:lpstr>Obsah</vt:lpstr>
      <vt:lpstr>Elektronické informační zdroje</vt:lpstr>
      <vt:lpstr>Elektronické informační zdroje oborové – CAB Abstracts</vt:lpstr>
      <vt:lpstr>Elektronické informační zdroje oborové – CAB eBooks</vt:lpstr>
      <vt:lpstr>Elektronické informační zdroje oborové – CABI Compendia</vt:lpstr>
      <vt:lpstr>CABI Compendia – Animal Health and Production Compendium</vt:lpstr>
      <vt:lpstr>CABI Compendia – Horticulture Compendium</vt:lpstr>
      <vt:lpstr>Elektronické informační zdroje oborové – MEDLINE</vt:lpstr>
      <vt:lpstr>Elektronické informační zdroje oborové – FOODnetBASE</vt:lpstr>
      <vt:lpstr>FoodData Central</vt:lpstr>
      <vt:lpstr>FAOSTAT</vt:lpstr>
      <vt:lpstr>FAOSTAT</vt:lpstr>
      <vt:lpstr>FAOSTAT</vt:lpstr>
      <vt:lpstr>FAOSTAT</vt:lpstr>
      <vt:lpstr>Elektronické informační zdroje multioborové abstraktové a plnotextové</vt:lpstr>
      <vt:lpstr>Academic Search Ultimate</vt:lpstr>
      <vt:lpstr>ProQuest Central</vt:lpstr>
      <vt:lpstr>Scopus</vt:lpstr>
      <vt:lpstr>Web of Science</vt:lpstr>
      <vt:lpstr>Web of Science Core Collection</vt:lpstr>
      <vt:lpstr>Web of Science Core Collection</vt:lpstr>
      <vt:lpstr>Prezentace aplikace PowerPoint</vt:lpstr>
      <vt:lpstr>Prezentace aplikace PowerPoint</vt:lpstr>
      <vt:lpstr>Plnotextové zdroje časopisů</vt:lpstr>
      <vt:lpstr>Elektronické knihy Academic Complete (ProQuest Ebook)</vt:lpstr>
      <vt:lpstr>Elektronické knihy Vybrané příklady encyklopedií</vt:lpstr>
      <vt:lpstr>Elektronické knihy  českých vydavatelů</vt:lpstr>
      <vt:lpstr>České zdroje Zemědělská, lesnická a potravinářská knihovna</vt:lpstr>
      <vt:lpstr>České zdroje ANL – Výběr článků v českých novinách, časopisech a sbornících</vt:lpstr>
      <vt:lpstr>České technické normy – ČSN online</vt:lpstr>
      <vt:lpstr>Základy tvorby rešeršního dotazu</vt:lpstr>
      <vt:lpstr>Základy tvorby rešeršního dotazu</vt:lpstr>
      <vt:lpstr>Základy tvorby rešeršního dotazu</vt:lpstr>
      <vt:lpstr>Základy tvorby rešeršního dotazu Booleovské operátory</vt:lpstr>
      <vt:lpstr>Základy tvorby rešeršního dotazu Booleovské operátory</vt:lpstr>
      <vt:lpstr>Základy tvorby rešeršního dotazu Booleovské operátory</vt:lpstr>
      <vt:lpstr>Základy tvorby rešeršního dotazu Wild Cards</vt:lpstr>
      <vt:lpstr>Web of Science Core Collection</vt:lpstr>
      <vt:lpstr>Web of Science Core Collection</vt:lpstr>
      <vt:lpstr>Web of Science Core Collection</vt:lpstr>
      <vt:lpstr>Web of Science Core Collection</vt:lpstr>
      <vt:lpstr>Web of Science Core Collection</vt:lpstr>
      <vt:lpstr>Web of Science Core Collection</vt:lpstr>
      <vt:lpstr>Web of Science Core Collection</vt:lpstr>
      <vt:lpstr>Web of Science Core Collection</vt:lpstr>
      <vt:lpstr>Web of Science Core Collection</vt:lpstr>
      <vt:lpstr>Web of Science Core Collection</vt:lpstr>
      <vt:lpstr>Web of Science Core Collection</vt:lpstr>
      <vt:lpstr>Web of Science Core Collection</vt:lpstr>
      <vt:lpstr>Web of Science Core Collection</vt:lpstr>
      <vt:lpstr>Web of Science Core Collection</vt:lpstr>
      <vt:lpstr>EBSCO Discovery Service (EDS)</vt:lpstr>
      <vt:lpstr>EBSCO Discovery Service (EDS)</vt:lpstr>
      <vt:lpstr>EBSCO Discovery Service (EDS)</vt:lpstr>
      <vt:lpstr>EBSCO Discovery Service (EDS)</vt:lpstr>
      <vt:lpstr>EBSCO Discovery Service (EDS)</vt:lpstr>
      <vt:lpstr>EBSCO Discovery Service (EDS)</vt:lpstr>
      <vt:lpstr>EBSCO Discovery Service (EDS)</vt:lpstr>
      <vt:lpstr>Vyhledávání plných textů</vt:lpstr>
      <vt:lpstr>Vyhledávání plných textů Katalogy knihovny</vt:lpstr>
      <vt:lpstr>Elektronická knihovna časopisů a knih Online publikace od A do Z</vt:lpstr>
      <vt:lpstr>Knihovní katalog</vt:lpstr>
      <vt:lpstr>Díla nedostupná na trhu (DNNT)</vt:lpstr>
      <vt:lpstr>Díla nedostupná na trhu (DNNT)</vt:lpstr>
      <vt:lpstr>Díla nedostupná na trhu (DNNT)</vt:lpstr>
      <vt:lpstr>Díla nedostupná na trhu (DNNT)</vt:lpstr>
      <vt:lpstr>Elektronické informační zdroje                  se zaměřením  na potravinářství</vt:lpstr>
    </vt:vector>
  </TitlesOfParts>
  <Company>Mendelova unverzita v Brně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Kratochvílová</dc:creator>
  <cp:lastModifiedBy>Jana Kratochvílová</cp:lastModifiedBy>
  <cp:revision>124</cp:revision>
  <dcterms:created xsi:type="dcterms:W3CDTF">2022-09-17T18:22:37Z</dcterms:created>
  <dcterms:modified xsi:type="dcterms:W3CDTF">2023-10-24T04:35:00Z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0x01010097E5AD47C62DF24AB65E6E278D8029C2</vt:lpwstr>
  </property>
</Properties>
</file>