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86" r:id="rId2"/>
  </p:sldMasterIdLst>
  <p:sldIdLst>
    <p:sldId id="256" r:id="rId3"/>
    <p:sldId id="257" r:id="rId4"/>
    <p:sldId id="258" r:id="rId5"/>
    <p:sldId id="266" r:id="rId6"/>
    <p:sldId id="267" r:id="rId7"/>
    <p:sldId id="268" r:id="rId8"/>
    <p:sldId id="259" r:id="rId9"/>
    <p:sldId id="260" r:id="rId10"/>
    <p:sldId id="261" r:id="rId11"/>
    <p:sldId id="262" r:id="rId12"/>
    <p:sldId id="263" r:id="rId13"/>
    <p:sldId id="308" r:id="rId14"/>
    <p:sldId id="345" r:id="rId15"/>
    <p:sldId id="264" r:id="rId16"/>
    <p:sldId id="310" r:id="rId17"/>
    <p:sldId id="265" r:id="rId18"/>
    <p:sldId id="269" r:id="rId19"/>
    <p:sldId id="270" r:id="rId20"/>
    <p:sldId id="311" r:id="rId21"/>
    <p:sldId id="314" r:id="rId22"/>
    <p:sldId id="312" r:id="rId23"/>
    <p:sldId id="313" r:id="rId24"/>
    <p:sldId id="317" r:id="rId25"/>
    <p:sldId id="315" r:id="rId26"/>
    <p:sldId id="318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40" r:id="rId36"/>
    <p:sldId id="334" r:id="rId37"/>
    <p:sldId id="341" r:id="rId38"/>
    <p:sldId id="336" r:id="rId39"/>
    <p:sldId id="342" r:id="rId40"/>
    <p:sldId id="344" r:id="rId41"/>
    <p:sldId id="271" r:id="rId42"/>
    <p:sldId id="319" r:id="rId43"/>
    <p:sldId id="320" r:id="rId44"/>
    <p:sldId id="321" r:id="rId45"/>
    <p:sldId id="322" r:id="rId46"/>
    <p:sldId id="323" r:id="rId47"/>
    <p:sldId id="281" r:id="rId48"/>
    <p:sldId id="282" r:id="rId49"/>
    <p:sldId id="324" r:id="rId50"/>
    <p:sldId id="346" r:id="rId51"/>
    <p:sldId id="283" r:id="rId52"/>
    <p:sldId id="325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30BE"/>
    <a:srgbClr val="5D3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5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07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52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25655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56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92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64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40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3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69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18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90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48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538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256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831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950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878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483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20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51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21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988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4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48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474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2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2DC095-4F34-483D-9FA8-B64080674D5F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64CE69-DD71-4670-8407-DC2B935F6B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06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okinfo.com/products_tools/multidisciplinary/?utm_source=false&amp;utm_medium=false&amp;utm_campaign=false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cabithesaurus/" TargetMode="External"/><Relationship Id="rId2" Type="http://schemas.openxmlformats.org/officeDocument/2006/relationships/hyperlink" Target="https://meshb.nlm.nih.gov/search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vis.mendelu.cz/elektronicke-informacni-zdroje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bi.org/Uploads/CABI/publishing/training-materials/additional-resources/cabi-code-guide.pdf" TargetMode="External"/><Relationship Id="rId2" Type="http://schemas.openxmlformats.org/officeDocument/2006/relationships/hyperlink" Target="https://www.cabi.org/cabithesaurus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uvis.mendelu.cz/katalog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google.cz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hb.nlm.nih.gov/search" TargetMode="External"/><Relationship Id="rId2" Type="http://schemas.openxmlformats.org/officeDocument/2006/relationships/hyperlink" Target="https://www.nlm.nih.gov/mesh/meshhome.html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medvik.cz/bmc/subject.do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kratoch@mendelu.cz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2901819"/>
          </a:xfrm>
        </p:spPr>
        <p:txBody>
          <a:bodyPr>
            <a:normAutofit/>
          </a:bodyPr>
          <a:lstStyle/>
          <a:p>
            <a:r>
              <a:rPr lang="cs-CZ" sz="4600" b="1" dirty="0">
                <a:latin typeface="Arial Black" panose="020B0A04020102020204" pitchFamily="34" charset="0"/>
              </a:rPr>
              <a:t>Elektronické informační zdroje          a hledání literatury</a:t>
            </a:r>
            <a:endParaRPr lang="cs-CZ" sz="4600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Web </a:t>
            </a:r>
            <a:r>
              <a:rPr lang="cs-CZ" dirty="0" err="1">
                <a:latin typeface="Arial Black" panose="020B0A04020102020204" pitchFamily="34" charset="0"/>
              </a:rPr>
              <a:t>of</a:t>
            </a:r>
            <a:r>
              <a:rPr lang="cs-CZ" dirty="0">
                <a:latin typeface="Arial Black" panose="020B0A04020102020204" pitchFamily="34" charset="0"/>
              </a:rPr>
              <a:t> Science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Autofit/>
          </a:bodyPr>
          <a:lstStyle/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sz="2000" dirty="0">
                <a:hlinkClick r:id="rId2"/>
              </a:rPr>
              <a:t>Více o databázích na platformě </a:t>
            </a:r>
            <a:r>
              <a:rPr lang="cs-CZ" sz="2000" dirty="0" err="1">
                <a:hlinkClick r:id="rId2"/>
              </a:rPr>
              <a:t>WoS</a:t>
            </a:r>
            <a:endParaRPr lang="cs-CZ" sz="2000" dirty="0"/>
          </a:p>
          <a:p>
            <a:pPr marL="0" indent="0">
              <a:spcBef>
                <a:spcPts val="500"/>
              </a:spcBef>
              <a:spcAft>
                <a:spcPts val="0"/>
              </a:spcAft>
              <a:buNone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92929"/>
                </a:solidFill>
              </a:rPr>
              <a:t>Web </a:t>
            </a:r>
            <a:r>
              <a:rPr lang="cs-CZ" b="1" dirty="0" err="1">
                <a:solidFill>
                  <a:srgbClr val="292929"/>
                </a:solidFill>
              </a:rPr>
              <a:t>of</a:t>
            </a:r>
            <a:r>
              <a:rPr lang="cs-CZ" b="1" dirty="0">
                <a:solidFill>
                  <a:srgbClr val="292929"/>
                </a:solidFill>
              </a:rPr>
              <a:t> Science </a:t>
            </a:r>
            <a:r>
              <a:rPr lang="cs-CZ" b="1" dirty="0" err="1">
                <a:solidFill>
                  <a:srgbClr val="292929"/>
                </a:solidFill>
              </a:rPr>
              <a:t>Core</a:t>
            </a:r>
            <a:r>
              <a:rPr lang="cs-CZ" b="1" dirty="0">
                <a:solidFill>
                  <a:srgbClr val="292929"/>
                </a:solidFill>
              </a:rPr>
              <a:t> </a:t>
            </a:r>
            <a:r>
              <a:rPr lang="cs-CZ" b="1" dirty="0" err="1">
                <a:solidFill>
                  <a:srgbClr val="292929"/>
                </a:solidFill>
              </a:rPr>
              <a:t>Collection</a:t>
            </a:r>
            <a:endParaRPr lang="cs-CZ" b="1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BIOSIS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 (dříve </a:t>
            </a:r>
            <a:r>
              <a:rPr lang="cs-CZ" dirty="0" err="1">
                <a:solidFill>
                  <a:srgbClr val="292929"/>
                </a:solidFill>
              </a:rPr>
              <a:t>Biological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Abstracts</a:t>
            </a:r>
            <a:r>
              <a:rPr lang="cs-CZ" dirty="0">
                <a:solidFill>
                  <a:srgbClr val="292929"/>
                </a:solidFill>
              </a:rPr>
              <a:t>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Current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Contents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Connect</a:t>
            </a:r>
            <a:r>
              <a:rPr lang="cs-CZ" dirty="0">
                <a:solidFill>
                  <a:srgbClr val="292929"/>
                </a:solidFill>
              </a:rPr>
              <a:t> 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Data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Derwent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Innovations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KCI-</a:t>
            </a:r>
            <a:r>
              <a:rPr lang="cs-CZ" dirty="0" err="1">
                <a:solidFill>
                  <a:srgbClr val="292929"/>
                </a:solidFill>
              </a:rPr>
              <a:t>Korean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Journal</a:t>
            </a:r>
            <a:r>
              <a:rPr lang="cs-CZ" dirty="0">
                <a:solidFill>
                  <a:srgbClr val="292929"/>
                </a:solidFill>
              </a:rPr>
              <a:t> Database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MEDLINE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Preprint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ProQuest</a:t>
            </a:r>
            <a:r>
              <a:rPr lang="cs-CZ" dirty="0">
                <a:solidFill>
                  <a:srgbClr val="292929"/>
                </a:solidFill>
              </a:rPr>
              <a:t>™ </a:t>
            </a:r>
            <a:r>
              <a:rPr lang="cs-CZ" dirty="0" err="1">
                <a:solidFill>
                  <a:srgbClr val="292929"/>
                </a:solidFill>
              </a:rPr>
              <a:t>Dissertations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Theses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SciELO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Citation</a:t>
            </a:r>
            <a:r>
              <a:rPr lang="cs-CZ" dirty="0">
                <a:solidFill>
                  <a:srgbClr val="292929"/>
                </a:solidFill>
              </a:rPr>
              <a:t> Index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</a:rPr>
              <a:t>Zoological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Records</a:t>
            </a:r>
            <a:endParaRPr lang="cs-CZ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1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Clarivate Analytics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impaktované časopisy včetně časopisů  s tzv. „Open Access“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knihy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sborníky z konferencí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od roku 1945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216884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531364"/>
          </a:xfrm>
        </p:spPr>
        <p:txBody>
          <a:bodyPr anchor="t">
            <a:normAutofit lnSpcReduction="10000"/>
          </a:bodyPr>
          <a:lstStyle/>
          <a:p>
            <a:pPr marL="0" lvl="1" indent="0"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Deset databází: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rgbClr val="292929"/>
                </a:solidFill>
              </a:rPr>
              <a:t>Science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</a:t>
            </a:r>
            <a:r>
              <a:rPr lang="cs-CZ" sz="1700" b="1" dirty="0" err="1">
                <a:solidFill>
                  <a:srgbClr val="292929"/>
                </a:solidFill>
              </a:rPr>
              <a:t>Expanded</a:t>
            </a:r>
            <a:r>
              <a:rPr lang="cs-CZ" sz="1700" b="1" dirty="0">
                <a:solidFill>
                  <a:srgbClr val="292929"/>
                </a:solidFill>
              </a:rPr>
              <a:t> (oblast přírodních                         a technických věd, 1945–)</a:t>
            </a:r>
            <a:r>
              <a:rPr lang="cs-CZ" sz="1700" dirty="0">
                <a:solidFill>
                  <a:srgbClr val="292929"/>
                </a:solidFill>
              </a:rPr>
              <a:t>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(společenské vědy, 1977–);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Arts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(humanitní a společenské vědy, 1977–)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Conference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Proceedings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Index- Science (CPCI-S)-- (1990–)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Conference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Proceedings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Science 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(CPCI-SSH)-- (1990–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Book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- Science (BKCI-S)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Book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Citation</a:t>
            </a:r>
            <a:r>
              <a:rPr lang="cs-CZ" sz="1700" dirty="0">
                <a:solidFill>
                  <a:srgbClr val="292929"/>
                </a:solidFill>
              </a:rPr>
              <a:t> Index - </a:t>
            </a:r>
            <a:r>
              <a:rPr lang="cs-CZ" sz="1700" dirty="0" err="1">
                <a:solidFill>
                  <a:srgbClr val="292929"/>
                </a:solidFill>
              </a:rPr>
              <a:t>Social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Sciences</a:t>
            </a:r>
            <a:r>
              <a:rPr lang="cs-CZ" sz="1700" dirty="0">
                <a:solidFill>
                  <a:srgbClr val="292929"/>
                </a:solidFill>
              </a:rPr>
              <a:t> &amp; </a:t>
            </a:r>
            <a:r>
              <a:rPr lang="cs-CZ" sz="1700" dirty="0" err="1">
                <a:solidFill>
                  <a:srgbClr val="292929"/>
                </a:solidFill>
              </a:rPr>
              <a:t>Humanities</a:t>
            </a:r>
            <a:r>
              <a:rPr lang="cs-CZ" sz="1700" dirty="0">
                <a:solidFill>
                  <a:srgbClr val="292929"/>
                </a:solidFill>
              </a:rPr>
              <a:t> (BKCI-SSH) (knihy, 2005–)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rgbClr val="292929"/>
                </a:solidFill>
              </a:rPr>
              <a:t>Emerging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Sources</a:t>
            </a:r>
            <a:r>
              <a:rPr lang="cs-CZ" sz="1700" b="1" dirty="0">
                <a:solidFill>
                  <a:srgbClr val="292929"/>
                </a:solidFill>
              </a:rPr>
              <a:t> </a:t>
            </a:r>
            <a:r>
              <a:rPr lang="cs-CZ" sz="1700" b="1" dirty="0" err="1">
                <a:solidFill>
                  <a:srgbClr val="292929"/>
                </a:solidFill>
              </a:rPr>
              <a:t>Citation</a:t>
            </a:r>
            <a:r>
              <a:rPr lang="cs-CZ" sz="1700" b="1" dirty="0">
                <a:solidFill>
                  <a:srgbClr val="292929"/>
                </a:solidFill>
              </a:rPr>
              <a:t> Index (ESCI) (2005– 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292929"/>
                </a:solidFill>
              </a:rPr>
              <a:t>Index </a:t>
            </a:r>
            <a:r>
              <a:rPr lang="cs-CZ" sz="1700" dirty="0" err="1">
                <a:solidFill>
                  <a:srgbClr val="292929"/>
                </a:solidFill>
              </a:rPr>
              <a:t>Chemicus</a:t>
            </a:r>
            <a:r>
              <a:rPr lang="cs-CZ" sz="1700" dirty="0">
                <a:solidFill>
                  <a:srgbClr val="292929"/>
                </a:solidFill>
              </a:rPr>
              <a:t> (IC) (organická chemie, 1993–)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Current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Chemical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Reactions</a:t>
            </a:r>
            <a:r>
              <a:rPr lang="cs-CZ" sz="1700" dirty="0">
                <a:solidFill>
                  <a:srgbClr val="292929"/>
                </a:solidFill>
              </a:rPr>
              <a:t> (CCR-EXPANDED) (chemické reakce, 1985–)</a:t>
            </a:r>
          </a:p>
        </p:txBody>
      </p:sp>
    </p:spTree>
    <p:extLst>
      <p:ext uri="{BB962C8B-B14F-4D97-AF65-F5344CB8AC3E}">
        <p14:creationId xmlns:p14="http://schemas.microsoft.com/office/powerpoint/2010/main" val="2903451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3898334"/>
          </a:xfrm>
        </p:spPr>
        <p:txBody>
          <a:bodyPr anchor="t">
            <a:normAutofit/>
          </a:bodyPr>
          <a:lstStyle/>
          <a:p>
            <a:pPr marL="0" lvl="1" indent="0">
              <a:buClr>
                <a:srgbClr val="646464"/>
              </a:buClr>
              <a:buNone/>
            </a:pPr>
            <a:r>
              <a:rPr lang="cs-CZ" sz="1800" dirty="0">
                <a:solidFill>
                  <a:srgbClr val="292929"/>
                </a:solidFill>
              </a:rPr>
              <a:t>Podrobněji: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292929"/>
                </a:solidFill>
              </a:rPr>
              <a:t>Index </a:t>
            </a:r>
            <a:r>
              <a:rPr lang="cs-CZ" sz="1700" dirty="0" err="1">
                <a:solidFill>
                  <a:srgbClr val="292929"/>
                </a:solidFill>
              </a:rPr>
              <a:t>Chemicus</a:t>
            </a:r>
            <a:r>
              <a:rPr lang="cs-CZ" sz="1700" dirty="0">
                <a:solidFill>
                  <a:srgbClr val="292929"/>
                </a:solidFill>
              </a:rPr>
              <a:t> (IC) (organická chemie, 1993–) – skenuje přední světové časopisy z oblasti organické chemie. Obsahuje grafické souhrny, důležitá reakční schémata a kompletní bibliografické informace.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700" dirty="0" err="1">
                <a:solidFill>
                  <a:srgbClr val="292929"/>
                </a:solidFill>
              </a:rPr>
              <a:t>Current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Chemical</a:t>
            </a:r>
            <a:r>
              <a:rPr lang="cs-CZ" sz="1700" dirty="0">
                <a:solidFill>
                  <a:srgbClr val="292929"/>
                </a:solidFill>
              </a:rPr>
              <a:t> </a:t>
            </a:r>
            <a:r>
              <a:rPr lang="cs-CZ" sz="1700" dirty="0" err="1">
                <a:solidFill>
                  <a:srgbClr val="292929"/>
                </a:solidFill>
              </a:rPr>
              <a:t>Reactions</a:t>
            </a:r>
            <a:r>
              <a:rPr lang="cs-CZ" sz="1700" dirty="0">
                <a:solidFill>
                  <a:srgbClr val="292929"/>
                </a:solidFill>
              </a:rPr>
              <a:t> (CCR-EXPANDED) (chemické reakce, 1986–) – obsahuje články o nejnovějších syntetických metodách uváděných v předních světových časopisech z oblasti organické chemie. Jsou zde obsažena kompletní reakční schémata, bibliografické údaje, abstrakty.</a:t>
            </a:r>
          </a:p>
        </p:txBody>
      </p:sp>
    </p:spTree>
    <p:extLst>
      <p:ext uri="{BB962C8B-B14F-4D97-AF65-F5344CB8AC3E}">
        <p14:creationId xmlns:p14="http://schemas.microsoft.com/office/powerpoint/2010/main" val="409762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486562"/>
            <a:ext cx="7704667" cy="6031684"/>
          </a:xfrm>
        </p:spPr>
        <p:txBody>
          <a:bodyPr anchor="t">
            <a:normAutofit fontScale="70000" lnSpcReduction="2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BIOSIS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 </a:t>
            </a:r>
            <a:r>
              <a:rPr lang="cs-CZ" sz="2800" dirty="0">
                <a:solidFill>
                  <a:srgbClr val="292929"/>
                </a:solidFill>
              </a:rPr>
              <a:t>(dříve </a:t>
            </a:r>
            <a:r>
              <a:rPr lang="cs-CZ" sz="2800" dirty="0" err="1">
                <a:solidFill>
                  <a:srgbClr val="292929"/>
                </a:solidFill>
              </a:rPr>
              <a:t>Biological</a:t>
            </a:r>
            <a:r>
              <a:rPr lang="cs-CZ" sz="2800" dirty="0">
                <a:solidFill>
                  <a:srgbClr val="292929"/>
                </a:solidFill>
              </a:rPr>
              <a:t> </a:t>
            </a:r>
            <a:r>
              <a:rPr lang="cs-CZ" sz="2800" dirty="0" err="1">
                <a:solidFill>
                  <a:srgbClr val="292929"/>
                </a:solidFill>
              </a:rPr>
              <a:t>Abstracts</a:t>
            </a:r>
            <a:r>
              <a:rPr lang="cs-CZ" sz="2800" dirty="0">
                <a:solidFill>
                  <a:srgbClr val="292929"/>
                </a:solidFill>
              </a:rPr>
              <a:t>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přírodní vědy (molekulární a buněčná biologie, farmakologie, endokrinologie, genetika, ekologie, botanika, zoologie, …)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časopisy, knihy, sborníky z konferencí, zprávy, U.S. patenty od r. 1926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Current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Contents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Connect</a:t>
            </a:r>
            <a:endParaRPr lang="cs-CZ" sz="28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abstraktová, multioborová databáze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aktualizace denně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na MENDELU retrospektiva od roku 1998 – současnost</a:t>
            </a:r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Data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přírodní vědy, fyzika, společenské vědy, umění, humanitní vědy, víceoborové zdroje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data z </a:t>
            </a:r>
            <a:r>
              <a:rPr lang="cs-CZ" sz="2400" dirty="0" err="1"/>
              <a:t>repozitářů</a:t>
            </a:r>
            <a:endParaRPr lang="cs-CZ" sz="2400" dirty="0"/>
          </a:p>
          <a:p>
            <a:pPr marL="63500" lvl="1" indent="0">
              <a:buClr>
                <a:srgbClr val="646464"/>
              </a:buClr>
              <a:buNone/>
            </a:pPr>
            <a:endParaRPr lang="cs-CZ" sz="1100" dirty="0">
              <a:solidFill>
                <a:srgbClr val="292929"/>
              </a:solidFill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Derwent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Innovations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databáze vynálezů a patentů</a:t>
            </a:r>
          </a:p>
          <a:p>
            <a:pPr marL="615950" lvl="1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inženýrské obory (chemie, elektrika, elektronika, mechanika) od r. 1963</a:t>
            </a:r>
            <a:endParaRPr lang="en-GB" sz="2400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GB" sz="14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KCI-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Korean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Journal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Database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přehled výzkumu s nejvyšším dopadem v Jižní Koreji</a:t>
            </a:r>
          </a:p>
        </p:txBody>
      </p:sp>
    </p:spTree>
    <p:extLst>
      <p:ext uri="{BB962C8B-B14F-4D97-AF65-F5344CB8AC3E}">
        <p14:creationId xmlns:p14="http://schemas.microsoft.com/office/powerpoint/2010/main" val="245791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385894"/>
            <a:ext cx="7704667" cy="6014906"/>
          </a:xfrm>
        </p:spPr>
        <p:txBody>
          <a:bodyPr anchor="t">
            <a:normAutofit fontScale="70000" lnSpcReduction="20000"/>
          </a:bodyPr>
          <a:lstStyle/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MEDLINE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medicína, chemie, bioinženýrství, biofyzika, botanika, zoologie, životní prostředí, atd.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časopisy, noviny, bulletiny, … </a:t>
            </a:r>
          </a:p>
          <a:p>
            <a:pPr marL="87313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400" dirty="0">
              <a:solidFill>
                <a:srgbClr val="292929"/>
              </a:solidFill>
            </a:endParaRPr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Preprint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 (1991-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preprint = článek, který ještě neprošel recenzním řízením, ale již byl zveřejněný. Preprint bývá verze nabídnutá k publikování (tedy k recenznímu řízení), ale také může být pouze návrhem článku.</a:t>
            </a:r>
            <a:endParaRPr lang="en-GB" sz="24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600" dirty="0"/>
          </a:p>
          <a:p>
            <a:pPr marL="406400" lvl="1" indent="-342900">
              <a:lnSpc>
                <a:spcPct val="110000"/>
              </a:lnSpc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ProQuest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™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Dissertations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&amp;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Theses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dirty="0"/>
              <a:t>multioborová databáze disertací a diplomových prací</a:t>
            </a:r>
            <a:endParaRPr lang="en-GB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cs-CZ" sz="14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SciELO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Citation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Index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přehled nových poznatků výzkumu z oblastí Latinské Ameriky, Španělska, Portugalska, Karibiku a Jižní Afriky</a:t>
            </a:r>
          </a:p>
          <a:p>
            <a:pPr marL="0" lvl="1" indent="0">
              <a:buClr>
                <a:schemeClr val="accent6">
                  <a:lumMod val="50000"/>
                </a:schemeClr>
              </a:buClr>
              <a:buNone/>
            </a:pPr>
            <a:endParaRPr lang="cs-CZ" sz="1400" dirty="0"/>
          </a:p>
          <a:p>
            <a:pPr marL="406400" lvl="1" indent="-342900"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Zoological</a:t>
            </a:r>
            <a:r>
              <a:rPr lang="cs-CZ" sz="2800" dirty="0">
                <a:solidFill>
                  <a:srgbClr val="292929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solidFill>
                  <a:srgbClr val="292929"/>
                </a:solidFill>
                <a:latin typeface="Arial Black" panose="020B0A04020102020204" pitchFamily="34" charset="0"/>
              </a:rPr>
              <a:t>Reports</a:t>
            </a:r>
            <a:endParaRPr lang="cs-CZ" sz="2800" dirty="0">
              <a:solidFill>
                <a:srgbClr val="292929"/>
              </a:solidFill>
              <a:latin typeface="Arial Black" panose="020B0A04020102020204" pitchFamily="34" charset="0"/>
            </a:endParaRP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zoologie, biologie, paleontologie, …</a:t>
            </a:r>
          </a:p>
          <a:p>
            <a:pPr marL="615950"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400" dirty="0"/>
              <a:t>časopisy, knihy, sborníky z konferencí, zprávy od r. 1864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7898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Plnotextové zdroje časopisů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4446958"/>
          </a:xfrm>
        </p:spPr>
        <p:txBody>
          <a:bodyPr anchor="t">
            <a:normAutofit/>
          </a:bodyPr>
          <a:lstStyle/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ACS Publications</a:t>
            </a:r>
            <a:r>
              <a:rPr lang="cs-CZ" sz="2200" dirty="0">
                <a:solidFill>
                  <a:srgbClr val="292929"/>
                </a:solidFill>
              </a:rPr>
              <a:t> (ACS = </a:t>
            </a:r>
            <a:r>
              <a:rPr lang="cs-CZ" sz="2200" dirty="0" err="1">
                <a:solidFill>
                  <a:srgbClr val="292929"/>
                </a:solidFill>
              </a:rPr>
              <a:t>American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Chemical</a:t>
            </a:r>
            <a:r>
              <a:rPr lang="cs-CZ" sz="2200" dirty="0">
                <a:solidFill>
                  <a:srgbClr val="292929"/>
                </a:solidFill>
              </a:rPr>
              <a:t> Society)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2200" dirty="0" err="1">
                <a:solidFill>
                  <a:srgbClr val="292929"/>
                </a:solidFill>
              </a:rPr>
              <a:t>BioOne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Cambridge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Online – FULL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De </a:t>
            </a:r>
            <a:r>
              <a:rPr lang="cs-CZ" sz="2200" dirty="0" err="1">
                <a:solidFill>
                  <a:srgbClr val="292929"/>
                </a:solidFill>
              </a:rPr>
              <a:t>Gruyter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eJournal</a:t>
            </a:r>
            <a:r>
              <a:rPr lang="cs-CZ" sz="2200" dirty="0">
                <a:solidFill>
                  <a:srgbClr val="292929"/>
                </a:solidFill>
              </a:rPr>
              <a:t> STM </a:t>
            </a:r>
            <a:r>
              <a:rPr lang="cs-CZ" sz="2200" dirty="0" err="1">
                <a:solidFill>
                  <a:srgbClr val="292929"/>
                </a:solidFill>
              </a:rPr>
              <a:t>Package</a:t>
            </a:r>
            <a:endParaRPr lang="en-GB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2200" dirty="0">
                <a:solidFill>
                  <a:srgbClr val="292929"/>
                </a:solidFill>
              </a:rPr>
              <a:t>č</a:t>
            </a:r>
            <a:r>
              <a:rPr lang="en-US" sz="2200" dirty="0">
                <a:solidFill>
                  <a:srgbClr val="292929"/>
                </a:solidFill>
              </a:rPr>
              <a:t>.)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2200" dirty="0">
                <a:solidFill>
                  <a:srgbClr val="292929"/>
                </a:solidFill>
              </a:rPr>
              <a:t>Royal Society of Chemistry (RSC)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Springer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Compact</a:t>
            </a:r>
            <a:r>
              <a:rPr lang="cs-CZ" sz="2200" dirty="0">
                <a:solidFill>
                  <a:srgbClr val="292929"/>
                </a:solidFill>
              </a:rPr>
              <a:t> (</a:t>
            </a:r>
            <a:r>
              <a:rPr lang="cs-CZ" sz="2200" dirty="0" err="1">
                <a:solidFill>
                  <a:srgbClr val="292929"/>
                </a:solidFill>
              </a:rPr>
              <a:t>SpringerLink</a:t>
            </a:r>
            <a:r>
              <a:rPr lang="cs-CZ" sz="22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Taylor</a:t>
            </a:r>
            <a:r>
              <a:rPr lang="cs-CZ" sz="2200" dirty="0">
                <a:solidFill>
                  <a:srgbClr val="292929"/>
                </a:solidFill>
              </a:rPr>
              <a:t> &amp; Francis </a:t>
            </a:r>
            <a:r>
              <a:rPr lang="cs-CZ" sz="2200" dirty="0" err="1">
                <a:solidFill>
                  <a:srgbClr val="292929"/>
                </a:solidFill>
              </a:rPr>
              <a:t>Journals</a:t>
            </a:r>
            <a:r>
              <a:rPr lang="cs-CZ" sz="2200" dirty="0">
                <a:solidFill>
                  <a:srgbClr val="292929"/>
                </a:solidFill>
              </a:rPr>
              <a:t> - Science &amp; </a:t>
            </a:r>
            <a:r>
              <a:rPr lang="cs-CZ" sz="2200" dirty="0" err="1">
                <a:solidFill>
                  <a:srgbClr val="292929"/>
                </a:solidFill>
              </a:rPr>
              <a:t>Technol</a:t>
            </a:r>
            <a:r>
              <a:rPr lang="cs-CZ" sz="2200" dirty="0">
                <a:solidFill>
                  <a:srgbClr val="292929"/>
                </a:solidFill>
              </a:rPr>
              <a:t>.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r>
              <a:rPr lang="cs-CZ" sz="2200" dirty="0">
                <a:solidFill>
                  <a:srgbClr val="292929"/>
                </a:solidFill>
              </a:rPr>
              <a:t> </a:t>
            </a:r>
            <a:r>
              <a:rPr lang="cs-CZ" sz="2200" dirty="0" err="1">
                <a:solidFill>
                  <a:srgbClr val="292929"/>
                </a:solidFill>
              </a:rPr>
              <a:t>Collection</a:t>
            </a:r>
            <a:endParaRPr lang="cs-CZ" sz="22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200" dirty="0" err="1">
                <a:solidFill>
                  <a:srgbClr val="292929"/>
                </a:solidFill>
              </a:rPr>
              <a:t>Wiley</a:t>
            </a:r>
            <a:r>
              <a:rPr lang="cs-CZ" sz="2200" dirty="0">
                <a:solidFill>
                  <a:srgbClr val="292929"/>
                </a:solidFill>
              </a:rPr>
              <a:t> Online </a:t>
            </a:r>
            <a:r>
              <a:rPr lang="cs-CZ" sz="2200" dirty="0" err="1">
                <a:solidFill>
                  <a:srgbClr val="292929"/>
                </a:solidFill>
              </a:rPr>
              <a:t>Library</a:t>
            </a:r>
            <a:endParaRPr lang="cs-CZ" sz="22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25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0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Arial Black" panose="020B0A04020102020204" pitchFamily="34" charset="0"/>
              </a:rPr>
              <a:t>Elektronické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en-US" sz="2800" dirty="0" err="1">
                <a:latin typeface="Arial Black" panose="020B0A04020102020204" pitchFamily="34" charset="0"/>
              </a:rPr>
              <a:t>knihy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Academic Complete (ProQuest </a:t>
            </a:r>
            <a:r>
              <a:rPr lang="en-US" sz="2800" dirty="0" err="1">
                <a:latin typeface="Arial Black" panose="020B0A04020102020204" pitchFamily="34" charset="0"/>
              </a:rPr>
              <a:t>Ebook</a:t>
            </a:r>
            <a:r>
              <a:rPr lang="en-US" sz="2800" dirty="0">
                <a:latin typeface="Arial Black" panose="020B0A04020102020204" pitchFamily="34" charset="0"/>
              </a:rPr>
              <a:t>)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4" y="1694985"/>
            <a:ext cx="7704667" cy="4889853"/>
          </a:xfrm>
        </p:spPr>
        <p:txBody>
          <a:bodyPr anchor="t">
            <a:normAutofit/>
          </a:bodyPr>
          <a:lstStyle/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virtuální knihovna e-knih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přístup pro 1 současně pracujícího uživatele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výpůjčka na 14 dní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přírodní vědy i společensko-vědní obory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příklady vydavatelů: CAB International, CRC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Springer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Wiley</a:t>
            </a:r>
            <a:r>
              <a:rPr lang="cs-CZ" dirty="0">
                <a:solidFill>
                  <a:srgbClr val="292929"/>
                </a:solidFill>
              </a:rPr>
              <a:t> &amp; </a:t>
            </a:r>
            <a:r>
              <a:rPr lang="cs-CZ" dirty="0" err="1">
                <a:solidFill>
                  <a:srgbClr val="292929"/>
                </a:solidFill>
              </a:rPr>
              <a:t>Sons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Elsevier</a:t>
            </a:r>
            <a:r>
              <a:rPr lang="cs-CZ" dirty="0">
                <a:solidFill>
                  <a:srgbClr val="292929"/>
                </a:solidFill>
              </a:rPr>
              <a:t>, </a:t>
            </a:r>
            <a:r>
              <a:rPr lang="cs-CZ" dirty="0" err="1">
                <a:solidFill>
                  <a:srgbClr val="292929"/>
                </a:solidFill>
              </a:rPr>
              <a:t>Academic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, atd.</a:t>
            </a:r>
          </a:p>
          <a:p>
            <a:pPr marL="540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tabLst>
                <a:tab pos="179388" algn="l"/>
              </a:tabLst>
            </a:pPr>
            <a:r>
              <a:rPr lang="cs-CZ" dirty="0">
                <a:solidFill>
                  <a:srgbClr val="292929"/>
                </a:solidFill>
              </a:rPr>
              <a:t>vybrané tituly – souborný katalog MENDELU, trvalý nákup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214" y="4341249"/>
            <a:ext cx="7925906" cy="157184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9"/>
          <a:stretch/>
        </p:blipFill>
        <p:spPr>
          <a:xfrm>
            <a:off x="2051963" y="6046938"/>
            <a:ext cx="1141980" cy="23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9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1. ujasnit si, co chci hledat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2. stanovit klíčová slova – deskriptory (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descriptors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headings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  <a:hlinkClick r:id="rId2"/>
              </a:rPr>
              <a:t>MeSH</a:t>
            </a:r>
            <a:r>
              <a:rPr lang="cs-CZ" sz="2400" dirty="0">
                <a:solidFill>
                  <a:srgbClr val="292929"/>
                </a:solidFill>
              </a:rPr>
              <a:t> – lékařský řízený slovník pojmů (tezaurus) 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>
                <a:solidFill>
                  <a:srgbClr val="292929"/>
                </a:solidFill>
                <a:hlinkClick r:id="rId3"/>
              </a:rPr>
              <a:t>CABI Thesaurus</a:t>
            </a:r>
            <a:r>
              <a:rPr lang="cs-CZ" sz="2400" dirty="0">
                <a:solidFill>
                  <a:srgbClr val="292929"/>
                </a:solidFill>
              </a:rPr>
              <a:t> – řízený slovník pojmů pro zemědělství, lesnictví a příbuzné obory</a:t>
            </a:r>
          </a:p>
          <a:p>
            <a:pPr marL="288000" indent="-2880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3. upřesnit je pomocí tezauru (řízeného slovníku) databáze, pokud ho má (CAB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Abstracts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Broader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(BT) – hierarchicky nadřazený deskriptor 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Narrower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(NT) – hierarchicky podřazený deskriptor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Related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terms</a:t>
            </a:r>
            <a:r>
              <a:rPr lang="cs-CZ" sz="2400" dirty="0">
                <a:solidFill>
                  <a:srgbClr val="292929"/>
                </a:solidFill>
              </a:rPr>
              <a:t> (RT) – asociovaný deskriptor (souvisí s jiným deskriptorem, ale neexistuje mezi nimi vztah ekvivalence ani hierarchie)</a:t>
            </a:r>
          </a:p>
          <a:p>
            <a:pPr marL="756000"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2400" dirty="0" err="1">
                <a:solidFill>
                  <a:srgbClr val="292929"/>
                </a:solidFill>
              </a:rPr>
              <a:t>Used</a:t>
            </a:r>
            <a:r>
              <a:rPr lang="cs-CZ" sz="2400" dirty="0">
                <a:solidFill>
                  <a:srgbClr val="292929"/>
                </a:solidFill>
              </a:rPr>
              <a:t> </a:t>
            </a:r>
            <a:r>
              <a:rPr lang="cs-CZ" sz="2400" dirty="0" err="1">
                <a:solidFill>
                  <a:srgbClr val="292929"/>
                </a:solidFill>
              </a:rPr>
              <a:t>for</a:t>
            </a:r>
            <a:r>
              <a:rPr lang="cs-CZ" sz="2400" dirty="0">
                <a:solidFill>
                  <a:srgbClr val="292929"/>
                </a:solidFill>
              </a:rPr>
              <a:t> – ekvivalentní vztah</a:t>
            </a:r>
          </a:p>
          <a:p>
            <a:pPr marL="0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60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/>
              <a:t>Příklad tezauru v databázi CAB </a:t>
            </a:r>
            <a:r>
              <a:rPr lang="cs-CZ" dirty="0" err="1"/>
              <a:t>Abstracts</a:t>
            </a:r>
            <a:endParaRPr lang="cs-CZ" dirty="0"/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5" t="20622" r="7960" b="19390"/>
          <a:stretch/>
        </p:blipFill>
        <p:spPr bwMode="auto">
          <a:xfrm>
            <a:off x="1066214" y="1814619"/>
            <a:ext cx="7504677" cy="3419853"/>
          </a:xfrm>
          <a:prstGeom prst="rect">
            <a:avLst/>
          </a:prstGeom>
          <a:ln w="254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407159" y="5487869"/>
            <a:ext cx="7596000" cy="8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>
                <a:sym typeface="Wingdings" pitchFamily="2" charset="2"/>
              </a:rPr>
              <a:t>"essential amino acid*" or ("amino acid*" and essential) or </a:t>
            </a:r>
            <a:r>
              <a:rPr lang="en-US">
                <a:sym typeface="Wingdings" pitchFamily="2" charset="2"/>
              </a:rPr>
              <a:t>arginine or histidine or isoleucine or leucine or lysine or methionine or phenylalanine or threonine or tryptophan or valine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237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Elektronické informační zdroje multioborové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Základy tvorby rešeršního dotazu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systém – EBSCO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(EDS)</a:t>
            </a:r>
          </a:p>
          <a:p>
            <a:pPr marL="457200" indent="-457200">
              <a:buClrTx/>
              <a:buSzPct val="110000"/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Vyhledávání plných textů</a:t>
            </a:r>
          </a:p>
        </p:txBody>
      </p:sp>
    </p:spTree>
    <p:extLst>
      <p:ext uri="{BB962C8B-B14F-4D97-AF65-F5344CB8AC3E}">
        <p14:creationId xmlns:p14="http://schemas.microsoft.com/office/powerpoint/2010/main" val="1918639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/>
              <a:t>Příklad tezauru </a:t>
            </a:r>
            <a:r>
              <a:rPr lang="cs-CZ" dirty="0" err="1"/>
              <a:t>MeSH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02" y="1700388"/>
            <a:ext cx="7583490" cy="4223923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376417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Základy tvorby rešeršního dotazu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1066214" y="1292291"/>
            <a:ext cx="7461966" cy="2836911"/>
          </a:xfrm>
        </p:spPr>
        <p:txBody>
          <a:bodyPr>
            <a:normAutofit lnSpcReduction="10000"/>
          </a:bodyPr>
          <a:lstStyle/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4. sestavit vyhledávací profil pomocí booleovských operátorů (and, </a:t>
            </a:r>
            <a:r>
              <a:rPr lang="cs-CZ" sz="2000" dirty="0" err="1"/>
              <a:t>or</a:t>
            </a:r>
            <a:r>
              <a:rPr lang="cs-CZ" sz="2000" dirty="0"/>
              <a:t>, not), </a:t>
            </a:r>
            <a:r>
              <a:rPr lang="cs-CZ" sz="2000" dirty="0" err="1"/>
              <a:t>proximitních</a:t>
            </a:r>
            <a:r>
              <a:rPr lang="cs-CZ" sz="2000" dirty="0"/>
              <a:t> operátorů (</a:t>
            </a:r>
            <a:r>
              <a:rPr lang="cs-CZ" sz="2000" dirty="0" err="1"/>
              <a:t>near</a:t>
            </a:r>
            <a:r>
              <a:rPr lang="cs-CZ" sz="2000" dirty="0"/>
              <a:t>, </a:t>
            </a:r>
            <a:r>
              <a:rPr lang="cs-CZ" sz="2000" dirty="0" err="1"/>
              <a:t>same</a:t>
            </a:r>
            <a:r>
              <a:rPr lang="cs-CZ" sz="2000" dirty="0"/>
              <a:t>, </a:t>
            </a:r>
            <a:r>
              <a:rPr lang="cs-CZ" sz="2000" dirty="0" err="1"/>
              <a:t>adj</a:t>
            </a:r>
            <a:r>
              <a:rPr lang="cs-CZ" sz="2000" dirty="0"/>
              <a:t>, w/ ...), </a:t>
            </a:r>
            <a:r>
              <a:rPr lang="cs-CZ" sz="2000" dirty="0" err="1"/>
              <a:t>wild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 (</a:t>
            </a:r>
            <a:r>
              <a:rPr lang="en-US" sz="2000" dirty="0"/>
              <a:t>*, $</a:t>
            </a:r>
            <a:r>
              <a:rPr lang="cs-CZ" sz="2000" dirty="0"/>
              <a:t>, #, ?, ...). 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	</a:t>
            </a:r>
            <a:r>
              <a:rPr lang="cs-CZ" sz="2000" b="1" dirty="0"/>
              <a:t>Použití </a:t>
            </a:r>
            <a:r>
              <a:rPr lang="cs-CZ" sz="2000" b="1" dirty="0" err="1"/>
              <a:t>proximitních</a:t>
            </a:r>
            <a:r>
              <a:rPr lang="cs-CZ" sz="2000" b="1" dirty="0"/>
              <a:t> operátorů a </a:t>
            </a:r>
            <a:r>
              <a:rPr lang="cs-CZ" sz="2000" b="1" dirty="0" err="1"/>
              <a:t>wildcards</a:t>
            </a:r>
            <a:r>
              <a:rPr lang="cs-CZ" sz="2000" b="1" dirty="0"/>
              <a:t> si ověřit       v HELP dané databáze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endParaRPr lang="cs-CZ" sz="2000" dirty="0"/>
          </a:p>
          <a:p>
            <a:pPr marL="0" lvl="1" indent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hlink"/>
              </a:buClr>
              <a:buNone/>
            </a:pPr>
            <a:r>
              <a:rPr lang="cs-CZ" sz="2000" dirty="0"/>
              <a:t>5. málo (hodně) vyhledaných záznamů </a:t>
            </a:r>
            <a:r>
              <a:rPr lang="cs-CZ" sz="2000" b="1" dirty="0">
                <a:sym typeface="Wingdings" pitchFamily="2" charset="2"/>
              </a:rPr>
              <a:t></a:t>
            </a:r>
            <a:r>
              <a:rPr lang="cs-CZ" sz="2000" dirty="0">
                <a:sym typeface="Wingdings" pitchFamily="2" charset="2"/>
              </a:rPr>
              <a:t>zpřesnit dotaz</a:t>
            </a:r>
          </a:p>
        </p:txBody>
      </p:sp>
      <p:sp>
        <p:nvSpPr>
          <p:cNvPr id="5" name="Litebulb"/>
          <p:cNvSpPr>
            <a:spLocks noEditPoints="1" noChangeArrowheads="1"/>
          </p:cNvSpPr>
          <p:nvPr/>
        </p:nvSpPr>
        <p:spPr bwMode="auto">
          <a:xfrm>
            <a:off x="1262156" y="2710746"/>
            <a:ext cx="431800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5206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066214" y="2053932"/>
            <a:ext cx="7167167" cy="3791975"/>
            <a:chOff x="1116013" y="1764000"/>
            <a:chExt cx="7167167" cy="3791975"/>
          </a:xfrm>
        </p:grpSpPr>
        <p:grpSp>
          <p:nvGrpSpPr>
            <p:cNvPr id="4" name="Skupina 3"/>
            <p:cNvGrpSpPr/>
            <p:nvPr/>
          </p:nvGrpSpPr>
          <p:grpSpPr>
            <a:xfrm>
              <a:off x="1116013" y="1764000"/>
              <a:ext cx="7167167" cy="3532395"/>
              <a:chOff x="1116013" y="1764000"/>
              <a:chExt cx="7167167" cy="3532395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1116013" y="1764000"/>
                <a:ext cx="3495280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787899" y="1764000"/>
                <a:ext cx="3495281" cy="334917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2340000">
                <a:off x="3461818" y="3548748"/>
                <a:ext cx="290604" cy="1747647"/>
              </a:xfrm>
              <a:prstGeom prst="downArrow">
                <a:avLst>
                  <a:gd name="adj1" fmla="val 50000"/>
                  <a:gd name="adj2" fmla="val 16906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auto">
              <a:xfrm rot="2460000">
                <a:off x="5609156" y="3542844"/>
                <a:ext cx="290604" cy="1747647"/>
              </a:xfrm>
              <a:prstGeom prst="downArrow">
                <a:avLst>
                  <a:gd name="adj1" fmla="val 50000"/>
                  <a:gd name="adj2" fmla="val 162984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2268537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6156324" y="3024000"/>
                <a:ext cx="873419" cy="8637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831460" y="5001977"/>
              <a:ext cx="14693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OR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8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2182490" y="2098537"/>
            <a:ext cx="5472113" cy="3911885"/>
            <a:chOff x="2182490" y="2098537"/>
            <a:chExt cx="5472113" cy="3911885"/>
          </a:xfrm>
        </p:grpSpPr>
        <p:grpSp>
          <p:nvGrpSpPr>
            <p:cNvPr id="4" name="Skupina 3"/>
            <p:cNvGrpSpPr/>
            <p:nvPr/>
          </p:nvGrpSpPr>
          <p:grpSpPr>
            <a:xfrm>
              <a:off x="2182490" y="2098537"/>
              <a:ext cx="5472113" cy="3347962"/>
              <a:chOff x="2124075" y="1764000"/>
              <a:chExt cx="5472113" cy="3347962"/>
            </a:xfrm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>
                <a:off x="2124075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4716000" y="3888000"/>
                <a:ext cx="287338" cy="1223962"/>
              </a:xfrm>
              <a:prstGeom prst="downArrow">
                <a:avLst>
                  <a:gd name="adj1" fmla="val 50000"/>
                  <a:gd name="adj2" fmla="val 106491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87675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867400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44275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 dirty="0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4035270" y="5456424"/>
              <a:ext cx="147829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AND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1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Booleovské operátory</a:t>
            </a:r>
          </a:p>
        </p:txBody>
      </p:sp>
      <p:grpSp>
        <p:nvGrpSpPr>
          <p:cNvPr id="12" name="Skupina 11"/>
          <p:cNvGrpSpPr/>
          <p:nvPr/>
        </p:nvGrpSpPr>
        <p:grpSpPr>
          <a:xfrm>
            <a:off x="1878673" y="2187746"/>
            <a:ext cx="5472188" cy="3910252"/>
            <a:chOff x="1878673" y="2187746"/>
            <a:chExt cx="5472188" cy="3910252"/>
          </a:xfrm>
        </p:grpSpPr>
        <p:grpSp>
          <p:nvGrpSpPr>
            <p:cNvPr id="4" name="Skupina 3"/>
            <p:cNvGrpSpPr/>
            <p:nvPr/>
          </p:nvGrpSpPr>
          <p:grpSpPr>
            <a:xfrm>
              <a:off x="1878673" y="2187746"/>
              <a:ext cx="5472188" cy="3311525"/>
              <a:chOff x="2124000" y="1764000"/>
              <a:chExt cx="5472188" cy="3311525"/>
            </a:xfrm>
          </p:grpSpPr>
          <p:sp>
            <p:nvSpPr>
              <p:cNvPr id="5" name="Oval 4" descr="Široký šikmo nahoru"/>
              <p:cNvSpPr>
                <a:spLocks noChangeArrowheads="1"/>
              </p:cNvSpPr>
              <p:nvPr/>
            </p:nvSpPr>
            <p:spPr bwMode="auto">
              <a:xfrm>
                <a:off x="2124000" y="1764000"/>
                <a:ext cx="3455988" cy="3311525"/>
              </a:xfrm>
              <a:prstGeom prst="ellipse">
                <a:avLst/>
              </a:prstGeom>
              <a:pattFill prst="wdUpDiag">
                <a:fgClr>
                  <a:srgbClr val="FE4A26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 useBgFill="1"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>
                <a:off x="4140200" y="1764000"/>
                <a:ext cx="3455988" cy="3311525"/>
              </a:xfrm>
              <a:prstGeom prst="ellipse">
                <a:avLst/>
              </a:prstGeom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 rot="-3000000">
                <a:off x="3955433" y="4359850"/>
                <a:ext cx="287337" cy="1008000"/>
              </a:xfrm>
              <a:prstGeom prst="downArrow">
                <a:avLst>
                  <a:gd name="adj1" fmla="val 50000"/>
                  <a:gd name="adj2" fmla="val 113260"/>
                </a:avLst>
              </a:prstGeom>
              <a:solidFill>
                <a:srgbClr val="BB153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2916238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A</a:t>
                </a:r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5580063" y="3024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latin typeface="Palatino Linotype" pitchFamily="18" charset="0"/>
                  </a:rPr>
                  <a:t>B</a:t>
                </a:r>
              </a:p>
            </p:txBody>
          </p: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3059113" y="3888000"/>
                <a:ext cx="863600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cs-CZ" sz="5000" b="1">
                    <a:solidFill>
                      <a:srgbClr val="BB1531"/>
                    </a:solidFill>
                    <a:latin typeface="Palatino Linotype" pitchFamily="18" charset="0"/>
                  </a:rPr>
                  <a:t>C</a:t>
                </a:r>
              </a:p>
            </p:txBody>
          </p:sp>
        </p:grpSp>
        <p:sp>
          <p:nvSpPr>
            <p:cNvPr id="11" name="Obdélník 10"/>
            <p:cNvSpPr/>
            <p:nvPr/>
          </p:nvSpPr>
          <p:spPr>
            <a:xfrm>
              <a:off x="3677386" y="5544000"/>
              <a:ext cx="145905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 algn="ctr">
                <a:buClr>
                  <a:srgbClr val="306635"/>
                </a:buClr>
              </a:pPr>
              <a:r>
                <a:rPr lang="cs-CZ" sz="3000" b="1" dirty="0">
                  <a:solidFill>
                    <a:srgbClr val="BB1531"/>
                  </a:solidFill>
                  <a:sym typeface="Wingdings" pitchFamily="2" charset="2"/>
                </a:rPr>
                <a:t>NOT</a:t>
              </a:r>
              <a:endParaRPr lang="cs-CZ" sz="3000" dirty="0">
                <a:solidFill>
                  <a:srgbClr val="306635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206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Základy tvorby rešeršního dotazu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 err="1">
                <a:latin typeface="Arial Black" panose="020B0A04020102020204" pitchFamily="34" charset="0"/>
              </a:rPr>
              <a:t>Wild</a:t>
            </a:r>
            <a:r>
              <a:rPr lang="cs-CZ" sz="2800" dirty="0">
                <a:latin typeface="Arial Black" panose="020B0A04020102020204" pitchFamily="34" charset="0"/>
              </a:rPr>
              <a:t> </a:t>
            </a:r>
            <a:r>
              <a:rPr lang="cs-CZ" sz="2800" dirty="0" err="1">
                <a:latin typeface="Arial Black" panose="020B0A04020102020204" pitchFamily="34" charset="0"/>
              </a:rPr>
              <a:t>Cards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77824" y="1916113"/>
            <a:ext cx="7762176" cy="2424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cs-CZ" dirty="0"/>
              <a:t>* - rozšíření základu slova o přípony, např. plant*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>
                <a:solidFill>
                  <a:srgbClr val="BB1531"/>
                </a:solidFill>
              </a:rPr>
              <a:t>plant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s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</a:t>
            </a:r>
            <a:r>
              <a:rPr lang="cs-CZ" dirty="0"/>
              <a:t>,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lets</a:t>
            </a:r>
            <a:r>
              <a:rPr lang="cs-CZ" dirty="0"/>
              <a:t>, </a:t>
            </a:r>
            <a:r>
              <a:rPr lang="cs-CZ" i="1" dirty="0" err="1">
                <a:solidFill>
                  <a:srgbClr val="BB1531"/>
                </a:solidFill>
              </a:rPr>
              <a:t>plant</a:t>
            </a:r>
            <a:r>
              <a:rPr lang="cs-CZ" b="1" i="1" dirty="0" err="1">
                <a:solidFill>
                  <a:srgbClr val="BB1531"/>
                </a:solidFill>
              </a:rPr>
              <a:t>ed</a:t>
            </a:r>
            <a:r>
              <a:rPr lang="cs-CZ" dirty="0"/>
              <a:t> ,  ... </a:t>
            </a:r>
          </a:p>
          <a:p>
            <a:pPr marL="0" lvl="1" indent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06635"/>
              </a:buClr>
              <a:buFont typeface="Arial"/>
              <a:buNone/>
            </a:pPr>
            <a:r>
              <a:rPr lang="en-US" b="1" dirty="0"/>
              <a:t>$</a:t>
            </a:r>
            <a:r>
              <a:rPr lang="cs-CZ" b="1" dirty="0"/>
              <a:t>, #, ?</a:t>
            </a:r>
            <a:r>
              <a:rPr lang="cs-CZ" dirty="0"/>
              <a:t> - zástupný znak nahrazující jeden znak ve slově, např.</a:t>
            </a:r>
            <a:r>
              <a:rPr lang="cs-CZ" dirty="0">
                <a:solidFill>
                  <a:srgbClr val="306635"/>
                </a:solidFill>
              </a:rPr>
              <a:t>    </a:t>
            </a:r>
            <a:r>
              <a:rPr lang="cs-CZ" dirty="0" err="1"/>
              <a:t>wom</a:t>
            </a:r>
            <a:r>
              <a:rPr lang="en-US" dirty="0"/>
              <a:t>$</a:t>
            </a:r>
            <a:r>
              <a:rPr lang="cs-CZ" dirty="0"/>
              <a:t>n =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a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 nebo</a:t>
            </a:r>
            <a:r>
              <a:rPr lang="cs-CZ" dirty="0">
                <a:solidFill>
                  <a:srgbClr val="306635"/>
                </a:solidFill>
              </a:rPr>
              <a:t> </a:t>
            </a:r>
            <a:r>
              <a:rPr lang="cs-CZ" i="1" dirty="0" err="1">
                <a:solidFill>
                  <a:srgbClr val="BB1531"/>
                </a:solidFill>
              </a:rPr>
              <a:t>wom</a:t>
            </a:r>
            <a:r>
              <a:rPr lang="cs-CZ" b="1" i="1" dirty="0" err="1">
                <a:solidFill>
                  <a:srgbClr val="BB1531"/>
                </a:solidFill>
              </a:rPr>
              <a:t>e</a:t>
            </a:r>
            <a:r>
              <a:rPr lang="cs-CZ" i="1" dirty="0" err="1">
                <a:solidFill>
                  <a:srgbClr val="BB1531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wom#n</a:t>
            </a:r>
            <a:r>
              <a:rPr lang="cs-CZ" dirty="0"/>
              <a:t>=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a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wom</a:t>
            </a:r>
            <a:r>
              <a:rPr lang="cs-CZ" b="1" dirty="0" err="1">
                <a:solidFill>
                  <a:srgbClr val="C00000"/>
                </a:solidFill>
              </a:rPr>
              <a:t>e</a:t>
            </a:r>
            <a:r>
              <a:rPr lang="cs-CZ" dirty="0" err="1">
                <a:solidFill>
                  <a:srgbClr val="C00000"/>
                </a:solidFill>
              </a:rPr>
              <a:t>n</a:t>
            </a:r>
            <a:r>
              <a:rPr lang="cs-CZ" dirty="0"/>
              <a:t>; </a:t>
            </a:r>
            <a:r>
              <a:rPr lang="cs-CZ" dirty="0" err="1"/>
              <a:t>colo?r</a:t>
            </a:r>
            <a:r>
              <a:rPr lang="cs-CZ" dirty="0"/>
              <a:t> =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r>
              <a:rPr lang="cs-CZ" dirty="0"/>
              <a:t> nebo </a:t>
            </a:r>
            <a:r>
              <a:rPr lang="cs-CZ" dirty="0" err="1">
                <a:solidFill>
                  <a:srgbClr val="C00000"/>
                </a:solidFill>
              </a:rPr>
              <a:t>col</a:t>
            </a:r>
            <a:r>
              <a:rPr lang="cs-CZ" b="1" dirty="0" err="1">
                <a:solidFill>
                  <a:srgbClr val="C00000"/>
                </a:solidFill>
              </a:rPr>
              <a:t>ou</a:t>
            </a:r>
            <a:r>
              <a:rPr lang="cs-CZ" dirty="0" err="1">
                <a:solidFill>
                  <a:srgbClr val="C00000"/>
                </a:solidFill>
              </a:rPr>
              <a:t>r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8325" y="4340352"/>
            <a:ext cx="1971675" cy="218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096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47A84E7-DCAA-40E6-97BA-8210EE26EBEB}"/>
              </a:ext>
            </a:extLst>
          </p:cNvPr>
          <p:cNvGrpSpPr/>
          <p:nvPr/>
        </p:nvGrpSpPr>
        <p:grpSpPr>
          <a:xfrm>
            <a:off x="1157541" y="1354630"/>
            <a:ext cx="7353850" cy="4752313"/>
            <a:chOff x="1047474" y="1354630"/>
            <a:chExt cx="7353850" cy="475231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474" y="1354630"/>
              <a:ext cx="7353850" cy="4752313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grpSp>
          <p:nvGrpSpPr>
            <p:cNvPr id="7" name="Skupina 6"/>
            <p:cNvGrpSpPr/>
            <p:nvPr/>
          </p:nvGrpSpPr>
          <p:grpSpPr>
            <a:xfrm>
              <a:off x="1447800" y="2227836"/>
              <a:ext cx="1824238" cy="1626594"/>
              <a:chOff x="1447800" y="2227836"/>
              <a:chExt cx="1824238" cy="1626594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7285" y="2227836"/>
                <a:ext cx="1584753" cy="1626594"/>
              </a:xfrm>
              <a:prstGeom prst="rect">
                <a:avLst/>
              </a:prstGeom>
              <a:ln w="25400">
                <a:solidFill>
                  <a:srgbClr val="92D050"/>
                </a:solidFill>
              </a:ln>
            </p:spPr>
          </p:pic>
          <p:sp>
            <p:nvSpPr>
              <p:cNvPr id="6" name="Šipka doprava 5"/>
              <p:cNvSpPr/>
              <p:nvPr/>
            </p:nvSpPr>
            <p:spPr>
              <a:xfrm>
                <a:off x="1447800" y="2340429"/>
                <a:ext cx="324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23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662" y="1405686"/>
            <a:ext cx="7704138" cy="4700829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592000" y="4219301"/>
            <a:ext cx="324000" cy="1785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948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066" y="1372441"/>
            <a:ext cx="7704138" cy="389404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484334" y="1999827"/>
            <a:ext cx="360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75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0396"/>
            <a:ext cx="7704138" cy="3439465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4186466" y="4260427"/>
            <a:ext cx="715734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63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Přístup na adrese:</a:t>
            </a:r>
          </a:p>
          <a:p>
            <a:pPr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  <a:hlinkClick r:id="" action="ppaction://noaction"/>
            </a:endParaRPr>
          </a:p>
          <a:p>
            <a:pPr>
              <a:buNone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http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://uvis.mendelu.cz/elektronicke-informacni-zdroje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58775" indent="-358775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	(www stránky MENDELU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Užitečné odkazy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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Knihovna)</a:t>
            </a:r>
          </a:p>
        </p:txBody>
      </p:sp>
    </p:spTree>
    <p:extLst>
      <p:ext uri="{BB962C8B-B14F-4D97-AF65-F5344CB8AC3E}">
        <p14:creationId xmlns:p14="http://schemas.microsoft.com/office/powerpoint/2010/main" val="1693425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753" y="1215495"/>
            <a:ext cx="7159425" cy="5261503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296000" y="5094000"/>
            <a:ext cx="216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447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4"/>
          <a:stretch/>
        </p:blipFill>
        <p:spPr>
          <a:xfrm>
            <a:off x="1321469" y="1113896"/>
            <a:ext cx="7025993" cy="544777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grpSp>
        <p:nvGrpSpPr>
          <p:cNvPr id="10" name="Skupina 9"/>
          <p:cNvGrpSpPr/>
          <p:nvPr/>
        </p:nvGrpSpPr>
        <p:grpSpPr>
          <a:xfrm>
            <a:off x="5292000" y="4356000"/>
            <a:ext cx="1354668" cy="570221"/>
            <a:chOff x="5292000" y="4356000"/>
            <a:chExt cx="1354668" cy="570221"/>
          </a:xfrm>
        </p:grpSpPr>
        <p:grpSp>
          <p:nvGrpSpPr>
            <p:cNvPr id="9" name="Skupina 8"/>
            <p:cNvGrpSpPr/>
            <p:nvPr/>
          </p:nvGrpSpPr>
          <p:grpSpPr>
            <a:xfrm>
              <a:off x="5292000" y="4356000"/>
              <a:ext cx="1354668" cy="246221"/>
              <a:chOff x="5232399" y="4487334"/>
              <a:chExt cx="1354668" cy="246221"/>
            </a:xfrm>
          </p:grpSpPr>
          <p:sp>
            <p:nvSpPr>
              <p:cNvPr id="5" name="TextovéPole 4"/>
              <p:cNvSpPr txBox="1"/>
              <p:nvPr/>
            </p:nvSpPr>
            <p:spPr>
              <a:xfrm>
                <a:off x="5232400" y="4487334"/>
                <a:ext cx="135466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000" dirty="0"/>
                  <a:t>zobrazení výsledků</a:t>
                </a:r>
              </a:p>
            </p:txBody>
          </p:sp>
          <p:sp>
            <p:nvSpPr>
              <p:cNvPr id="6" name="Obdélník 5"/>
              <p:cNvSpPr/>
              <p:nvPr/>
            </p:nvSpPr>
            <p:spPr>
              <a:xfrm>
                <a:off x="5232399" y="4487335"/>
                <a:ext cx="1227667" cy="24622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Šipka dolů 7"/>
            <p:cNvSpPr/>
            <p:nvPr/>
          </p:nvSpPr>
          <p:spPr>
            <a:xfrm>
              <a:off x="5796000" y="4602221"/>
              <a:ext cx="252000" cy="324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995724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747" y="1156230"/>
            <a:ext cx="7177438" cy="535419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6555866" y="2016000"/>
            <a:ext cx="64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45747" y="5361094"/>
            <a:ext cx="1768386" cy="1149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72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732" y="1749914"/>
            <a:ext cx="7247467" cy="4404469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grpSp>
        <p:nvGrpSpPr>
          <p:cNvPr id="11" name="Skupina 10"/>
          <p:cNvGrpSpPr/>
          <p:nvPr/>
        </p:nvGrpSpPr>
        <p:grpSpPr>
          <a:xfrm>
            <a:off x="5688000" y="4590000"/>
            <a:ext cx="2810933" cy="1857137"/>
            <a:chOff x="5621866" y="4248000"/>
            <a:chExt cx="3064934" cy="2164204"/>
          </a:xfrm>
        </p:grpSpPr>
        <p:grpSp>
          <p:nvGrpSpPr>
            <p:cNvPr id="8" name="Skupina 7"/>
            <p:cNvGrpSpPr/>
            <p:nvPr/>
          </p:nvGrpSpPr>
          <p:grpSpPr>
            <a:xfrm>
              <a:off x="7316068" y="4248000"/>
              <a:ext cx="1370732" cy="1438373"/>
              <a:chOff x="7316068" y="4248000"/>
              <a:chExt cx="1370732" cy="1438373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16068" y="4608000"/>
                <a:ext cx="1370732" cy="1078373"/>
              </a:xfrm>
              <a:prstGeom prst="rect">
                <a:avLst/>
              </a:prstGeom>
              <a:ln w="22225">
                <a:solidFill>
                  <a:srgbClr val="5D33BF"/>
                </a:solidFill>
              </a:ln>
            </p:spPr>
          </p:pic>
          <p:sp>
            <p:nvSpPr>
              <p:cNvPr id="7" name="Šipka dolů 6"/>
              <p:cNvSpPr/>
              <p:nvPr/>
            </p:nvSpPr>
            <p:spPr>
              <a:xfrm>
                <a:off x="7875434" y="4248000"/>
                <a:ext cx="252000" cy="324000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1866" y="5433654"/>
              <a:ext cx="1204042" cy="978550"/>
            </a:xfrm>
            <a:prstGeom prst="rect">
              <a:avLst/>
            </a:prstGeom>
            <a:ln w="22225">
              <a:solidFill>
                <a:srgbClr val="5D33BF"/>
              </a:solidFill>
            </a:ln>
          </p:spPr>
        </p:pic>
        <p:sp>
          <p:nvSpPr>
            <p:cNvPr id="10" name="Šipka doleva 9"/>
            <p:cNvSpPr/>
            <p:nvPr/>
          </p:nvSpPr>
          <p:spPr>
            <a:xfrm rot="19826791">
              <a:off x="6732000" y="5760000"/>
              <a:ext cx="756000" cy="252000"/>
            </a:xfrm>
            <a:prstGeom prst="lef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TextovéPole 12"/>
          <p:cNvSpPr txBox="1"/>
          <p:nvPr/>
        </p:nvSpPr>
        <p:spPr>
          <a:xfrm>
            <a:off x="982133" y="1243546"/>
            <a:ext cx="751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 – nutné přihlášení (Sign In)</a:t>
            </a:r>
          </a:p>
        </p:txBody>
      </p:sp>
    </p:spTree>
    <p:extLst>
      <p:ext uri="{BB962C8B-B14F-4D97-AF65-F5344CB8AC3E}">
        <p14:creationId xmlns:p14="http://schemas.microsoft.com/office/powerpoint/2010/main" val="3262740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82133" y="1243546"/>
            <a:ext cx="411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Uložení vyhledávacího profilu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133" y="1749600"/>
            <a:ext cx="7704138" cy="389383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14" name="Obdélník 13"/>
          <p:cNvSpPr/>
          <p:nvPr/>
        </p:nvSpPr>
        <p:spPr>
          <a:xfrm>
            <a:off x="2545567" y="3278294"/>
            <a:ext cx="5734833" cy="3623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2884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5133" y="2471408"/>
            <a:ext cx="6766000" cy="3923479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82133" y="1219200"/>
            <a:ext cx="4783666" cy="4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Odstranění vyhledávacího profilu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1455132" y="1892065"/>
            <a:ext cx="6790483" cy="1959934"/>
            <a:chOff x="1455132" y="1892065"/>
            <a:chExt cx="6790483" cy="195993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5132" y="1892065"/>
              <a:ext cx="6790483" cy="453202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7" name="Šipka dolů 6"/>
            <p:cNvSpPr/>
            <p:nvPr/>
          </p:nvSpPr>
          <p:spPr>
            <a:xfrm>
              <a:off x="7560075" y="2159999"/>
              <a:ext cx="360000" cy="169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7560075" y="201600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3888000" y="5652554"/>
            <a:ext cx="2952000" cy="809446"/>
            <a:chOff x="3888000" y="5652554"/>
            <a:chExt cx="2952000" cy="809446"/>
          </a:xfrm>
        </p:grpSpPr>
        <p:sp>
          <p:nvSpPr>
            <p:cNvPr id="9" name="Obdélník 8"/>
            <p:cNvSpPr/>
            <p:nvPr/>
          </p:nvSpPr>
          <p:spPr>
            <a:xfrm>
              <a:off x="3888000" y="6210000"/>
              <a:ext cx="432000" cy="21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Skupina 11"/>
            <p:cNvGrpSpPr/>
            <p:nvPr/>
          </p:nvGrpSpPr>
          <p:grpSpPr>
            <a:xfrm>
              <a:off x="5112000" y="5652554"/>
              <a:ext cx="1728000" cy="742333"/>
              <a:chOff x="5402223" y="5578111"/>
              <a:chExt cx="1728000" cy="742333"/>
            </a:xfrm>
          </p:grpSpPr>
          <p:pic>
            <p:nvPicPr>
              <p:cNvPr id="10" name="Zástupný symbol pro obsah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2223" y="5578111"/>
                <a:ext cx="1728000" cy="736189"/>
              </a:xfrm>
              <a:prstGeom prst="rect">
                <a:avLst/>
              </a:prstGeom>
              <a:ln w="22225">
                <a:solidFill>
                  <a:srgbClr val="5B30BE"/>
                </a:solidFill>
              </a:ln>
            </p:spPr>
          </p:pic>
          <p:sp>
            <p:nvSpPr>
              <p:cNvPr id="11" name="Obdélník 10"/>
              <p:cNvSpPr/>
              <p:nvPr/>
            </p:nvSpPr>
            <p:spPr>
              <a:xfrm>
                <a:off x="6238699" y="6140444"/>
                <a:ext cx="396000" cy="18000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3" name="Šipka doprava 12"/>
            <p:cNvSpPr/>
            <p:nvPr/>
          </p:nvSpPr>
          <p:spPr>
            <a:xfrm>
              <a:off x="4320000" y="6210000"/>
              <a:ext cx="756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57190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982133" y="1243546"/>
            <a:ext cx="768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Načtení uloženého vyhledávacího profilu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133" y="1727201"/>
            <a:ext cx="7683899" cy="440230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6149466" y="4758267"/>
            <a:ext cx="784733" cy="279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442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586"/>
          <a:stretch/>
        </p:blipFill>
        <p:spPr>
          <a:xfrm>
            <a:off x="1231582" y="1613430"/>
            <a:ext cx="7205767" cy="4705925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Výběr a označení záznamů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2200" y="3858392"/>
            <a:ext cx="125200" cy="15480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51799" y="3456094"/>
            <a:ext cx="700067" cy="1507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18" y="2945228"/>
            <a:ext cx="1332123" cy="1172437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928937" y="3721768"/>
            <a:ext cx="360000" cy="180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6084853" y="3973665"/>
            <a:ext cx="554369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960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Zobrazení označených záznamů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1411393" y="1650982"/>
            <a:ext cx="6515946" cy="2147492"/>
            <a:chOff x="982134" y="1650982"/>
            <a:chExt cx="6515946" cy="214749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134" y="1650982"/>
              <a:ext cx="6515946" cy="2147492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1485180" y="2346960"/>
              <a:ext cx="648000" cy="144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1411392" y="4032359"/>
            <a:ext cx="6515947" cy="2048357"/>
            <a:chOff x="982133" y="3902819"/>
            <a:chExt cx="6515947" cy="2048357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133" y="3902819"/>
              <a:ext cx="6515947" cy="2048357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15" name="Obdélník 14"/>
            <p:cNvSpPr/>
            <p:nvPr/>
          </p:nvSpPr>
          <p:spPr>
            <a:xfrm>
              <a:off x="1751880" y="5379720"/>
              <a:ext cx="9989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448349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Arial Black" panose="020B0A04020102020204" pitchFamily="34" charset="0"/>
              </a:rPr>
              <a:t>Web of Science Core Collection</a:t>
            </a:r>
            <a:endParaRPr lang="cs-CZ" sz="34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2133" y="1146527"/>
            <a:ext cx="7374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Přidání dalších označených záznamů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816979" y="1632903"/>
            <a:ext cx="8034974" cy="3221038"/>
            <a:chOff x="816979" y="1808162"/>
            <a:chExt cx="8034974" cy="322103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979" y="1808162"/>
              <a:ext cx="8034974" cy="3221038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sp>
          <p:nvSpPr>
            <p:cNvPr id="7" name="Obdélník 6"/>
            <p:cNvSpPr/>
            <p:nvPr/>
          </p:nvSpPr>
          <p:spPr>
            <a:xfrm>
              <a:off x="3557820" y="4305300"/>
              <a:ext cx="922740" cy="1524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86102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CAB </a:t>
            </a:r>
            <a:r>
              <a:rPr lang="cs-CZ" sz="3200" dirty="0" err="1">
                <a:latin typeface="Arial Black" panose="020B0A04020102020204" pitchFamily="34" charset="0"/>
              </a:rPr>
              <a:t>Abstracts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2" y="1554743"/>
            <a:ext cx="7704667" cy="5097517"/>
          </a:xfrm>
        </p:spPr>
        <p:txBody>
          <a:bodyPr anchor="t">
            <a:normAutofit fontScale="85000" lnSpcReduction="20000"/>
          </a:bodyPr>
          <a:lstStyle/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CABI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Commonwealth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Bureaux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		International)</a:t>
            </a:r>
          </a:p>
          <a:p>
            <a:pPr>
              <a:buClr>
                <a:srgbClr val="0099CC"/>
              </a:buClr>
              <a:buNone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zemědělství, lesnictví a příbuzné obory</a:t>
            </a:r>
          </a:p>
          <a:p>
            <a:pPr>
              <a:buClr>
                <a:srgbClr val="0099CC"/>
              </a:buClr>
              <a:buNone/>
            </a:pPr>
            <a:endParaRPr lang="cs-CZ" sz="12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časopisy, knihy, sborníky z konferencí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6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bory: živočišná a rostlinná výroba, fyziologie rostlin            a živočichů, rybářství a hydrobiologie, ochrana rostlin, genetika, ekologie, lesní inženýrství, dřevařství, rozvoj venkova, turistika, zemědělská ekonomika, veterinární medicína, potravinářství, lidská výživa atd. 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než 95% záznamů obsahuje abstrakta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</a:t>
            </a: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CAB Thesaurus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MENDELU retrospektiva od roku 1910 – současnost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CABICODES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Words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(QQ*)</a:t>
            </a:r>
            <a:endParaRPr lang="cs-CZ" sz="24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5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017" y="1224000"/>
            <a:ext cx="7912608" cy="5542560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2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Vydavatel:	</a:t>
            </a:r>
            <a:r>
              <a:rPr lang="cs-CZ" sz="22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EBSCO</a:t>
            </a:r>
          </a:p>
          <a:p>
            <a:pPr>
              <a:buClr>
                <a:srgbClr val="3333FF"/>
              </a:buClr>
              <a:buFontTx/>
              <a:buNone/>
              <a:defRPr/>
            </a:pPr>
            <a:endParaRPr lang="cs-CZ" sz="11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 err="1">
                <a:solidFill>
                  <a:srgbClr val="292929"/>
                </a:solidFill>
              </a:rPr>
              <a:t>discovery</a:t>
            </a:r>
            <a:r>
              <a:rPr lang="cs-CZ" sz="2200" dirty="0">
                <a:solidFill>
                  <a:srgbClr val="292929"/>
                </a:solidFill>
              </a:rPr>
              <a:t> systém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na jedné platformě můžeme najednou prohledávat různé zdroje (EIZ, knihovní katalogy, ...)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vyrušení duplicitních záznamů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při tvorbě dotazu použití Booleovských operátorů (AND, OR, NOT)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hledání přesné fráze – dotaz dáme do uvozovek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vyhledané a následně vybrané záznamy lze uložit na pevný disk, na serveru vydavatele – k vyhledaným záznamům se dostaneme odkudkoliv a kdykoliv (připojení k internetu) nebo si poslat na mail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u některých záznamů přímý link do plného textu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možnost generovat citaci určité publikace</a:t>
            </a:r>
          </a:p>
          <a:p>
            <a:pPr lvl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sz="2200" dirty="0">
                <a:solidFill>
                  <a:srgbClr val="292929"/>
                </a:solidFill>
              </a:rPr>
              <a:t>A to Z publikace – seznam časopisů s přístupem do plného textu</a:t>
            </a:r>
          </a:p>
        </p:txBody>
      </p:sp>
    </p:spTree>
    <p:extLst>
      <p:ext uri="{BB962C8B-B14F-4D97-AF65-F5344CB8AC3E}">
        <p14:creationId xmlns:p14="http://schemas.microsoft.com/office/powerpoint/2010/main" val="1367098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41"/>
          <a:stretch/>
        </p:blipFill>
        <p:spPr>
          <a:xfrm>
            <a:off x="1259433" y="1252474"/>
            <a:ext cx="7150065" cy="4974156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4464000" y="2448000"/>
            <a:ext cx="828000" cy="222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152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28421"/>
            <a:ext cx="7704138" cy="4794883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Šipka doleva 4"/>
          <p:cNvSpPr/>
          <p:nvPr/>
        </p:nvSpPr>
        <p:spPr>
          <a:xfrm>
            <a:off x="5839968" y="1764000"/>
            <a:ext cx="390144" cy="29260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9225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37949"/>
            <a:ext cx="7704138" cy="4575827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2286000" y="3810000"/>
            <a:ext cx="1211580" cy="2209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474000" y="2727960"/>
            <a:ext cx="648000" cy="144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87560" y="1897380"/>
            <a:ext cx="57984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036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365497"/>
            <a:ext cx="7704138" cy="4720731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460416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09949"/>
            <a:ext cx="7704138" cy="4631827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389939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26028"/>
            <a:ext cx="7704667" cy="4801971"/>
          </a:xfrm>
        </p:spPr>
        <p:txBody>
          <a:bodyPr anchor="t">
            <a:normAutofit/>
          </a:bodyPr>
          <a:lstStyle/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r>
              <a:rPr lang="cs-CZ" dirty="0"/>
              <a:t>Příliš mnoho záznamů – omezíme např.</a:t>
            </a:r>
          </a:p>
          <a:p>
            <a:pPr marL="82296" lvl="1" indent="0">
              <a:spcBef>
                <a:spcPts val="500"/>
              </a:spcBef>
              <a:spcAft>
                <a:spcPts val="0"/>
              </a:spcAft>
              <a:buSzPct val="80000"/>
              <a:buNone/>
              <a:defRPr/>
            </a:pPr>
            <a:endParaRPr lang="cs-CZ" sz="1000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roky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klíčovými slovy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zeměpisem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typy zdrojů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tématy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jazyky publikace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Autofit/>
          </a:bodyPr>
          <a:lstStyle/>
          <a:p>
            <a:pPr algn="l"/>
            <a:r>
              <a:rPr lang="cs-CZ" sz="3400" dirty="0">
                <a:latin typeface="Arial Black" panose="020B0A04020102020204" pitchFamily="34" charset="0"/>
              </a:rPr>
              <a:t>EBSCO </a:t>
            </a:r>
            <a:r>
              <a:rPr lang="cs-CZ" sz="3400" dirty="0" err="1">
                <a:latin typeface="Arial Black" panose="020B0A04020102020204" pitchFamily="34" charset="0"/>
              </a:rPr>
              <a:t>Discovery</a:t>
            </a:r>
            <a:r>
              <a:rPr lang="cs-CZ" sz="3400" dirty="0">
                <a:latin typeface="Arial Black" panose="020B0A04020102020204" pitchFamily="34" charset="0"/>
              </a:rPr>
              <a:t> </a:t>
            </a:r>
            <a:r>
              <a:rPr lang="cs-CZ" sz="3400" dirty="0" err="1">
                <a:latin typeface="Arial Black" panose="020B0A04020102020204" pitchFamily="34" charset="0"/>
              </a:rPr>
              <a:t>Service</a:t>
            </a:r>
            <a:r>
              <a:rPr lang="cs-CZ" sz="3400" dirty="0">
                <a:latin typeface="Arial Black" panose="020B0A04020102020204" pitchFamily="34" charset="0"/>
              </a:rPr>
              <a:t> (EDS)</a:t>
            </a:r>
          </a:p>
        </p:txBody>
      </p:sp>
    </p:spTree>
    <p:extLst>
      <p:ext uri="{BB962C8B-B14F-4D97-AF65-F5344CB8AC3E}">
        <p14:creationId xmlns:p14="http://schemas.microsoft.com/office/powerpoint/2010/main" val="1252897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>
                <a:latin typeface="Arial Black" panose="020B0A04020102020204" pitchFamily="34" charset="0"/>
              </a:rPr>
              <a:t>Vyhledávání plných textů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404256"/>
            <a:ext cx="7704667" cy="4823743"/>
          </a:xfrm>
        </p:spPr>
        <p:txBody>
          <a:bodyPr anchor="t"/>
          <a:lstStyle/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1. </a:t>
            </a:r>
            <a:r>
              <a:rPr lang="cs-CZ" dirty="0">
                <a:hlinkClick r:id="rId2"/>
              </a:rPr>
              <a:t>Katalogy knihovny</a:t>
            </a:r>
            <a:endParaRPr lang="cs-CZ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pl-PL" dirty="0">
                <a:solidFill>
                  <a:srgbClr val="292929"/>
                </a:solidFill>
              </a:rPr>
              <a:t>Publikace od A do Z</a:t>
            </a:r>
            <a:endParaRPr lang="cs-CZ" dirty="0">
              <a:solidFill>
                <a:srgbClr val="292929"/>
              </a:solidFill>
              <a:hlinkClick r:id="rId3"/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  <a:defRPr/>
            </a:pPr>
            <a:r>
              <a:rPr lang="cs-CZ" dirty="0">
                <a:solidFill>
                  <a:srgbClr val="292929"/>
                </a:solidFill>
              </a:rPr>
              <a:t>Souborný katalog MENDELU</a:t>
            </a:r>
            <a:br>
              <a:rPr lang="cs-CZ" dirty="0"/>
            </a:br>
            <a:endParaRPr lang="cs-CZ" dirty="0"/>
          </a:p>
          <a:p>
            <a:pPr marL="0" lvl="1" indent="0">
              <a:spcBef>
                <a:spcPts val="500"/>
              </a:spcBef>
              <a:spcAft>
                <a:spcPts val="0"/>
              </a:spcAft>
              <a:buNone/>
            </a:pPr>
            <a:r>
              <a:rPr lang="cs-CZ" dirty="0"/>
              <a:t>2. </a:t>
            </a:r>
            <a:r>
              <a:rPr lang="cs-CZ" dirty="0">
                <a:hlinkClick r:id="rId4"/>
              </a:rPr>
              <a:t>GOOGLE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303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D48ED3DA-029A-433A-9F70-4E5C5C265E38}"/>
              </a:ext>
            </a:extLst>
          </p:cNvPr>
          <p:cNvGrpSpPr/>
          <p:nvPr/>
        </p:nvGrpSpPr>
        <p:grpSpPr>
          <a:xfrm>
            <a:off x="1453967" y="1481221"/>
            <a:ext cx="6929161" cy="5238361"/>
            <a:chOff x="1453967" y="1481221"/>
            <a:chExt cx="6929161" cy="5238361"/>
          </a:xfrm>
        </p:grpSpPr>
        <p:pic>
          <p:nvPicPr>
            <p:cNvPr id="8" name="Zástupný symbol pro obsah 4" descr="Výřez obrazovky">
              <a:extLst>
                <a:ext uri="{FF2B5EF4-FFF2-40B4-BE49-F238E27FC236}">
                  <a16:creationId xmlns:a16="http://schemas.microsoft.com/office/drawing/2014/main" id="{1F3AE25C-4A51-49BE-AE77-3D91168DB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967" y="1481221"/>
              <a:ext cx="6929160" cy="777336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B295B729-B670-4FCB-9782-EFB1D04E8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546" y="2418577"/>
              <a:ext cx="6342582" cy="4301005"/>
            </a:xfrm>
            <a:prstGeom prst="rect">
              <a:avLst/>
            </a:prstGeom>
            <a:ln w="25400">
              <a:solidFill>
                <a:srgbClr val="92D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428675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pl-PL" sz="2800" dirty="0">
                <a:latin typeface="Arial Black" panose="020B0A04020102020204" pitchFamily="34" charset="0"/>
              </a:rPr>
              <a:t>Elektronická knihovna časopisů a knih Online publikace od A do Z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0C69AA-297D-412F-850E-0182F979A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68" y="1560353"/>
            <a:ext cx="6874157" cy="5149084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93524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3200" dirty="0">
                <a:latin typeface="Arial Black" panose="020B0A04020102020204" pitchFamily="34" charset="0"/>
              </a:rPr>
              <a:t>Elektronické informační zdroje oborové – MEDLINE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587062"/>
            <a:ext cx="7704667" cy="5181600"/>
          </a:xfrm>
        </p:spPr>
        <p:txBody>
          <a:bodyPr anchor="t">
            <a:noAutofit/>
          </a:bodyPr>
          <a:lstStyle/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Vydavatel:	</a:t>
            </a:r>
            <a:r>
              <a:rPr lang="en-US" sz="2000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National Library of Medicine</a:t>
            </a:r>
            <a:endParaRPr lang="cs-CZ" sz="2000" b="1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99CC"/>
              </a:buClr>
              <a:buNone/>
            </a:pP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		humánní medicína, veterinární medicína </a:t>
            </a:r>
            <a:b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a související obory</a:t>
            </a:r>
          </a:p>
          <a:p>
            <a:pPr>
              <a:buClr>
                <a:srgbClr val="0099CC"/>
              </a:buClr>
              <a:buNone/>
            </a:pPr>
            <a:endParaRPr lang="cs-CZ" sz="1000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sleduje odborné časopisy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obory: kardiologie, neurologie, onkologie, hematologie, biologie, chemie a biochemie, virologie, toxikologie</a:t>
            </a:r>
            <a:r>
              <a:rPr lang="cs-CZ" b="1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záznamy obsahují anotace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některé záznamy odkazy k plným textům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indexaci i vyhledávání slouží slovník pojmů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vyhledávání v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Medical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Subject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Headings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(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</a:t>
            </a:r>
            <a:endParaRPr lang="cs-CZ" dirty="0">
              <a:solidFill>
                <a:srgbClr val="292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Medvik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překlad </a:t>
            </a:r>
            <a:r>
              <a:rPr lang="cs-CZ" dirty="0" err="1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</a:t>
            </a:r>
            <a:r>
              <a:rPr lang="cs-CZ" dirty="0">
                <a:solidFill>
                  <a:srgbClr val="292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češtiny</a:t>
            </a:r>
          </a:p>
          <a:p>
            <a:pPr>
              <a:buNone/>
            </a:pP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84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2418" y="1491850"/>
            <a:ext cx="4452257" cy="5149685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66214" y="457201"/>
            <a:ext cx="7704667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Vyhledávání plných textů</a:t>
            </a:r>
            <a:br>
              <a:rPr lang="cs-CZ" sz="2800" dirty="0"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Katalogy knihovny</a:t>
            </a:r>
          </a:p>
        </p:txBody>
      </p:sp>
    </p:spTree>
    <p:extLst>
      <p:ext uri="{BB962C8B-B14F-4D97-AF65-F5344CB8AC3E}">
        <p14:creationId xmlns:p14="http://schemas.microsoft.com/office/powerpoint/2010/main" val="19677599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1915885"/>
          </a:xfrm>
        </p:spPr>
        <p:txBody>
          <a:bodyPr>
            <a:norm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Elektronické informační zdroje          a hledání literatury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4237" y="3096380"/>
            <a:ext cx="5762563" cy="746277"/>
          </a:xfrm>
        </p:spPr>
        <p:txBody>
          <a:bodyPr/>
          <a:lstStyle/>
          <a:p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5320554" y="5272528"/>
            <a:ext cx="3366246" cy="11654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dirty="0"/>
              <a:t>Jana Kratochvílová</a:t>
            </a:r>
          </a:p>
          <a:p>
            <a:pPr algn="l"/>
            <a:r>
              <a:rPr lang="pt-BR" dirty="0"/>
              <a:t>e-mail: </a:t>
            </a:r>
            <a:r>
              <a:rPr lang="pt-BR" dirty="0">
                <a:hlinkClick r:id="rId2"/>
              </a:rPr>
              <a:t>kratoch@mendelu.cz</a:t>
            </a:r>
            <a:endParaRPr lang="pt-BR" dirty="0"/>
          </a:p>
          <a:p>
            <a:pPr algn="l"/>
            <a:r>
              <a:rPr lang="pt-BR" dirty="0"/>
              <a:t>ÚVIS</a:t>
            </a:r>
            <a:r>
              <a:rPr lang="cs-CZ" dirty="0"/>
              <a:t> </a:t>
            </a:r>
            <a:r>
              <a:rPr lang="pt-BR" dirty="0"/>
              <a:t>–</a:t>
            </a:r>
            <a:r>
              <a:rPr lang="cs-CZ" dirty="0"/>
              <a:t> Knihovna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91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956594" cy="864000"/>
          </a:xfrm>
        </p:spPr>
        <p:txBody>
          <a:bodyPr>
            <a:noAutofit/>
          </a:bodyPr>
          <a:lstStyle/>
          <a:p>
            <a:pPr algn="l"/>
            <a:r>
              <a:rPr lang="cs-CZ" sz="2800" dirty="0">
                <a:latin typeface="Arial Black" panose="020B0A04020102020204" pitchFamily="34" charset="0"/>
              </a:rPr>
              <a:t>Elektronické informační zdroje multioborové abstraktové a plnotextové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4332" y="1587062"/>
            <a:ext cx="7566550" cy="5158971"/>
          </a:xfrm>
        </p:spPr>
        <p:txBody>
          <a:bodyPr anchor="t">
            <a:noAutofit/>
          </a:bodyPr>
          <a:lstStyle/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Academic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Search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Ultimate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ProQuest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Central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292929"/>
                </a:solidFill>
              </a:rPr>
              <a:t>Scopus</a:t>
            </a:r>
            <a:endParaRPr lang="cs-CZ" sz="1800" dirty="0">
              <a:solidFill>
                <a:srgbClr val="292929"/>
              </a:solidFill>
            </a:endParaRPr>
          </a:p>
          <a:p>
            <a:pPr marL="741600" lvl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292929"/>
                </a:solidFill>
              </a:rPr>
              <a:t>Web </a:t>
            </a:r>
            <a:r>
              <a:rPr lang="cs-CZ" sz="1800" dirty="0" err="1">
                <a:solidFill>
                  <a:srgbClr val="292929"/>
                </a:solidFill>
              </a:rPr>
              <a:t>of</a:t>
            </a:r>
            <a:r>
              <a:rPr lang="cs-CZ" sz="1800" dirty="0">
                <a:solidFill>
                  <a:srgbClr val="292929"/>
                </a:solidFill>
              </a:rPr>
              <a:t> Science  </a:t>
            </a:r>
          </a:p>
          <a:p>
            <a:pPr marL="7416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92929"/>
                </a:solidFill>
              </a:rPr>
              <a:t>Academic Complete (ProQuest </a:t>
            </a:r>
            <a:r>
              <a:rPr lang="en-US" sz="1800" dirty="0" err="1">
                <a:solidFill>
                  <a:srgbClr val="292929"/>
                </a:solidFill>
              </a:rPr>
              <a:t>Ebook</a:t>
            </a:r>
            <a:r>
              <a:rPr lang="en-US" sz="1800" dirty="0">
                <a:solidFill>
                  <a:srgbClr val="292929"/>
                </a:solidFill>
              </a:rPr>
              <a:t>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ACS Publications</a:t>
            </a:r>
            <a:r>
              <a:rPr lang="cs-CZ" sz="1800" dirty="0">
                <a:solidFill>
                  <a:srgbClr val="292929"/>
                </a:solidFill>
              </a:rPr>
              <a:t> (ACS = </a:t>
            </a:r>
            <a:r>
              <a:rPr lang="cs-CZ" sz="1800" dirty="0" err="1">
                <a:solidFill>
                  <a:srgbClr val="292929"/>
                </a:solidFill>
              </a:rPr>
              <a:t>American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Chemical</a:t>
            </a:r>
            <a:r>
              <a:rPr lang="cs-CZ" sz="1800" dirty="0">
                <a:solidFill>
                  <a:srgbClr val="292929"/>
                </a:solidFill>
              </a:rPr>
              <a:t> Society)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GB" sz="1800" dirty="0" err="1">
                <a:solidFill>
                  <a:srgbClr val="292929"/>
                </a:solidFill>
              </a:rPr>
              <a:t>BioOne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Cambridge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Online – FULL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De </a:t>
            </a:r>
            <a:r>
              <a:rPr lang="cs-CZ" sz="1800" dirty="0" err="1">
                <a:solidFill>
                  <a:srgbClr val="292929"/>
                </a:solidFill>
              </a:rPr>
              <a:t>Gruyter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eJournal</a:t>
            </a:r>
            <a:r>
              <a:rPr lang="cs-CZ" sz="1800" dirty="0">
                <a:solidFill>
                  <a:srgbClr val="292929"/>
                </a:solidFill>
              </a:rPr>
              <a:t> STM </a:t>
            </a:r>
            <a:r>
              <a:rPr lang="cs-CZ" sz="1800" dirty="0" err="1">
                <a:solidFill>
                  <a:srgbClr val="292929"/>
                </a:solidFill>
              </a:rPr>
              <a:t>Package</a:t>
            </a:r>
            <a:endParaRPr lang="en-GB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Oxford Journal STM Science Archives (do r. 2019 v</a:t>
            </a:r>
            <a:r>
              <a:rPr lang="cs-CZ" sz="1800" dirty="0">
                <a:solidFill>
                  <a:srgbClr val="292929"/>
                </a:solidFill>
              </a:rPr>
              <a:t>č</a:t>
            </a:r>
            <a:r>
              <a:rPr lang="en-US" sz="1800" dirty="0">
                <a:solidFill>
                  <a:srgbClr val="292929"/>
                </a:solidFill>
              </a:rPr>
              <a:t>.)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en-US" sz="1800" dirty="0">
                <a:solidFill>
                  <a:srgbClr val="292929"/>
                </a:solidFill>
              </a:rPr>
              <a:t>Royal Society of Chemistry (RSC)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>
                <a:solidFill>
                  <a:srgbClr val="292929"/>
                </a:solidFill>
              </a:rPr>
              <a:t>Science Direct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Springer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Compact</a:t>
            </a:r>
            <a:r>
              <a:rPr lang="cs-CZ" sz="1800" dirty="0">
                <a:solidFill>
                  <a:srgbClr val="292929"/>
                </a:solidFill>
              </a:rPr>
              <a:t> (</a:t>
            </a:r>
            <a:r>
              <a:rPr lang="cs-CZ" sz="1800" dirty="0" err="1">
                <a:solidFill>
                  <a:srgbClr val="292929"/>
                </a:solidFill>
              </a:rPr>
              <a:t>SpringerLink</a:t>
            </a:r>
            <a:r>
              <a:rPr lang="cs-CZ" sz="1800" dirty="0">
                <a:solidFill>
                  <a:srgbClr val="292929"/>
                </a:solidFill>
              </a:rPr>
              <a:t>)</a:t>
            </a: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Taylor</a:t>
            </a:r>
            <a:r>
              <a:rPr lang="cs-CZ" sz="1800" dirty="0">
                <a:solidFill>
                  <a:srgbClr val="292929"/>
                </a:solidFill>
              </a:rPr>
              <a:t> &amp; Francis </a:t>
            </a:r>
            <a:r>
              <a:rPr lang="cs-CZ" sz="1800" dirty="0" err="1">
                <a:solidFill>
                  <a:srgbClr val="292929"/>
                </a:solidFill>
              </a:rPr>
              <a:t>Journals</a:t>
            </a:r>
            <a:r>
              <a:rPr lang="cs-CZ" sz="1800" dirty="0">
                <a:solidFill>
                  <a:srgbClr val="292929"/>
                </a:solidFill>
              </a:rPr>
              <a:t> - Science &amp; </a:t>
            </a:r>
            <a:r>
              <a:rPr lang="cs-CZ" sz="1800" dirty="0" err="1">
                <a:solidFill>
                  <a:srgbClr val="292929"/>
                </a:solidFill>
              </a:rPr>
              <a:t>Technol</a:t>
            </a:r>
            <a:r>
              <a:rPr lang="cs-CZ" sz="1800" dirty="0">
                <a:solidFill>
                  <a:srgbClr val="292929"/>
                </a:solidFill>
              </a:rPr>
              <a:t>.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r>
              <a:rPr lang="cs-CZ" sz="1800" dirty="0">
                <a:solidFill>
                  <a:srgbClr val="292929"/>
                </a:solidFill>
              </a:rPr>
              <a:t> </a:t>
            </a:r>
            <a:r>
              <a:rPr lang="cs-CZ" sz="1800" dirty="0" err="1">
                <a:solidFill>
                  <a:srgbClr val="292929"/>
                </a:solidFill>
              </a:rPr>
              <a:t>Collection</a:t>
            </a:r>
            <a:endParaRPr lang="cs-CZ" sz="1800" dirty="0">
              <a:solidFill>
                <a:srgbClr val="292929"/>
              </a:solidFill>
            </a:endParaRPr>
          </a:p>
          <a:p>
            <a:pPr marL="756000"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SzPct val="80000"/>
              <a:buFontTx/>
              <a:buChar char="●"/>
            </a:pPr>
            <a:r>
              <a:rPr lang="cs-CZ" sz="1800" dirty="0" err="1">
                <a:solidFill>
                  <a:srgbClr val="292929"/>
                </a:solidFill>
              </a:rPr>
              <a:t>Wiley</a:t>
            </a:r>
            <a:r>
              <a:rPr lang="cs-CZ" sz="1800" dirty="0">
                <a:solidFill>
                  <a:srgbClr val="292929"/>
                </a:solidFill>
              </a:rPr>
              <a:t> Online </a:t>
            </a:r>
            <a:r>
              <a:rPr lang="cs-CZ" sz="1800" dirty="0" err="1">
                <a:solidFill>
                  <a:srgbClr val="292929"/>
                </a:solidFill>
              </a:rPr>
              <a:t>Library</a:t>
            </a:r>
            <a:endParaRPr lang="cs-CZ" sz="180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Academic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Search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Ultimate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/>
              <a:t>EBSCO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multioborová plnotextová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řada záznamů s přístupem do plného textu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na MENDELU retrospektiva plných textů už od r. 1887</a:t>
            </a:r>
          </a:p>
        </p:txBody>
      </p:sp>
    </p:spTree>
    <p:extLst>
      <p:ext uri="{BB962C8B-B14F-4D97-AF65-F5344CB8AC3E}">
        <p14:creationId xmlns:p14="http://schemas.microsoft.com/office/powerpoint/2010/main" val="69859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ProQuest</a:t>
            </a:r>
            <a:r>
              <a:rPr lang="cs-CZ" dirty="0">
                <a:latin typeface="Arial Black" panose="020B0A04020102020204" pitchFamily="34" charset="0"/>
              </a:rPr>
              <a:t> </a:t>
            </a:r>
            <a:r>
              <a:rPr lang="cs-CZ" dirty="0" err="1">
                <a:latin typeface="Arial Black" panose="020B0A04020102020204" pitchFamily="34" charset="0"/>
              </a:rPr>
              <a:t>Central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3999"/>
            <a:ext cx="7704667" cy="5344751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cs-CZ" sz="2000" dirty="0"/>
              <a:t>Vydavatel:	 </a:t>
            </a:r>
            <a:r>
              <a:rPr lang="cs-CZ" sz="2000" b="1" dirty="0" err="1"/>
              <a:t>ProQuest</a:t>
            </a:r>
            <a:endParaRPr lang="cs-CZ" sz="2000" dirty="0"/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	 multioborová databáze</a:t>
            </a:r>
          </a:p>
          <a:p>
            <a:pPr marL="0" lvl="1" indent="0">
              <a:spcBef>
                <a:spcPts val="0"/>
              </a:spcBef>
              <a:buClr>
                <a:srgbClr val="646464"/>
              </a:buClr>
              <a:buNone/>
            </a:pPr>
            <a:endParaRPr lang="cs-CZ" sz="1000" dirty="0"/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plnotextová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multimediální databáze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plné texty disertačních prací</a:t>
            </a:r>
          </a:p>
          <a:p>
            <a:pPr marL="723600" lvl="1" indent="-342900">
              <a:lnSpc>
                <a:spcPct val="100000"/>
              </a:lnSpc>
              <a:spcBef>
                <a:spcPts val="0"/>
              </a:spcBef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/>
              <a:t>tematické kolekce databází z oborů: 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Science &amp; Technology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Health</a:t>
            </a:r>
            <a:r>
              <a:rPr lang="cs-CZ" dirty="0"/>
              <a:t> &amp; </a:t>
            </a:r>
            <a:r>
              <a:rPr lang="cs-CZ" dirty="0" err="1"/>
              <a:t>Medicine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History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/>
              <a:t>Business</a:t>
            </a:r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Sciences</a:t>
            </a:r>
            <a:endParaRPr lang="cs-CZ" dirty="0"/>
          </a:p>
          <a:p>
            <a:pPr marL="1152000" lvl="2" indent="-342900">
              <a:spcBef>
                <a:spcPts val="0"/>
              </a:spcBef>
              <a:spcAft>
                <a:spcPts val="500"/>
              </a:spcAft>
              <a:buClr>
                <a:srgbClr val="646464"/>
              </a:buClr>
              <a:buFont typeface="Wingdings" panose="05000000000000000000" pitchFamily="2" charset="2"/>
              <a:buChar char="§"/>
            </a:pPr>
            <a:r>
              <a:rPr lang="cs-CZ" dirty="0" err="1"/>
              <a:t>Literature</a:t>
            </a:r>
            <a:r>
              <a:rPr lang="cs-CZ" dirty="0"/>
              <a:t> &amp; </a:t>
            </a:r>
            <a:r>
              <a:rPr lang="cs-CZ" dirty="0" err="1"/>
              <a:t>Language</a:t>
            </a:r>
            <a:endParaRPr lang="cs-CZ" dirty="0"/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504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>
                <a:latin typeface="Arial Black" panose="020B0A04020102020204" pitchFamily="34" charset="0"/>
              </a:rPr>
              <a:t>Scopus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215" y="1224000"/>
            <a:ext cx="7704667" cy="50040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cs-CZ" sz="2000" dirty="0"/>
              <a:t>Vydavatel:	</a:t>
            </a:r>
            <a:r>
              <a:rPr lang="cs-CZ" sz="2000" b="1" dirty="0"/>
              <a:t>ELSEVIER</a:t>
            </a:r>
          </a:p>
          <a:p>
            <a:pPr>
              <a:buClr>
                <a:srgbClr val="0099CC"/>
              </a:buClr>
              <a:buNone/>
            </a:pPr>
            <a:r>
              <a:rPr lang="cs-CZ" sz="2000" dirty="0"/>
              <a:t>Obory:	 	multioborová databáze</a:t>
            </a:r>
          </a:p>
          <a:p>
            <a:pPr>
              <a:buNone/>
            </a:pPr>
            <a:endParaRPr lang="cs-CZ" sz="1000" b="1" dirty="0"/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abstraktová a citační databáze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sleduje odborné časopisy, knihy, konference, firemní literaturu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292929"/>
                </a:solidFill>
              </a:rPr>
              <a:t>Acta </a:t>
            </a:r>
            <a:r>
              <a:rPr lang="cs-CZ" dirty="0" err="1">
                <a:solidFill>
                  <a:srgbClr val="292929"/>
                </a:solidFill>
              </a:rPr>
              <a:t>Universitatis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Agriculturae</a:t>
            </a:r>
            <a:r>
              <a:rPr lang="cs-CZ" dirty="0">
                <a:solidFill>
                  <a:srgbClr val="292929"/>
                </a:solidFill>
              </a:rPr>
              <a:t> et </a:t>
            </a:r>
            <a:r>
              <a:rPr lang="cs-CZ" dirty="0" err="1">
                <a:solidFill>
                  <a:srgbClr val="292929"/>
                </a:solidFill>
              </a:rPr>
              <a:t>Silviculturae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Mendelianae</a:t>
            </a:r>
            <a:r>
              <a:rPr lang="cs-CZ" dirty="0">
                <a:solidFill>
                  <a:srgbClr val="292929"/>
                </a:solidFill>
              </a:rPr>
              <a:t> </a:t>
            </a:r>
            <a:r>
              <a:rPr lang="cs-CZ" dirty="0" err="1">
                <a:solidFill>
                  <a:srgbClr val="292929"/>
                </a:solidFill>
              </a:rPr>
              <a:t>Brunensis</a:t>
            </a:r>
            <a:endParaRPr lang="cs-CZ" dirty="0">
              <a:solidFill>
                <a:srgbClr val="292929"/>
              </a:solidFill>
            </a:endParaRP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součástí jsou i tzv. "</a:t>
            </a:r>
            <a:r>
              <a:rPr lang="cs-CZ" dirty="0" err="1">
                <a:solidFill>
                  <a:srgbClr val="292929"/>
                </a:solidFill>
              </a:rPr>
              <a:t>Articles</a:t>
            </a:r>
            <a:r>
              <a:rPr lang="cs-CZ" dirty="0">
                <a:solidFill>
                  <a:srgbClr val="292929"/>
                </a:solidFill>
              </a:rPr>
              <a:t>-in-</a:t>
            </a:r>
            <a:r>
              <a:rPr lang="cs-CZ" dirty="0" err="1">
                <a:solidFill>
                  <a:srgbClr val="292929"/>
                </a:solidFill>
              </a:rPr>
              <a:t>Press</a:t>
            </a:r>
            <a:r>
              <a:rPr lang="cs-CZ" dirty="0">
                <a:solidFill>
                  <a:srgbClr val="292929"/>
                </a:solidFill>
              </a:rPr>
              <a:t>"</a:t>
            </a:r>
          </a:p>
          <a:p>
            <a:pPr lvl="1">
              <a:spcBef>
                <a:spcPts val="500"/>
              </a:spcBef>
              <a:spcAft>
                <a:spcPts val="0"/>
              </a:spcAft>
              <a:buClr>
                <a:srgbClr val="646464"/>
              </a:buClr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292929"/>
                </a:solidFill>
              </a:rPr>
              <a:t>na MENDELU retrospektiva od roku 1960 – současnost</a:t>
            </a:r>
          </a:p>
        </p:txBody>
      </p:sp>
    </p:spTree>
    <p:extLst>
      <p:ext uri="{BB962C8B-B14F-4D97-AF65-F5344CB8AC3E}">
        <p14:creationId xmlns:p14="http://schemas.microsoft.com/office/powerpoint/2010/main" val="131508073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613</TotalTime>
  <Words>1823</Words>
  <Application>Microsoft Office PowerPoint</Application>
  <PresentationFormat>Předvádění na obrazovce (4:3)</PresentationFormat>
  <Paragraphs>273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Calibri Light</vt:lpstr>
      <vt:lpstr>Palatino Linotype</vt:lpstr>
      <vt:lpstr>Wingdings</vt:lpstr>
      <vt:lpstr>Wingdings 2</vt:lpstr>
      <vt:lpstr>HDOfficeLightV0</vt:lpstr>
      <vt:lpstr>Paralaxa</vt:lpstr>
      <vt:lpstr>Elektronické informační zdroje          a hledání literatury</vt:lpstr>
      <vt:lpstr>Obsah</vt:lpstr>
      <vt:lpstr>Elektronické informační zdroje</vt:lpstr>
      <vt:lpstr>Elektronické informační zdroje oborové – CAB Abstracts</vt:lpstr>
      <vt:lpstr>Elektronické informační zdroje oborové – MEDLINE</vt:lpstr>
      <vt:lpstr>Elektronické informační zdroje multioborové abstraktové a plnotextové</vt:lpstr>
      <vt:lpstr>Academic Search Ultimate</vt:lpstr>
      <vt:lpstr>ProQuest Central</vt:lpstr>
      <vt:lpstr>Scopus</vt:lpstr>
      <vt:lpstr>Web of Science</vt:lpstr>
      <vt:lpstr>Web of Science Core Collection</vt:lpstr>
      <vt:lpstr>Web of Science Core Collection</vt:lpstr>
      <vt:lpstr>Web of Science Core Collection</vt:lpstr>
      <vt:lpstr>Prezentace aplikace PowerPoint</vt:lpstr>
      <vt:lpstr>Prezentace aplikace PowerPoint</vt:lpstr>
      <vt:lpstr>Plnotextové zdroje časopisů</vt:lpstr>
      <vt:lpstr>Elektronické knihy Academic Complete (ProQuest Ebook)</vt:lpstr>
      <vt:lpstr>Základy tvorby rešeršního dotazu</vt:lpstr>
      <vt:lpstr>Základy tvorby rešeršního dotazu</vt:lpstr>
      <vt:lpstr>Základy tvorby rešeršního dotazu</vt:lpstr>
      <vt:lpstr>Základy tvorby rešeršního dotazu</vt:lpstr>
      <vt:lpstr>Základy tvorby rešeršního dotazu Booleovské operátory</vt:lpstr>
      <vt:lpstr>Základy tvorby rešeršního dotazu Booleovské operátory</vt:lpstr>
      <vt:lpstr>Základy tvorby rešeršního dotazu Booleovské operátory</vt:lpstr>
      <vt:lpstr>Základy tvorby rešeršního dotazu Wild Cards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Web of Science Core Collection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EBSCO Discovery Service (EDS)</vt:lpstr>
      <vt:lpstr>Vyhledávání plných textů</vt:lpstr>
      <vt:lpstr>Elektronická knihovna časopisů a knih Online publikace od A do Z</vt:lpstr>
      <vt:lpstr>Elektronická knihovna časopisů a knih Online publikace od A do Z</vt:lpstr>
      <vt:lpstr>Vyhledávání plných textů Katalogy knihovny</vt:lpstr>
      <vt:lpstr>Elektronické informační zdroje          a hledání literatury</vt:lpstr>
    </vt:vector>
  </TitlesOfParts>
  <Company>Mendelova unverzita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Kratochvílová</dc:creator>
  <cp:lastModifiedBy>Jana Kratochvílová</cp:lastModifiedBy>
  <cp:revision>89</cp:revision>
  <dcterms:created xsi:type="dcterms:W3CDTF">2022-09-17T18:22:37Z</dcterms:created>
  <dcterms:modified xsi:type="dcterms:W3CDTF">2023-10-20T09:44:21Z</dcterms:modified>
</cp:coreProperties>
</file>