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344" r:id="rId6"/>
    <p:sldId id="327" r:id="rId7"/>
    <p:sldId id="259" r:id="rId8"/>
    <p:sldId id="279" r:id="rId9"/>
    <p:sldId id="262" r:id="rId10"/>
    <p:sldId id="263" r:id="rId11"/>
    <p:sldId id="261" r:id="rId12"/>
    <p:sldId id="290" r:id="rId13"/>
    <p:sldId id="291" r:id="rId14"/>
    <p:sldId id="328" r:id="rId15"/>
    <p:sldId id="287" r:id="rId16"/>
    <p:sldId id="330" r:id="rId17"/>
    <p:sldId id="332" r:id="rId18"/>
    <p:sldId id="333" r:id="rId19"/>
    <p:sldId id="294" r:id="rId20"/>
    <p:sldId id="295" r:id="rId21"/>
    <p:sldId id="268" r:id="rId22"/>
    <p:sldId id="334" r:id="rId23"/>
    <p:sldId id="335" r:id="rId24"/>
    <p:sldId id="336" r:id="rId25"/>
    <p:sldId id="271" r:id="rId26"/>
    <p:sldId id="270" r:id="rId27"/>
    <p:sldId id="317" r:id="rId28"/>
    <p:sldId id="318" r:id="rId29"/>
    <p:sldId id="273" r:id="rId30"/>
    <p:sldId id="338" r:id="rId31"/>
    <p:sldId id="276" r:id="rId32"/>
    <p:sldId id="340" r:id="rId33"/>
    <p:sldId id="339" r:id="rId34"/>
    <p:sldId id="320" r:id="rId35"/>
    <p:sldId id="293" r:id="rId36"/>
    <p:sldId id="297" r:id="rId37"/>
    <p:sldId id="325" r:id="rId38"/>
    <p:sldId id="343" r:id="rId39"/>
    <p:sldId id="299" r:id="rId40"/>
    <p:sldId id="323" r:id="rId41"/>
    <p:sldId id="304" r:id="rId42"/>
    <p:sldId id="321" r:id="rId43"/>
    <p:sldId id="312" r:id="rId44"/>
    <p:sldId id="313" r:id="rId45"/>
    <p:sldId id="315" r:id="rId46"/>
    <p:sldId id="316" r:id="rId47"/>
    <p:sldId id="32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2" autoAdjust="0"/>
    <p:restoredTop sz="94660"/>
  </p:normalViewPr>
  <p:slideViewPr>
    <p:cSldViewPr snapToGrid="0">
      <p:cViewPr varScale="1">
        <p:scale>
          <a:sx n="126" d="100"/>
          <a:sy n="126" d="100"/>
        </p:scale>
        <p:origin x="13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baseline="0">
                <a:latin typeface="Arial Black" panose="020B0A04020102020204" pitchFamily="34" charset="0"/>
              </a:defRPr>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i="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379"/>
            <a:ext cx="9144000" cy="615621"/>
          </a:xfrm>
          <a:prstGeom prst="rect">
            <a:avLst/>
          </a:prstGeom>
        </p:spPr>
      </p:pic>
    </p:spTree>
    <p:extLst>
      <p:ext uri="{BB962C8B-B14F-4D97-AF65-F5344CB8AC3E}">
        <p14:creationId xmlns:p14="http://schemas.microsoft.com/office/powerpoint/2010/main" val="325881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B0599FE-7A49-42CF-AE03-9B49DF198865}" type="datetimeFigureOut">
              <a:rPr lang="cs-CZ" smtClean="0"/>
              <a:t>29.08.2023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122420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B0599FE-7A49-42CF-AE03-9B49DF198865}" type="datetimeFigureOut">
              <a:rPr lang="cs-CZ" smtClean="0"/>
              <a:t>29.08.2023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145665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8229600" cy="21859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3938588"/>
            <a:ext cx="8229600" cy="21875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D4EB8BE-69DC-46BC-BA66-54EF5BD36F24}" type="slidenum">
              <a:rPr lang="cs-CZ"/>
              <a:pPr>
                <a:defRPr/>
              </a:pPr>
              <a:t>‹#›</a:t>
            </a:fld>
            <a:endParaRPr lang="cs-CZ"/>
          </a:p>
        </p:txBody>
      </p:sp>
    </p:spTree>
    <p:extLst>
      <p:ext uri="{BB962C8B-B14F-4D97-AF65-F5344CB8AC3E}">
        <p14:creationId xmlns:p14="http://schemas.microsoft.com/office/powerpoint/2010/main" val="383385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00"/>
            <a:ext cx="7920000" cy="504000"/>
          </a:xfrm>
        </p:spPr>
        <p:txBody>
          <a:bodyPr>
            <a:noAutofit/>
          </a:bodyPr>
          <a:lstStyle>
            <a:lvl1pPr>
              <a:defRPr sz="3600" baseline="0">
                <a:latin typeface="Arial Black" panose="020B0A04020102020204" pitchFamily="34" charset="0"/>
              </a:defRPr>
            </a:lvl1pPr>
          </a:lstStyle>
          <a:p>
            <a:r>
              <a:rPr lang="cs-CZ"/>
              <a:t>Kliknutím lze upravit styl.</a:t>
            </a:r>
            <a:endParaRPr lang="en-US" dirty="0"/>
          </a:p>
        </p:txBody>
      </p:sp>
      <p:sp>
        <p:nvSpPr>
          <p:cNvPr id="3" name="Content Placeholder 2"/>
          <p:cNvSpPr>
            <a:spLocks noGrp="1"/>
          </p:cNvSpPr>
          <p:nvPr>
            <p:ph idx="1"/>
          </p:nvPr>
        </p:nvSpPr>
        <p:spPr>
          <a:xfrm>
            <a:off x="648000" y="1224000"/>
            <a:ext cx="7920000" cy="5004000"/>
          </a:xfrm>
        </p:spPr>
        <p:txBody>
          <a:bodyPr/>
          <a:lstStyle>
            <a:lvl1pPr>
              <a:defRPr sz="2200" baseline="0">
                <a:latin typeface="Arial" panose="020B0604020202020204" pitchFamily="34" charset="0"/>
              </a:defRPr>
            </a:lvl1pPr>
            <a:lvl2pPr>
              <a:defRPr sz="2000" baseline="0">
                <a:latin typeface="Arial" panose="020B0604020202020204" pitchFamily="34" charset="0"/>
              </a:defRPr>
            </a:lvl2pPr>
            <a:lvl3pPr>
              <a:defRPr sz="1800" baseline="0">
                <a:latin typeface="Arial" panose="020B0604020202020204" pitchFamily="34" charset="0"/>
              </a:defRPr>
            </a:lvl3pPr>
            <a:lvl4pPr>
              <a:defRPr sz="1600" baseline="0">
                <a:latin typeface="Arial" panose="020B0604020202020204" pitchFamily="34" charset="0"/>
              </a:defRPr>
            </a:lvl4pPr>
            <a:lvl5pPr>
              <a:defRPr sz="1400" baseline="0">
                <a:latin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379"/>
            <a:ext cx="9144000" cy="615621"/>
          </a:xfrm>
          <a:prstGeom prst="rect">
            <a:avLst/>
          </a:prstGeom>
        </p:spPr>
      </p:pic>
    </p:spTree>
    <p:extLst>
      <p:ext uri="{BB962C8B-B14F-4D97-AF65-F5344CB8AC3E}">
        <p14:creationId xmlns:p14="http://schemas.microsoft.com/office/powerpoint/2010/main" val="386111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B0599FE-7A49-42CF-AE03-9B49DF198865}" type="datetimeFigureOut">
              <a:rPr lang="cs-CZ" smtClean="0"/>
              <a:t>29.08.2023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258558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B0599FE-7A49-42CF-AE03-9B49DF198865}" type="datetimeFigureOut">
              <a:rPr lang="cs-CZ" smtClean="0"/>
              <a:t>29.08.2023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348473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B0599FE-7A49-42CF-AE03-9B49DF198865}" type="datetimeFigureOut">
              <a:rPr lang="cs-CZ" smtClean="0"/>
              <a:t>29.08.2023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35712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B0599FE-7A49-42CF-AE03-9B49DF198865}" type="datetimeFigureOut">
              <a:rPr lang="cs-CZ" smtClean="0"/>
              <a:t>29.08.2023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119206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599FE-7A49-42CF-AE03-9B49DF198865}" type="datetimeFigureOut">
              <a:rPr lang="cs-CZ" smtClean="0"/>
              <a:t>29.08.2023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245823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B0599FE-7A49-42CF-AE03-9B49DF198865}" type="datetimeFigureOut">
              <a:rPr lang="cs-CZ" smtClean="0"/>
              <a:t>29.08.2023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35567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B0599FE-7A49-42CF-AE03-9B49DF198865}" type="datetimeFigureOut">
              <a:rPr lang="cs-CZ" smtClean="0"/>
              <a:t>29.08.2023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4F1DA39-D54B-4291-9DDB-8C1BDB5D97BA}" type="slidenum">
              <a:rPr lang="cs-CZ" smtClean="0"/>
              <a:t>‹#›</a:t>
            </a:fld>
            <a:endParaRPr lang="cs-CZ"/>
          </a:p>
        </p:txBody>
      </p:sp>
    </p:spTree>
    <p:extLst>
      <p:ext uri="{BB962C8B-B14F-4D97-AF65-F5344CB8AC3E}">
        <p14:creationId xmlns:p14="http://schemas.microsoft.com/office/powerpoint/2010/main" val="157163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7ED00-0776-4FD7-A6F3-975905DAD012}" type="datetimeFigureOut">
              <a:rPr lang="cs-CZ" smtClean="0"/>
              <a:t>29.08.2023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5250-2F69-4B79-94F0-48387222B460}" type="slidenum">
              <a:rPr lang="cs-CZ" smtClean="0"/>
              <a:t>‹#›</a:t>
            </a:fld>
            <a:endParaRPr lang="cs-CZ"/>
          </a:p>
        </p:txBody>
      </p:sp>
      <p:pic>
        <p:nvPicPr>
          <p:cNvPr id="7" name="Obráze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253438"/>
            <a:ext cx="9144000" cy="604562"/>
          </a:xfrm>
          <a:prstGeom prst="rect">
            <a:avLst/>
          </a:prstGeom>
        </p:spPr>
      </p:pic>
    </p:spTree>
    <p:extLst>
      <p:ext uri="{BB962C8B-B14F-4D97-AF65-F5344CB8AC3E}">
        <p14:creationId xmlns:p14="http://schemas.microsoft.com/office/powerpoint/2010/main" val="4118159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8.xml"/><Relationship Id="rId15" Type="http://schemas.openxmlformats.org/officeDocument/2006/relationships/slide" Target="slide43.xml"/><Relationship Id="rId10" Type="http://schemas.openxmlformats.org/officeDocument/2006/relationships/slide" Target="slide24.xml"/><Relationship Id="rId4" Type="http://schemas.openxmlformats.org/officeDocument/2006/relationships/slide" Target="slide6.xml"/><Relationship Id="rId9" Type="http://schemas.openxmlformats.org/officeDocument/2006/relationships/slide" Target="slide21.xml"/><Relationship Id="rId14"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rontiersin.org/articles/10.3389/fpls.2022.1105718/full" TargetMode="External"/><Relationship Id="rId2" Type="http://schemas.openxmlformats.org/officeDocument/2006/relationships/hyperlink" Target="http://dx.doi.org/10.3389/fpls.2022.1105718" TargetMode="External"/><Relationship Id="rId1" Type="http://schemas.openxmlformats.org/officeDocument/2006/relationships/slideLayout" Target="../slideLayouts/slideLayout2.xml"/><Relationship Id="rId4" Type="http://schemas.openxmlformats.org/officeDocument/2006/relationships/hyperlink" Target="http://resolver.ebscohost.com/openurl?sid=OVID:cabadb&amp;id=pmid:&amp;id=doi:10.3389%2Ffpls.2022.1105718&amp;issn=1664-462X&amp;isbn=&amp;volume=14&amp;issue=January&amp;spage=&amp;date=2023&amp;title=Frontiers+in+Plant+Science&amp;atitle=Deep+mowing+rather+than+fire+restrains+grassland+Miscanthus+growth+via+affecting+soil+nutrient+loss+and+microbial+community+redistribution.&amp;aulast=Mao"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22363"/>
            <a:ext cx="7772400" cy="2042868"/>
          </a:xfrm>
        </p:spPr>
        <p:txBody>
          <a:bodyPr/>
          <a:lstStyle/>
          <a:p>
            <a:r>
              <a:rPr lang="cs-CZ" altLang="cs-CZ" b="1" dirty="0"/>
              <a:t>Návod na vyhledávání</a:t>
            </a:r>
            <a:br>
              <a:rPr lang="cs-CZ" altLang="cs-CZ" b="1" dirty="0"/>
            </a:br>
            <a:r>
              <a:rPr lang="cs-CZ" altLang="cs-CZ" b="1" dirty="0"/>
              <a:t>na platformě </a:t>
            </a:r>
            <a:r>
              <a:rPr lang="cs-CZ" altLang="cs-CZ" b="1" dirty="0" err="1"/>
              <a:t>Ovid</a:t>
            </a:r>
            <a:endParaRPr lang="cs-CZ" dirty="0"/>
          </a:p>
        </p:txBody>
      </p:sp>
      <p:sp>
        <p:nvSpPr>
          <p:cNvPr id="3" name="Podnadpis 2"/>
          <p:cNvSpPr>
            <a:spLocks noGrp="1"/>
          </p:cNvSpPr>
          <p:nvPr>
            <p:ph type="subTitle" idx="1"/>
          </p:nvPr>
        </p:nvSpPr>
        <p:spPr>
          <a:xfrm>
            <a:off x="6752492" y="5425439"/>
            <a:ext cx="1705707" cy="389709"/>
          </a:xfrm>
        </p:spPr>
        <p:txBody>
          <a:bodyPr>
            <a:normAutofit/>
          </a:bodyPr>
          <a:lstStyle/>
          <a:p>
            <a:r>
              <a:rPr lang="cs-CZ" sz="2000" dirty="0"/>
              <a:t>srpen 2023</a:t>
            </a:r>
          </a:p>
        </p:txBody>
      </p:sp>
      <p:pic>
        <p:nvPicPr>
          <p:cNvPr id="5" name="Zástupný symbol pro obsah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2" y="147811"/>
            <a:ext cx="1997075" cy="771525"/>
          </a:xfrm>
          <a:prstGeom prst="rect">
            <a:avLst/>
          </a:prstGeom>
        </p:spPr>
      </p:pic>
      <p:sp>
        <p:nvSpPr>
          <p:cNvPr id="4" name="TextovéPole 3">
            <a:extLst>
              <a:ext uri="{FF2B5EF4-FFF2-40B4-BE49-F238E27FC236}">
                <a16:creationId xmlns:a16="http://schemas.microsoft.com/office/drawing/2014/main" id="{9A867AE0-429E-4F7B-9FB7-F91425DE7431}"/>
              </a:ext>
            </a:extLst>
          </p:cNvPr>
          <p:cNvSpPr txBox="1"/>
          <p:nvPr/>
        </p:nvSpPr>
        <p:spPr>
          <a:xfrm>
            <a:off x="689317" y="4068000"/>
            <a:ext cx="7768882" cy="369332"/>
          </a:xfrm>
          <a:prstGeom prst="rect">
            <a:avLst/>
          </a:prstGeom>
          <a:noFill/>
        </p:spPr>
        <p:txBody>
          <a:bodyPr wrap="square" rtlCol="0">
            <a:spAutoFit/>
          </a:bodyPr>
          <a:lstStyle/>
          <a:p>
            <a:pPr algn="ctr"/>
            <a:r>
              <a:rPr lang="cs-CZ" b="1" dirty="0"/>
              <a:t>New </a:t>
            </a:r>
            <a:r>
              <a:rPr lang="cs-CZ" b="1" dirty="0" err="1"/>
              <a:t>Ovid</a:t>
            </a:r>
            <a:r>
              <a:rPr lang="cs-CZ" b="1" dirty="0"/>
              <a:t> Interface</a:t>
            </a:r>
          </a:p>
        </p:txBody>
      </p:sp>
    </p:spTree>
    <p:extLst>
      <p:ext uri="{BB962C8B-B14F-4D97-AF65-F5344CB8AC3E}">
        <p14:creationId xmlns:p14="http://schemas.microsoft.com/office/powerpoint/2010/main" val="190710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Multi-Field</a:t>
            </a:r>
            <a:r>
              <a:rPr lang="cs-CZ" sz="3000" dirty="0"/>
              <a:t> </a:t>
            </a:r>
            <a:r>
              <a:rPr lang="cs-CZ" sz="3000" dirty="0" err="1"/>
              <a:t>Search</a:t>
            </a:r>
            <a:endParaRPr lang="cs-CZ" sz="3000" dirty="0"/>
          </a:p>
        </p:txBody>
      </p:sp>
      <p:sp>
        <p:nvSpPr>
          <p:cNvPr id="7" name="Rectangle 6"/>
          <p:cNvSpPr txBox="1">
            <a:spLocks noChangeArrowheads="1"/>
          </p:cNvSpPr>
          <p:nvPr/>
        </p:nvSpPr>
        <p:spPr>
          <a:xfrm>
            <a:off x="342000" y="4230788"/>
            <a:ext cx="7920000" cy="4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cs-CZ" altLang="cs-CZ" sz="1600" dirty="0"/>
              <a:t>Označení a vyhledání záznamů na základě kombinace klíčových slov</a:t>
            </a:r>
          </a:p>
        </p:txBody>
      </p:sp>
      <p:grpSp>
        <p:nvGrpSpPr>
          <p:cNvPr id="3" name="Skupina 2">
            <a:extLst>
              <a:ext uri="{FF2B5EF4-FFF2-40B4-BE49-F238E27FC236}">
                <a16:creationId xmlns:a16="http://schemas.microsoft.com/office/drawing/2014/main" id="{0DFF2167-6914-4A8C-B265-E1CD6D265B44}"/>
              </a:ext>
            </a:extLst>
          </p:cNvPr>
          <p:cNvGrpSpPr/>
          <p:nvPr/>
        </p:nvGrpSpPr>
        <p:grpSpPr>
          <a:xfrm>
            <a:off x="342000" y="1080000"/>
            <a:ext cx="8460000" cy="2880000"/>
            <a:chOff x="342000" y="1080000"/>
            <a:chExt cx="8460000" cy="2880000"/>
          </a:xfrm>
        </p:grpSpPr>
        <p:pic>
          <p:nvPicPr>
            <p:cNvPr id="5" name="Obrázek 4">
              <a:extLst>
                <a:ext uri="{FF2B5EF4-FFF2-40B4-BE49-F238E27FC236}">
                  <a16:creationId xmlns:a16="http://schemas.microsoft.com/office/drawing/2014/main" id="{300F6C44-40E6-4564-8121-166FA983FDE5}"/>
                </a:ext>
              </a:extLst>
            </p:cNvPr>
            <p:cNvPicPr>
              <a:picLocks noChangeAspect="1"/>
            </p:cNvPicPr>
            <p:nvPr/>
          </p:nvPicPr>
          <p:blipFill>
            <a:blip r:embed="rId2"/>
            <a:stretch>
              <a:fillRect/>
            </a:stretch>
          </p:blipFill>
          <p:spPr>
            <a:xfrm>
              <a:off x="342000" y="1080000"/>
              <a:ext cx="8460000" cy="2880000"/>
            </a:xfrm>
            <a:prstGeom prst="rect">
              <a:avLst/>
            </a:prstGeom>
            <a:noFill/>
            <a:ln w="31750">
              <a:solidFill>
                <a:srgbClr val="0077B7"/>
              </a:solidFill>
            </a:ln>
          </p:spPr>
        </p:pic>
        <p:sp>
          <p:nvSpPr>
            <p:cNvPr id="10" name="AutoShape 10">
              <a:extLst>
                <a:ext uri="{FF2B5EF4-FFF2-40B4-BE49-F238E27FC236}">
                  <a16:creationId xmlns:a16="http://schemas.microsoft.com/office/drawing/2014/main" id="{CD3A4410-48CB-44BA-BDDA-14E56F1CDEF3}"/>
                </a:ext>
              </a:extLst>
            </p:cNvPr>
            <p:cNvSpPr>
              <a:spLocks noChangeArrowheads="1"/>
            </p:cNvSpPr>
            <p:nvPr/>
          </p:nvSpPr>
          <p:spPr bwMode="auto">
            <a:xfrm rot="16200000">
              <a:off x="3376271" y="3312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68448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err="1"/>
              <a:t>Multi-Field</a:t>
            </a:r>
            <a:r>
              <a:rPr lang="cs-CZ" sz="3000" dirty="0"/>
              <a:t> </a:t>
            </a:r>
            <a:r>
              <a:rPr lang="cs-CZ" sz="3000" dirty="0" err="1"/>
              <a:t>Search</a:t>
            </a:r>
            <a:endParaRPr lang="cs-CZ" sz="3000" dirty="0"/>
          </a:p>
        </p:txBody>
      </p:sp>
      <p:sp>
        <p:nvSpPr>
          <p:cNvPr id="7" name="Rectangle 6"/>
          <p:cNvSpPr txBox="1">
            <a:spLocks noChangeArrowheads="1"/>
          </p:cNvSpPr>
          <p:nvPr/>
        </p:nvSpPr>
        <p:spPr>
          <a:xfrm>
            <a:off x="342000" y="4408111"/>
            <a:ext cx="7920000" cy="4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cs-CZ" altLang="cs-CZ" sz="1600" dirty="0"/>
              <a:t>Zobrazení vyhledaných záznamů</a:t>
            </a:r>
          </a:p>
        </p:txBody>
      </p:sp>
      <p:grpSp>
        <p:nvGrpSpPr>
          <p:cNvPr id="4" name="Skupina 3">
            <a:extLst>
              <a:ext uri="{FF2B5EF4-FFF2-40B4-BE49-F238E27FC236}">
                <a16:creationId xmlns:a16="http://schemas.microsoft.com/office/drawing/2014/main" id="{952BDB01-903B-488E-A558-B7BA138C072B}"/>
              </a:ext>
            </a:extLst>
          </p:cNvPr>
          <p:cNvGrpSpPr/>
          <p:nvPr/>
        </p:nvGrpSpPr>
        <p:grpSpPr>
          <a:xfrm>
            <a:off x="342000" y="1080000"/>
            <a:ext cx="8460000" cy="3112111"/>
            <a:chOff x="342000" y="1080000"/>
            <a:chExt cx="8460000" cy="3112111"/>
          </a:xfrm>
        </p:grpSpPr>
        <p:pic>
          <p:nvPicPr>
            <p:cNvPr id="5" name="Obrázek 4">
              <a:extLst>
                <a:ext uri="{FF2B5EF4-FFF2-40B4-BE49-F238E27FC236}">
                  <a16:creationId xmlns:a16="http://schemas.microsoft.com/office/drawing/2014/main" id="{97977250-4900-4D81-B3CC-41966E4CF64C}"/>
                </a:ext>
              </a:extLst>
            </p:cNvPr>
            <p:cNvPicPr>
              <a:picLocks noChangeAspect="1"/>
            </p:cNvPicPr>
            <p:nvPr/>
          </p:nvPicPr>
          <p:blipFill>
            <a:blip r:embed="rId2"/>
            <a:stretch>
              <a:fillRect/>
            </a:stretch>
          </p:blipFill>
          <p:spPr>
            <a:xfrm>
              <a:off x="342000" y="1080000"/>
              <a:ext cx="8460000" cy="3112111"/>
            </a:xfrm>
            <a:prstGeom prst="rect">
              <a:avLst/>
            </a:prstGeom>
            <a:noFill/>
            <a:ln w="31750">
              <a:solidFill>
                <a:srgbClr val="0077B7"/>
              </a:solidFill>
            </a:ln>
          </p:spPr>
        </p:pic>
        <p:sp>
          <p:nvSpPr>
            <p:cNvPr id="9" name="AutoShape 10">
              <a:extLst>
                <a:ext uri="{FF2B5EF4-FFF2-40B4-BE49-F238E27FC236}">
                  <a16:creationId xmlns:a16="http://schemas.microsoft.com/office/drawing/2014/main" id="{10BF036D-57FC-4800-932B-AE94045C32B2}"/>
                </a:ext>
              </a:extLst>
            </p:cNvPr>
            <p:cNvSpPr>
              <a:spLocks noChangeArrowheads="1"/>
            </p:cNvSpPr>
            <p:nvPr/>
          </p:nvSpPr>
          <p:spPr bwMode="auto">
            <a:xfrm rot="16200000">
              <a:off x="7128000" y="3276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0" name="Zaoblený obdélník 7">
              <a:extLst>
                <a:ext uri="{FF2B5EF4-FFF2-40B4-BE49-F238E27FC236}">
                  <a16:creationId xmlns:a16="http://schemas.microsoft.com/office/drawing/2014/main" id="{EED03036-3587-4439-9308-63460A47081C}"/>
                </a:ext>
              </a:extLst>
            </p:cNvPr>
            <p:cNvSpPr/>
            <p:nvPr/>
          </p:nvSpPr>
          <p:spPr>
            <a:xfrm>
              <a:off x="6346614" y="3365999"/>
              <a:ext cx="684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71318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Advanced</a:t>
            </a:r>
            <a:r>
              <a:rPr lang="cs-CZ" sz="3000" dirty="0"/>
              <a:t> </a:t>
            </a:r>
            <a:r>
              <a:rPr lang="cs-CZ" sz="3000" dirty="0" err="1"/>
              <a:t>Search</a:t>
            </a:r>
            <a:endParaRPr lang="cs-CZ" sz="3000" dirty="0"/>
          </a:p>
        </p:txBody>
      </p:sp>
      <p:sp>
        <p:nvSpPr>
          <p:cNvPr id="5" name="Rectangle 6"/>
          <p:cNvSpPr txBox="1">
            <a:spLocks noChangeArrowheads="1"/>
          </p:cNvSpPr>
          <p:nvPr/>
        </p:nvSpPr>
        <p:spPr>
          <a:xfrm>
            <a:off x="342000" y="4488899"/>
            <a:ext cx="7920000" cy="156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Hledané výrazy jsou zapsány do řádku do oboustranné závorky, za kterou je tečka </a:t>
            </a:r>
            <a:br>
              <a:rPr lang="cs-CZ" altLang="cs-CZ" sz="1600" dirty="0"/>
            </a:br>
            <a:r>
              <a:rPr lang="cs-CZ" altLang="cs-CZ" sz="1600" dirty="0"/>
              <a:t>a napsány zkratky názvu polí    , která se mají prohledávat, </a:t>
            </a:r>
            <a:br>
              <a:rPr lang="cs-CZ" altLang="cs-CZ" sz="1600" dirty="0"/>
            </a:br>
            <a:r>
              <a:rPr lang="cs-CZ" altLang="cs-CZ" sz="1600" dirty="0"/>
              <a:t>např. ("</a:t>
            </a:r>
            <a:r>
              <a:rPr lang="cs-CZ" altLang="cs-CZ" sz="1600" dirty="0" err="1"/>
              <a:t>grazing</a:t>
            </a:r>
            <a:r>
              <a:rPr lang="cs-CZ" altLang="cs-CZ" sz="1600" dirty="0"/>
              <a:t> </a:t>
            </a:r>
            <a:r>
              <a:rPr lang="cs-CZ" altLang="cs-CZ" sz="1600" dirty="0" err="1"/>
              <a:t>land</a:t>
            </a:r>
            <a:r>
              <a:rPr lang="cs-CZ" altLang="cs-CZ" sz="1600" dirty="0"/>
              <a:t>" </a:t>
            </a:r>
            <a:r>
              <a:rPr lang="cs-CZ" altLang="cs-CZ" sz="1600" dirty="0" err="1"/>
              <a:t>or</a:t>
            </a:r>
            <a:r>
              <a:rPr lang="cs-CZ" altLang="cs-CZ" sz="1600" dirty="0"/>
              <a:t> "</a:t>
            </a:r>
            <a:r>
              <a:rPr lang="cs-CZ" altLang="cs-CZ" sz="1600" dirty="0" err="1"/>
              <a:t>grazing</a:t>
            </a:r>
            <a:r>
              <a:rPr lang="cs-CZ" altLang="cs-CZ" sz="1600" dirty="0"/>
              <a:t> </a:t>
            </a:r>
            <a:r>
              <a:rPr lang="cs-CZ" altLang="cs-CZ" sz="1600" dirty="0" err="1"/>
              <a:t>lands</a:t>
            </a:r>
            <a:r>
              <a:rPr lang="cs-CZ" altLang="cs-CZ" sz="1600" dirty="0"/>
              <a:t>" </a:t>
            </a:r>
            <a:r>
              <a:rPr lang="cs-CZ" altLang="cs-CZ" sz="1600" dirty="0" err="1"/>
              <a:t>or</a:t>
            </a:r>
            <a:r>
              <a:rPr lang="cs-CZ" altLang="cs-CZ" sz="1600" dirty="0"/>
              <a:t> </a:t>
            </a:r>
            <a:r>
              <a:rPr lang="cs-CZ" altLang="cs-CZ" sz="1600" dirty="0" err="1"/>
              <a:t>pasture</a:t>
            </a:r>
            <a:r>
              <a:rPr lang="cs-CZ" altLang="cs-CZ" sz="1600" dirty="0"/>
              <a:t> </a:t>
            </a:r>
            <a:r>
              <a:rPr lang="cs-CZ" altLang="cs-CZ" sz="1600" dirty="0" err="1"/>
              <a:t>or</a:t>
            </a:r>
            <a:r>
              <a:rPr lang="cs-CZ" altLang="cs-CZ" sz="1600" dirty="0"/>
              <a:t> </a:t>
            </a:r>
            <a:r>
              <a:rPr lang="cs-CZ" altLang="cs-CZ" sz="1600" dirty="0" err="1"/>
              <a:t>pastures</a:t>
            </a:r>
            <a:r>
              <a:rPr lang="cs-CZ" altLang="cs-CZ" sz="1600" dirty="0"/>
              <a:t>).</a:t>
            </a:r>
            <a:r>
              <a:rPr lang="cs-CZ" altLang="cs-CZ" sz="1600" dirty="0" err="1"/>
              <a:t>ti,sh,hw,id</a:t>
            </a:r>
            <a:endParaRPr lang="cs-CZ" altLang="cs-CZ" sz="1600" dirty="0"/>
          </a:p>
          <a:p>
            <a:pPr>
              <a:lnSpc>
                <a:spcPct val="100000"/>
              </a:lnSpc>
              <a:spcBef>
                <a:spcPts val="600"/>
              </a:spcBef>
              <a:buFontTx/>
              <a:buNone/>
            </a:pPr>
            <a:r>
              <a:rPr lang="cs-CZ" altLang="cs-CZ" sz="1600" dirty="0"/>
              <a:t>2) Nesmí být zaškrtnuto "</a:t>
            </a:r>
            <a:r>
              <a:rPr lang="cs-CZ" altLang="cs-CZ" sz="1600" b="1" dirty="0"/>
              <a:t>Map Term to </a:t>
            </a:r>
            <a:r>
              <a:rPr lang="cs-CZ" altLang="cs-CZ" sz="1600" b="1" dirty="0" err="1"/>
              <a:t>Subject</a:t>
            </a:r>
            <a:r>
              <a:rPr lang="cs-CZ" altLang="cs-CZ" sz="1600" b="1" dirty="0"/>
              <a:t> </a:t>
            </a:r>
            <a:r>
              <a:rPr lang="cs-CZ" altLang="cs-CZ" sz="1600" b="1" dirty="0" err="1"/>
              <a:t>Heading</a:t>
            </a:r>
            <a:r>
              <a:rPr lang="cs-CZ" altLang="cs-CZ" sz="1600" dirty="0"/>
              <a:t>"</a:t>
            </a:r>
          </a:p>
          <a:p>
            <a:pPr>
              <a:lnSpc>
                <a:spcPct val="100000"/>
              </a:lnSpc>
              <a:spcBef>
                <a:spcPts val="600"/>
              </a:spcBef>
              <a:buFontTx/>
              <a:buNone/>
            </a:pPr>
            <a:r>
              <a:rPr lang="cs-CZ" altLang="cs-CZ" sz="1600" dirty="0"/>
              <a:t>3) Hledání potvrzeno "</a:t>
            </a:r>
            <a:r>
              <a:rPr lang="cs-CZ" altLang="cs-CZ" sz="1600" b="1" dirty="0" err="1"/>
              <a:t>Search</a:t>
            </a:r>
            <a:r>
              <a:rPr lang="cs-CZ" altLang="cs-CZ" sz="1600" dirty="0"/>
              <a:t>"</a:t>
            </a:r>
          </a:p>
        </p:txBody>
      </p:sp>
      <p:grpSp>
        <p:nvGrpSpPr>
          <p:cNvPr id="20" name="Skupina 19">
            <a:extLst>
              <a:ext uri="{FF2B5EF4-FFF2-40B4-BE49-F238E27FC236}">
                <a16:creationId xmlns:a16="http://schemas.microsoft.com/office/drawing/2014/main" id="{733FE7B4-4483-41A0-9D04-F4019C43014E}"/>
              </a:ext>
            </a:extLst>
          </p:cNvPr>
          <p:cNvGrpSpPr/>
          <p:nvPr/>
        </p:nvGrpSpPr>
        <p:grpSpPr>
          <a:xfrm>
            <a:off x="342000" y="1080000"/>
            <a:ext cx="8460000" cy="3408899"/>
            <a:chOff x="342000" y="1080000"/>
            <a:chExt cx="8460000" cy="3408899"/>
          </a:xfrm>
        </p:grpSpPr>
        <p:pic>
          <p:nvPicPr>
            <p:cNvPr id="16" name="Obrázek 15">
              <a:extLst>
                <a:ext uri="{FF2B5EF4-FFF2-40B4-BE49-F238E27FC236}">
                  <a16:creationId xmlns:a16="http://schemas.microsoft.com/office/drawing/2014/main" id="{CF07235F-3A47-4318-B353-D28A49288D16}"/>
                </a:ext>
              </a:extLst>
            </p:cNvPr>
            <p:cNvPicPr>
              <a:picLocks noChangeAspect="1"/>
            </p:cNvPicPr>
            <p:nvPr/>
          </p:nvPicPr>
          <p:blipFill>
            <a:blip r:embed="rId2"/>
            <a:stretch>
              <a:fillRect/>
            </a:stretch>
          </p:blipFill>
          <p:spPr>
            <a:xfrm>
              <a:off x="342000" y="1080000"/>
              <a:ext cx="8460000" cy="3139105"/>
            </a:xfrm>
            <a:prstGeom prst="rect">
              <a:avLst/>
            </a:prstGeom>
            <a:noFill/>
            <a:ln w="31750">
              <a:solidFill>
                <a:srgbClr val="0077B7"/>
              </a:solidFill>
            </a:ln>
          </p:spPr>
        </p:pic>
        <p:grpSp>
          <p:nvGrpSpPr>
            <p:cNvPr id="18" name="Skupina 17">
              <a:extLst>
                <a:ext uri="{FF2B5EF4-FFF2-40B4-BE49-F238E27FC236}">
                  <a16:creationId xmlns:a16="http://schemas.microsoft.com/office/drawing/2014/main" id="{3FAF633F-721E-480F-BFD1-ADA142F953B5}"/>
                </a:ext>
              </a:extLst>
            </p:cNvPr>
            <p:cNvGrpSpPr/>
            <p:nvPr/>
          </p:nvGrpSpPr>
          <p:grpSpPr>
            <a:xfrm>
              <a:off x="4248025" y="3283468"/>
              <a:ext cx="287337" cy="765259"/>
              <a:chOff x="4248025" y="3283468"/>
              <a:chExt cx="287337" cy="765259"/>
            </a:xfrm>
          </p:grpSpPr>
          <p:sp>
            <p:nvSpPr>
              <p:cNvPr id="7" name="Text Box 13"/>
              <p:cNvSpPr txBox="1">
                <a:spLocks noChangeArrowheads="1"/>
              </p:cNvSpPr>
              <p:nvPr/>
            </p:nvSpPr>
            <p:spPr bwMode="auto">
              <a:xfrm>
                <a:off x="4248025" y="3682014"/>
                <a:ext cx="287337"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sp>
            <p:nvSpPr>
              <p:cNvPr id="8" name="AutoShape 12"/>
              <p:cNvSpPr>
                <a:spLocks noChangeArrowheads="1"/>
              </p:cNvSpPr>
              <p:nvPr/>
            </p:nvSpPr>
            <p:spPr bwMode="auto">
              <a:xfrm rot="16200000">
                <a:off x="4192421" y="3393047"/>
                <a:ext cx="398546" cy="179387"/>
              </a:xfrm>
              <a:prstGeom prst="righ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nvGrpSpPr>
            <p:cNvPr id="19" name="Skupina 18">
              <a:extLst>
                <a:ext uri="{FF2B5EF4-FFF2-40B4-BE49-F238E27FC236}">
                  <a16:creationId xmlns:a16="http://schemas.microsoft.com/office/drawing/2014/main" id="{60366860-1708-421A-B00F-33F9299AAFD7}"/>
                </a:ext>
              </a:extLst>
            </p:cNvPr>
            <p:cNvGrpSpPr/>
            <p:nvPr/>
          </p:nvGrpSpPr>
          <p:grpSpPr>
            <a:xfrm>
              <a:off x="8036067" y="3354937"/>
              <a:ext cx="287338" cy="767251"/>
              <a:chOff x="8036067" y="3354937"/>
              <a:chExt cx="287338" cy="767251"/>
            </a:xfrm>
          </p:grpSpPr>
          <p:sp>
            <p:nvSpPr>
              <p:cNvPr id="10" name="AutoShape 7"/>
              <p:cNvSpPr>
                <a:spLocks noChangeArrowheads="1"/>
              </p:cNvSpPr>
              <p:nvPr/>
            </p:nvSpPr>
            <p:spPr bwMode="auto">
              <a:xfrm rot="5400000">
                <a:off x="7979467" y="3465512"/>
                <a:ext cx="400538" cy="179387"/>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1" name="Text Box 8"/>
              <p:cNvSpPr txBox="1">
                <a:spLocks noChangeArrowheads="1"/>
              </p:cNvSpPr>
              <p:nvPr/>
            </p:nvSpPr>
            <p:spPr bwMode="auto">
              <a:xfrm>
                <a:off x="8036067" y="3755475"/>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endParaRPr lang="cs-CZ" altLang="cs-CZ" sz="1800" dirty="0"/>
              </a:p>
            </p:txBody>
          </p:sp>
        </p:grpSp>
        <p:grpSp>
          <p:nvGrpSpPr>
            <p:cNvPr id="17" name="Skupina 16">
              <a:extLst>
                <a:ext uri="{FF2B5EF4-FFF2-40B4-BE49-F238E27FC236}">
                  <a16:creationId xmlns:a16="http://schemas.microsoft.com/office/drawing/2014/main" id="{4D2BB83A-0EF2-430A-A675-B2C988174F50}"/>
                </a:ext>
              </a:extLst>
            </p:cNvPr>
            <p:cNvGrpSpPr/>
            <p:nvPr/>
          </p:nvGrpSpPr>
          <p:grpSpPr>
            <a:xfrm>
              <a:off x="1638495" y="3746739"/>
              <a:ext cx="325437" cy="742160"/>
              <a:chOff x="1638495" y="3746739"/>
              <a:chExt cx="325437" cy="742160"/>
            </a:xfrm>
          </p:grpSpPr>
          <p:sp>
            <p:nvSpPr>
              <p:cNvPr id="13" name="AutoShape 10"/>
              <p:cNvSpPr>
                <a:spLocks noChangeArrowheads="1"/>
              </p:cNvSpPr>
              <p:nvPr/>
            </p:nvSpPr>
            <p:spPr bwMode="auto">
              <a:xfrm>
                <a:off x="1711520" y="3746739"/>
                <a:ext cx="179388" cy="369887"/>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 name="Text Box 11"/>
              <p:cNvSpPr txBox="1">
                <a:spLocks noChangeArrowheads="1"/>
              </p:cNvSpPr>
              <p:nvPr/>
            </p:nvSpPr>
            <p:spPr bwMode="auto">
              <a:xfrm>
                <a:off x="1638495" y="4119011"/>
                <a:ext cx="325437" cy="36988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pic>
        <p:nvPicPr>
          <p:cNvPr id="21" name="Picture 2" descr="Z:\interni.png">
            <a:hlinkClick r:id="rId3" action="ppaction://hlinksldjump"/>
            <a:extLst>
              <a:ext uri="{FF2B5EF4-FFF2-40B4-BE49-F238E27FC236}">
                <a16:creationId xmlns:a16="http://schemas.microsoft.com/office/drawing/2014/main" id="{92977357-15EE-476C-ACD4-8DAC7DC86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623" y="4836000"/>
            <a:ext cx="144000" cy="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5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Advanced</a:t>
            </a:r>
            <a:r>
              <a:rPr lang="cs-CZ" sz="3000" dirty="0"/>
              <a:t> </a:t>
            </a:r>
            <a:r>
              <a:rPr lang="cs-CZ" sz="3000" dirty="0" err="1"/>
              <a:t>Search</a:t>
            </a:r>
            <a:endParaRPr lang="cs-CZ" sz="3000" dirty="0"/>
          </a:p>
        </p:txBody>
      </p:sp>
      <p:sp>
        <p:nvSpPr>
          <p:cNvPr id="29" name="Rectangle 5">
            <a:extLst>
              <a:ext uri="{FF2B5EF4-FFF2-40B4-BE49-F238E27FC236}">
                <a16:creationId xmlns:a16="http://schemas.microsoft.com/office/drawing/2014/main" id="{2602EB5C-2226-4477-B882-517D64C5E87C}"/>
              </a:ext>
            </a:extLst>
          </p:cNvPr>
          <p:cNvSpPr txBox="1">
            <a:spLocks noChangeArrowheads="1"/>
          </p:cNvSpPr>
          <p:nvPr/>
        </p:nvSpPr>
        <p:spPr>
          <a:xfrm>
            <a:off x="342000" y="3804140"/>
            <a:ext cx="7920000" cy="1100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Vyhledané pojmy po označení lze kombinovat pomocí Booleovských operátorů.</a:t>
            </a:r>
          </a:p>
          <a:p>
            <a:pPr>
              <a:lnSpc>
                <a:spcPct val="100000"/>
              </a:lnSpc>
              <a:spcBef>
                <a:spcPts val="600"/>
              </a:spcBef>
              <a:buFontTx/>
              <a:buNone/>
            </a:pPr>
            <a:r>
              <a:rPr lang="cs-CZ" altLang="cs-CZ" sz="1600" dirty="0"/>
              <a:t>2) Lze zvolit AND nebo OR</a:t>
            </a:r>
          </a:p>
        </p:txBody>
      </p:sp>
      <p:grpSp>
        <p:nvGrpSpPr>
          <p:cNvPr id="5" name="Skupina 4">
            <a:extLst>
              <a:ext uri="{FF2B5EF4-FFF2-40B4-BE49-F238E27FC236}">
                <a16:creationId xmlns:a16="http://schemas.microsoft.com/office/drawing/2014/main" id="{D8E9E4F9-96D2-4E5C-818B-556D237B24F1}"/>
              </a:ext>
            </a:extLst>
          </p:cNvPr>
          <p:cNvGrpSpPr/>
          <p:nvPr/>
        </p:nvGrpSpPr>
        <p:grpSpPr>
          <a:xfrm>
            <a:off x="342000" y="1080000"/>
            <a:ext cx="8460000" cy="2418712"/>
            <a:chOff x="342000" y="1080000"/>
            <a:chExt cx="8460000" cy="2418712"/>
          </a:xfrm>
        </p:grpSpPr>
        <p:pic>
          <p:nvPicPr>
            <p:cNvPr id="9" name="Obrázek 8">
              <a:extLst>
                <a:ext uri="{FF2B5EF4-FFF2-40B4-BE49-F238E27FC236}">
                  <a16:creationId xmlns:a16="http://schemas.microsoft.com/office/drawing/2014/main" id="{03E74AEE-CE77-408C-88B6-B398A93C3863}"/>
                </a:ext>
              </a:extLst>
            </p:cNvPr>
            <p:cNvPicPr>
              <a:picLocks noChangeAspect="1"/>
            </p:cNvPicPr>
            <p:nvPr/>
          </p:nvPicPr>
          <p:blipFill>
            <a:blip r:embed="rId2"/>
            <a:stretch>
              <a:fillRect/>
            </a:stretch>
          </p:blipFill>
          <p:spPr>
            <a:xfrm>
              <a:off x="342000" y="1080000"/>
              <a:ext cx="8460000" cy="2158220"/>
            </a:xfrm>
            <a:prstGeom prst="rect">
              <a:avLst/>
            </a:prstGeom>
            <a:noFill/>
            <a:ln w="31750">
              <a:solidFill>
                <a:srgbClr val="0077B7"/>
              </a:solidFill>
            </a:ln>
          </p:spPr>
        </p:pic>
        <p:sp>
          <p:nvSpPr>
            <p:cNvPr id="21" name="Zaoblený obdélník 7">
              <a:extLst>
                <a:ext uri="{FF2B5EF4-FFF2-40B4-BE49-F238E27FC236}">
                  <a16:creationId xmlns:a16="http://schemas.microsoft.com/office/drawing/2014/main" id="{560A060A-BA86-498E-A27D-01B89D5E72A5}"/>
                </a:ext>
              </a:extLst>
            </p:cNvPr>
            <p:cNvSpPr/>
            <p:nvPr/>
          </p:nvSpPr>
          <p:spPr>
            <a:xfrm>
              <a:off x="458917" y="2196000"/>
              <a:ext cx="396000" cy="43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 name="Skupina 3">
              <a:extLst>
                <a:ext uri="{FF2B5EF4-FFF2-40B4-BE49-F238E27FC236}">
                  <a16:creationId xmlns:a16="http://schemas.microsoft.com/office/drawing/2014/main" id="{5A665323-BE56-4EFD-A621-64FA587EE06D}"/>
                </a:ext>
              </a:extLst>
            </p:cNvPr>
            <p:cNvGrpSpPr/>
            <p:nvPr/>
          </p:nvGrpSpPr>
          <p:grpSpPr>
            <a:xfrm>
              <a:off x="3079282" y="2915979"/>
              <a:ext cx="575437" cy="582733"/>
              <a:chOff x="3079282" y="2915979"/>
              <a:chExt cx="575437" cy="582733"/>
            </a:xfrm>
          </p:grpSpPr>
          <p:sp>
            <p:nvSpPr>
              <p:cNvPr id="28" name="Text Box 23">
                <a:extLst>
                  <a:ext uri="{FF2B5EF4-FFF2-40B4-BE49-F238E27FC236}">
                    <a16:creationId xmlns:a16="http://schemas.microsoft.com/office/drawing/2014/main" id="{6FFA1E69-ABFB-453E-93A5-4A550AE359F4}"/>
                  </a:ext>
                </a:extLst>
              </p:cNvPr>
              <p:cNvSpPr txBox="1">
                <a:spLocks noChangeArrowheads="1"/>
              </p:cNvSpPr>
              <p:nvPr/>
            </p:nvSpPr>
            <p:spPr bwMode="auto">
              <a:xfrm>
                <a:off x="3223332" y="3132000"/>
                <a:ext cx="287338"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sp>
            <p:nvSpPr>
              <p:cNvPr id="17" name="AutoShape 7">
                <a:extLst>
                  <a:ext uri="{FF2B5EF4-FFF2-40B4-BE49-F238E27FC236}">
                    <a16:creationId xmlns:a16="http://schemas.microsoft.com/office/drawing/2014/main" id="{C870DF24-2A69-4691-94A8-2684447E767F}"/>
                  </a:ext>
                </a:extLst>
              </p:cNvPr>
              <p:cNvSpPr>
                <a:spLocks noChangeArrowheads="1"/>
              </p:cNvSpPr>
              <p:nvPr/>
            </p:nvSpPr>
            <p:spPr bwMode="auto">
              <a:xfrm rot="5400000">
                <a:off x="3018796" y="2976465"/>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 name="AutoShape 7">
                <a:extLst>
                  <a:ext uri="{FF2B5EF4-FFF2-40B4-BE49-F238E27FC236}">
                    <a16:creationId xmlns:a16="http://schemas.microsoft.com/office/drawing/2014/main" id="{97BAA692-63AA-40BD-95C1-1D3D9AD5C82F}"/>
                  </a:ext>
                </a:extLst>
              </p:cNvPr>
              <p:cNvSpPr>
                <a:spLocks noChangeArrowheads="1"/>
              </p:cNvSpPr>
              <p:nvPr/>
            </p:nvSpPr>
            <p:spPr bwMode="auto">
              <a:xfrm rot="5400000">
                <a:off x="3427868" y="2976465"/>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nvGrpSpPr>
            <p:cNvPr id="14" name="Skupina 13">
              <a:extLst>
                <a:ext uri="{FF2B5EF4-FFF2-40B4-BE49-F238E27FC236}">
                  <a16:creationId xmlns:a16="http://schemas.microsoft.com/office/drawing/2014/main" id="{04BA0DF6-8419-4502-AA09-382DAC8C7101}"/>
                </a:ext>
              </a:extLst>
            </p:cNvPr>
            <p:cNvGrpSpPr/>
            <p:nvPr/>
          </p:nvGrpSpPr>
          <p:grpSpPr>
            <a:xfrm>
              <a:off x="494198" y="2647777"/>
              <a:ext cx="325437" cy="657225"/>
              <a:chOff x="7200000" y="1587587"/>
              <a:chExt cx="325437" cy="657225"/>
            </a:xfrm>
          </p:grpSpPr>
          <p:sp>
            <p:nvSpPr>
              <p:cNvPr id="15" name="Text Box 11">
                <a:extLst>
                  <a:ext uri="{FF2B5EF4-FFF2-40B4-BE49-F238E27FC236}">
                    <a16:creationId xmlns:a16="http://schemas.microsoft.com/office/drawing/2014/main" id="{33652D4A-AA7B-4D7D-88E0-6D8B8F67A0DA}"/>
                  </a:ext>
                </a:extLst>
              </p:cNvPr>
              <p:cNvSpPr txBox="1">
                <a:spLocks noChangeArrowheads="1"/>
              </p:cNvSpPr>
              <p:nvPr/>
            </p:nvSpPr>
            <p:spPr bwMode="auto">
              <a:xfrm>
                <a:off x="7200000" y="1874924"/>
                <a:ext cx="325437" cy="36988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sp>
            <p:nvSpPr>
              <p:cNvPr id="16" name="AutoShape 7">
                <a:extLst>
                  <a:ext uri="{FF2B5EF4-FFF2-40B4-BE49-F238E27FC236}">
                    <a16:creationId xmlns:a16="http://schemas.microsoft.com/office/drawing/2014/main" id="{3548E385-9443-4F3C-AC99-A0C7F905BB2A}"/>
                  </a:ext>
                </a:extLst>
              </p:cNvPr>
              <p:cNvSpPr>
                <a:spLocks noChangeArrowheads="1"/>
              </p:cNvSpPr>
              <p:nvPr/>
            </p:nvSpPr>
            <p:spPr bwMode="auto">
              <a:xfrm rot="5400000">
                <a:off x="7219048" y="1648073"/>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spTree>
    <p:extLst>
      <p:ext uri="{BB962C8B-B14F-4D97-AF65-F5344CB8AC3E}">
        <p14:creationId xmlns:p14="http://schemas.microsoft.com/office/powerpoint/2010/main" val="309079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Advanced</a:t>
            </a:r>
            <a:r>
              <a:rPr lang="cs-CZ" sz="3000" dirty="0"/>
              <a:t> </a:t>
            </a:r>
            <a:r>
              <a:rPr lang="cs-CZ" sz="3000" dirty="0" err="1"/>
              <a:t>Search</a:t>
            </a:r>
            <a:endParaRPr lang="cs-CZ" sz="3000" dirty="0"/>
          </a:p>
        </p:txBody>
      </p:sp>
      <p:sp>
        <p:nvSpPr>
          <p:cNvPr id="15" name="Rectangle 5">
            <a:extLst>
              <a:ext uri="{FF2B5EF4-FFF2-40B4-BE49-F238E27FC236}">
                <a16:creationId xmlns:a16="http://schemas.microsoft.com/office/drawing/2014/main" id="{5CBF3CB7-EB52-4CC5-A48A-85D7E0F2BB29}"/>
              </a:ext>
            </a:extLst>
          </p:cNvPr>
          <p:cNvSpPr txBox="1">
            <a:spLocks noChangeArrowheads="1"/>
          </p:cNvSpPr>
          <p:nvPr/>
        </p:nvSpPr>
        <p:spPr>
          <a:xfrm>
            <a:off x="342000" y="4576183"/>
            <a:ext cx="7920000" cy="785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Vyhledané záznamy</a:t>
            </a:r>
          </a:p>
          <a:p>
            <a:pPr>
              <a:lnSpc>
                <a:spcPct val="100000"/>
              </a:lnSpc>
              <a:spcBef>
                <a:spcPts val="600"/>
              </a:spcBef>
              <a:buFontTx/>
              <a:buNone/>
            </a:pPr>
            <a:r>
              <a:rPr lang="cs-CZ" altLang="cs-CZ" sz="1600" dirty="0"/>
              <a:t>Mnoho záznamů </a:t>
            </a:r>
            <a:r>
              <a:rPr lang="cs-CZ" altLang="cs-CZ" sz="1600" b="1" dirty="0">
                <a:sym typeface="Wingdings" panose="05000000000000000000" pitchFamily="2" charset="2"/>
              </a:rPr>
              <a:t></a:t>
            </a:r>
            <a:r>
              <a:rPr lang="cs-CZ" altLang="cs-CZ" sz="1600" dirty="0">
                <a:sym typeface="Wingdings" panose="05000000000000000000" pitchFamily="2" charset="2"/>
              </a:rPr>
              <a:t> zpřesnit pomocí dalších klíčových slov</a:t>
            </a:r>
          </a:p>
        </p:txBody>
      </p:sp>
      <p:grpSp>
        <p:nvGrpSpPr>
          <p:cNvPr id="5" name="Skupina 4">
            <a:extLst>
              <a:ext uri="{FF2B5EF4-FFF2-40B4-BE49-F238E27FC236}">
                <a16:creationId xmlns:a16="http://schemas.microsoft.com/office/drawing/2014/main" id="{C6C03BD9-C52D-493C-B5AA-C3B71DE6AB42}"/>
              </a:ext>
            </a:extLst>
          </p:cNvPr>
          <p:cNvGrpSpPr/>
          <p:nvPr/>
        </p:nvGrpSpPr>
        <p:grpSpPr>
          <a:xfrm>
            <a:off x="342000" y="1080000"/>
            <a:ext cx="8460000" cy="3280183"/>
            <a:chOff x="342000" y="1080000"/>
            <a:chExt cx="8460000" cy="3280183"/>
          </a:xfrm>
        </p:grpSpPr>
        <p:pic>
          <p:nvPicPr>
            <p:cNvPr id="3" name="Obrázek 2">
              <a:extLst>
                <a:ext uri="{FF2B5EF4-FFF2-40B4-BE49-F238E27FC236}">
                  <a16:creationId xmlns:a16="http://schemas.microsoft.com/office/drawing/2014/main" id="{67DF3BE7-B947-4F6B-B466-B804F33CD503}"/>
                </a:ext>
              </a:extLst>
            </p:cNvPr>
            <p:cNvPicPr>
              <a:picLocks noChangeAspect="1"/>
            </p:cNvPicPr>
            <p:nvPr/>
          </p:nvPicPr>
          <p:blipFill>
            <a:blip r:embed="rId2"/>
            <a:stretch>
              <a:fillRect/>
            </a:stretch>
          </p:blipFill>
          <p:spPr>
            <a:xfrm>
              <a:off x="342000" y="1080000"/>
              <a:ext cx="8460000" cy="3280183"/>
            </a:xfrm>
            <a:prstGeom prst="rect">
              <a:avLst/>
            </a:prstGeom>
            <a:noFill/>
            <a:ln w="31750">
              <a:solidFill>
                <a:srgbClr val="0077B7"/>
              </a:solidFill>
            </a:ln>
          </p:spPr>
        </p:pic>
        <p:sp>
          <p:nvSpPr>
            <p:cNvPr id="7" name="AutoShape 10">
              <a:extLst>
                <a:ext uri="{FF2B5EF4-FFF2-40B4-BE49-F238E27FC236}">
                  <a16:creationId xmlns:a16="http://schemas.microsoft.com/office/drawing/2014/main" id="{69C08284-568E-4913-9187-68B83A269052}"/>
                </a:ext>
              </a:extLst>
            </p:cNvPr>
            <p:cNvSpPr>
              <a:spLocks noChangeArrowheads="1"/>
            </p:cNvSpPr>
            <p:nvPr/>
          </p:nvSpPr>
          <p:spPr bwMode="auto">
            <a:xfrm rot="16200000">
              <a:off x="5760000" y="2574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379461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Advanced</a:t>
            </a:r>
            <a:r>
              <a:rPr lang="cs-CZ" sz="3000" dirty="0"/>
              <a:t> </a:t>
            </a:r>
            <a:r>
              <a:rPr lang="cs-CZ" sz="3000" dirty="0" err="1"/>
              <a:t>Search</a:t>
            </a:r>
            <a:endParaRPr lang="cs-CZ" sz="3000" dirty="0"/>
          </a:p>
        </p:txBody>
      </p:sp>
      <p:sp>
        <p:nvSpPr>
          <p:cNvPr id="15" name="Rectangle 5">
            <a:extLst>
              <a:ext uri="{FF2B5EF4-FFF2-40B4-BE49-F238E27FC236}">
                <a16:creationId xmlns:a16="http://schemas.microsoft.com/office/drawing/2014/main" id="{5CBF3CB7-EB52-4CC5-A48A-85D7E0F2BB29}"/>
              </a:ext>
            </a:extLst>
          </p:cNvPr>
          <p:cNvSpPr txBox="1">
            <a:spLocks noChangeArrowheads="1"/>
          </p:cNvSpPr>
          <p:nvPr/>
        </p:nvSpPr>
        <p:spPr>
          <a:xfrm>
            <a:off x="342000" y="3862438"/>
            <a:ext cx="2080689" cy="6341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cs-CZ" altLang="cs-CZ" sz="1600" dirty="0"/>
              <a:t>Vyhledané záznamy po zpřesnění</a:t>
            </a:r>
          </a:p>
        </p:txBody>
      </p:sp>
      <p:pic>
        <p:nvPicPr>
          <p:cNvPr id="5" name="Obrázek 4">
            <a:extLst>
              <a:ext uri="{FF2B5EF4-FFF2-40B4-BE49-F238E27FC236}">
                <a16:creationId xmlns:a16="http://schemas.microsoft.com/office/drawing/2014/main" id="{B29C15AD-2BB4-4A2F-9A00-D71CA7686359}"/>
              </a:ext>
            </a:extLst>
          </p:cNvPr>
          <p:cNvPicPr>
            <a:picLocks noChangeAspect="1"/>
          </p:cNvPicPr>
          <p:nvPr/>
        </p:nvPicPr>
        <p:blipFill>
          <a:blip r:embed="rId2"/>
          <a:stretch>
            <a:fillRect/>
          </a:stretch>
        </p:blipFill>
        <p:spPr>
          <a:xfrm>
            <a:off x="342000" y="1080000"/>
            <a:ext cx="8460000" cy="2624941"/>
          </a:xfrm>
          <a:prstGeom prst="rect">
            <a:avLst/>
          </a:prstGeom>
          <a:noFill/>
          <a:ln w="31750">
            <a:solidFill>
              <a:srgbClr val="0077B7"/>
            </a:solidFill>
          </a:ln>
        </p:spPr>
      </p:pic>
      <p:pic>
        <p:nvPicPr>
          <p:cNvPr id="3" name="Obrázek 2">
            <a:extLst>
              <a:ext uri="{FF2B5EF4-FFF2-40B4-BE49-F238E27FC236}">
                <a16:creationId xmlns:a16="http://schemas.microsoft.com/office/drawing/2014/main" id="{465E37AC-8B0E-4160-95C3-6836DD654486}"/>
              </a:ext>
            </a:extLst>
          </p:cNvPr>
          <p:cNvPicPr>
            <a:picLocks noChangeAspect="1"/>
          </p:cNvPicPr>
          <p:nvPr/>
        </p:nvPicPr>
        <p:blipFill>
          <a:blip r:embed="rId3"/>
          <a:stretch>
            <a:fillRect/>
          </a:stretch>
        </p:blipFill>
        <p:spPr>
          <a:xfrm>
            <a:off x="3285862" y="3920941"/>
            <a:ext cx="5516137" cy="1551414"/>
          </a:xfrm>
          <a:prstGeom prst="rect">
            <a:avLst/>
          </a:prstGeom>
          <a:noFill/>
          <a:ln w="31750">
            <a:solidFill>
              <a:srgbClr val="0077B7"/>
            </a:solidFill>
          </a:ln>
        </p:spPr>
      </p:pic>
      <p:sp>
        <p:nvSpPr>
          <p:cNvPr id="9" name="Zaoblený obdélník 7">
            <a:extLst>
              <a:ext uri="{FF2B5EF4-FFF2-40B4-BE49-F238E27FC236}">
                <a16:creationId xmlns:a16="http://schemas.microsoft.com/office/drawing/2014/main" id="{66F51FEC-824E-48A4-8CD8-AD055DA00B9A}"/>
              </a:ext>
            </a:extLst>
          </p:cNvPr>
          <p:cNvSpPr/>
          <p:nvPr/>
        </p:nvSpPr>
        <p:spPr>
          <a:xfrm>
            <a:off x="8058614" y="3064261"/>
            <a:ext cx="743385" cy="3057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AutoShape 17">
            <a:extLst>
              <a:ext uri="{FF2B5EF4-FFF2-40B4-BE49-F238E27FC236}">
                <a16:creationId xmlns:a16="http://schemas.microsoft.com/office/drawing/2014/main" id="{AAE22787-D4EA-4B1C-B609-06DF97B6B9F4}"/>
              </a:ext>
            </a:extLst>
          </p:cNvPr>
          <p:cNvSpPr>
            <a:spLocks noChangeArrowheads="1"/>
          </p:cNvSpPr>
          <p:nvPr/>
        </p:nvSpPr>
        <p:spPr bwMode="auto">
          <a:xfrm rot="16200000">
            <a:off x="8068844" y="3652958"/>
            <a:ext cx="767063" cy="223528"/>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4" name="TextovéPole 3">
            <a:extLst>
              <a:ext uri="{FF2B5EF4-FFF2-40B4-BE49-F238E27FC236}">
                <a16:creationId xmlns:a16="http://schemas.microsoft.com/office/drawing/2014/main" id="{0E879227-3D8E-4C3B-926D-A0F83A381F69}"/>
              </a:ext>
            </a:extLst>
          </p:cNvPr>
          <p:cNvSpPr txBox="1"/>
          <p:nvPr/>
        </p:nvSpPr>
        <p:spPr>
          <a:xfrm>
            <a:off x="3285862" y="5607006"/>
            <a:ext cx="5516137" cy="338554"/>
          </a:xfrm>
          <a:prstGeom prst="rect">
            <a:avLst/>
          </a:prstGeom>
          <a:noFill/>
        </p:spPr>
        <p:txBody>
          <a:bodyPr wrap="square" rtlCol="0">
            <a:spAutoFit/>
          </a:bodyPr>
          <a:lstStyle/>
          <a:p>
            <a:pPr>
              <a:lnSpc>
                <a:spcPct val="100000"/>
              </a:lnSpc>
              <a:spcBef>
                <a:spcPts val="600"/>
              </a:spcBef>
              <a:buFontTx/>
              <a:buNone/>
            </a:pPr>
            <a:r>
              <a:rPr lang="cs-CZ" altLang="cs-CZ" sz="1600" b="1" dirty="0" err="1"/>
              <a:t>Expand</a:t>
            </a:r>
            <a:r>
              <a:rPr lang="cs-CZ" altLang="cs-CZ" sz="1600" dirty="0"/>
              <a:t> = zobrazení všech řádků rešeršního dotazu</a:t>
            </a:r>
          </a:p>
        </p:txBody>
      </p:sp>
      <p:sp>
        <p:nvSpPr>
          <p:cNvPr id="12" name="AutoShape 10">
            <a:extLst>
              <a:ext uri="{FF2B5EF4-FFF2-40B4-BE49-F238E27FC236}">
                <a16:creationId xmlns:a16="http://schemas.microsoft.com/office/drawing/2014/main" id="{01AD630A-2BA7-443F-8670-43448D0655C9}"/>
              </a:ext>
            </a:extLst>
          </p:cNvPr>
          <p:cNvSpPr>
            <a:spLocks noChangeArrowheads="1"/>
          </p:cNvSpPr>
          <p:nvPr/>
        </p:nvSpPr>
        <p:spPr bwMode="auto">
          <a:xfrm rot="16200000">
            <a:off x="5762522" y="278285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Tree>
    <p:extLst>
      <p:ext uri="{BB962C8B-B14F-4D97-AF65-F5344CB8AC3E}">
        <p14:creationId xmlns:p14="http://schemas.microsoft.com/office/powerpoint/2010/main" val="395730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Časové omezení záznamů</a:t>
            </a:r>
          </a:p>
        </p:txBody>
      </p:sp>
      <p:sp>
        <p:nvSpPr>
          <p:cNvPr id="5" name="Rectangle 4"/>
          <p:cNvSpPr txBox="1">
            <a:spLocks noChangeArrowheads="1"/>
          </p:cNvSpPr>
          <p:nvPr/>
        </p:nvSpPr>
        <p:spPr>
          <a:xfrm>
            <a:off x="341999" y="4607861"/>
            <a:ext cx="8459999" cy="57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Tx/>
              <a:buNone/>
            </a:pPr>
            <a:r>
              <a:rPr lang="cs-CZ" altLang="cs-CZ" sz="1600" dirty="0"/>
              <a:t>"</a:t>
            </a:r>
            <a:r>
              <a:rPr lang="cs-CZ" altLang="cs-CZ" sz="1600" b="1" dirty="0" err="1"/>
              <a:t>Additional</a:t>
            </a:r>
            <a:r>
              <a:rPr lang="cs-CZ" altLang="cs-CZ" sz="1600" b="1" dirty="0"/>
              <a:t> </a:t>
            </a:r>
            <a:r>
              <a:rPr lang="cs-CZ" altLang="cs-CZ" sz="1600" b="1" dirty="0" err="1"/>
              <a:t>Limits</a:t>
            </a:r>
            <a:r>
              <a:rPr lang="cs-CZ" altLang="cs-CZ" sz="1600" dirty="0"/>
              <a:t>" – nastavení omezení hledaných záznamů, např. rok(y) vydání dokumentů</a:t>
            </a:r>
          </a:p>
        </p:txBody>
      </p:sp>
      <p:grpSp>
        <p:nvGrpSpPr>
          <p:cNvPr id="4" name="Skupina 3">
            <a:extLst>
              <a:ext uri="{FF2B5EF4-FFF2-40B4-BE49-F238E27FC236}">
                <a16:creationId xmlns:a16="http://schemas.microsoft.com/office/drawing/2014/main" id="{ED48F3E5-FA3A-4940-A417-F30AF546183D}"/>
              </a:ext>
            </a:extLst>
          </p:cNvPr>
          <p:cNvGrpSpPr/>
          <p:nvPr/>
        </p:nvGrpSpPr>
        <p:grpSpPr>
          <a:xfrm>
            <a:off x="342000" y="1080000"/>
            <a:ext cx="8460000" cy="3311861"/>
            <a:chOff x="342000" y="1080000"/>
            <a:chExt cx="8460000" cy="3311861"/>
          </a:xfrm>
        </p:grpSpPr>
        <p:pic>
          <p:nvPicPr>
            <p:cNvPr id="3" name="Obrázek 2">
              <a:extLst>
                <a:ext uri="{FF2B5EF4-FFF2-40B4-BE49-F238E27FC236}">
                  <a16:creationId xmlns:a16="http://schemas.microsoft.com/office/drawing/2014/main" id="{E65AAEAA-8B50-4F00-9506-08DF2B4802E5}"/>
                </a:ext>
              </a:extLst>
            </p:cNvPr>
            <p:cNvPicPr>
              <a:picLocks noChangeAspect="1"/>
            </p:cNvPicPr>
            <p:nvPr/>
          </p:nvPicPr>
          <p:blipFill>
            <a:blip r:embed="rId2"/>
            <a:stretch>
              <a:fillRect/>
            </a:stretch>
          </p:blipFill>
          <p:spPr>
            <a:xfrm>
              <a:off x="342000" y="1080000"/>
              <a:ext cx="8460000" cy="3311861"/>
            </a:xfrm>
            <a:prstGeom prst="rect">
              <a:avLst/>
            </a:prstGeom>
            <a:noFill/>
            <a:ln w="31750">
              <a:solidFill>
                <a:srgbClr val="0077B7"/>
              </a:solidFill>
            </a:ln>
          </p:spPr>
        </p:pic>
        <p:sp>
          <p:nvSpPr>
            <p:cNvPr id="7" name="Zaoblený obdélník 7">
              <a:extLst>
                <a:ext uri="{FF2B5EF4-FFF2-40B4-BE49-F238E27FC236}">
                  <a16:creationId xmlns:a16="http://schemas.microsoft.com/office/drawing/2014/main" id="{BA76B1B6-4293-43FB-98AF-F971327A487A}"/>
                </a:ext>
              </a:extLst>
            </p:cNvPr>
            <p:cNvSpPr/>
            <p:nvPr/>
          </p:nvSpPr>
          <p:spPr>
            <a:xfrm>
              <a:off x="468000" y="3945750"/>
              <a:ext cx="1116000" cy="36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78619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342000" y="5404950"/>
            <a:ext cx="7920000" cy="83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cs-CZ" altLang="cs-CZ" sz="1600" dirty="0"/>
              <a:t>1) Nastavení roků vydání hledaných záznamů</a:t>
            </a:r>
          </a:p>
          <a:p>
            <a:pPr>
              <a:lnSpc>
                <a:spcPct val="100000"/>
              </a:lnSpc>
              <a:spcBef>
                <a:spcPts val="0"/>
              </a:spcBef>
              <a:buFontTx/>
              <a:buNone/>
            </a:pPr>
            <a:r>
              <a:rPr lang="cs-CZ" altLang="cs-CZ" sz="1600" dirty="0"/>
              <a:t>2) Označení hledání, které má být časově omezeno</a:t>
            </a:r>
          </a:p>
          <a:p>
            <a:pPr>
              <a:lnSpc>
                <a:spcPct val="100000"/>
              </a:lnSpc>
              <a:spcBef>
                <a:spcPts val="0"/>
              </a:spcBef>
              <a:buFontTx/>
              <a:buNone/>
            </a:pPr>
            <a:r>
              <a:rPr lang="cs-CZ" altLang="cs-CZ" sz="1600" dirty="0"/>
              <a:t>3) "</a:t>
            </a:r>
            <a:r>
              <a:rPr lang="cs-CZ" altLang="cs-CZ" sz="1600" b="1" dirty="0"/>
              <a:t>Limit A </a:t>
            </a:r>
            <a:r>
              <a:rPr lang="cs-CZ" altLang="cs-CZ" sz="1600" b="1" dirty="0" err="1"/>
              <a:t>Search</a:t>
            </a:r>
            <a:r>
              <a:rPr lang="cs-CZ" altLang="cs-CZ" sz="1600" dirty="0"/>
              <a:t>" – vyhledání časově omezených záznamů</a:t>
            </a:r>
          </a:p>
          <a:p>
            <a:pPr>
              <a:buFontTx/>
              <a:buNone/>
            </a:pPr>
            <a:endParaRPr lang="cs-CZ" altLang="cs-CZ" sz="2000" dirty="0"/>
          </a:p>
        </p:txBody>
      </p:sp>
      <p:grpSp>
        <p:nvGrpSpPr>
          <p:cNvPr id="4" name="Skupina 3">
            <a:extLst>
              <a:ext uri="{FF2B5EF4-FFF2-40B4-BE49-F238E27FC236}">
                <a16:creationId xmlns:a16="http://schemas.microsoft.com/office/drawing/2014/main" id="{B679C86B-CC9F-4577-B7C1-47C7A6D4DD1B}"/>
              </a:ext>
            </a:extLst>
          </p:cNvPr>
          <p:cNvGrpSpPr/>
          <p:nvPr/>
        </p:nvGrpSpPr>
        <p:grpSpPr>
          <a:xfrm>
            <a:off x="342000" y="252000"/>
            <a:ext cx="8460000" cy="5059285"/>
            <a:chOff x="342000" y="252000"/>
            <a:chExt cx="8460000" cy="5059285"/>
          </a:xfrm>
        </p:grpSpPr>
        <p:pic>
          <p:nvPicPr>
            <p:cNvPr id="2" name="Obrázek 1">
              <a:extLst>
                <a:ext uri="{FF2B5EF4-FFF2-40B4-BE49-F238E27FC236}">
                  <a16:creationId xmlns:a16="http://schemas.microsoft.com/office/drawing/2014/main" id="{3034DD80-C2DF-4224-8CE2-2148919FF5B5}"/>
                </a:ext>
              </a:extLst>
            </p:cNvPr>
            <p:cNvPicPr>
              <a:picLocks noChangeAspect="1"/>
            </p:cNvPicPr>
            <p:nvPr/>
          </p:nvPicPr>
          <p:blipFill>
            <a:blip r:embed="rId2"/>
            <a:stretch>
              <a:fillRect/>
            </a:stretch>
          </p:blipFill>
          <p:spPr>
            <a:xfrm>
              <a:off x="342000" y="252000"/>
              <a:ext cx="8460000" cy="5059285"/>
            </a:xfrm>
            <a:prstGeom prst="rect">
              <a:avLst/>
            </a:prstGeom>
            <a:noFill/>
            <a:ln w="31750">
              <a:solidFill>
                <a:srgbClr val="0077B7"/>
              </a:solidFill>
            </a:ln>
          </p:spPr>
        </p:pic>
        <p:sp>
          <p:nvSpPr>
            <p:cNvPr id="16" name="Zaoblený obdélník 7">
              <a:extLst>
                <a:ext uri="{FF2B5EF4-FFF2-40B4-BE49-F238E27FC236}">
                  <a16:creationId xmlns:a16="http://schemas.microsoft.com/office/drawing/2014/main" id="{1EAD7C63-016B-44CA-9BB8-E0069EE51813}"/>
                </a:ext>
              </a:extLst>
            </p:cNvPr>
            <p:cNvSpPr/>
            <p:nvPr/>
          </p:nvSpPr>
          <p:spPr>
            <a:xfrm>
              <a:off x="342604" y="1440000"/>
              <a:ext cx="684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 name="Skupina 16">
              <a:extLst>
                <a:ext uri="{FF2B5EF4-FFF2-40B4-BE49-F238E27FC236}">
                  <a16:creationId xmlns:a16="http://schemas.microsoft.com/office/drawing/2014/main" id="{65FF1551-662A-4B29-9596-9A95A2F6F813}"/>
                </a:ext>
              </a:extLst>
            </p:cNvPr>
            <p:cNvGrpSpPr/>
            <p:nvPr/>
          </p:nvGrpSpPr>
          <p:grpSpPr>
            <a:xfrm>
              <a:off x="1062000" y="1359156"/>
              <a:ext cx="647339" cy="366713"/>
              <a:chOff x="2449268" y="4558786"/>
              <a:chExt cx="647339" cy="366713"/>
            </a:xfrm>
          </p:grpSpPr>
          <p:sp>
            <p:nvSpPr>
              <p:cNvPr id="18" name="AutoShape 10">
                <a:extLst>
                  <a:ext uri="{FF2B5EF4-FFF2-40B4-BE49-F238E27FC236}">
                    <a16:creationId xmlns:a16="http://schemas.microsoft.com/office/drawing/2014/main" id="{AC34DB4C-42A5-4255-99B9-554F231BEFF4}"/>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9" name="Text Box 8">
                <a:extLst>
                  <a:ext uri="{FF2B5EF4-FFF2-40B4-BE49-F238E27FC236}">
                    <a16:creationId xmlns:a16="http://schemas.microsoft.com/office/drawing/2014/main" id="{0F501447-4CB0-4A32-8B8E-5C61B8FF823E}"/>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p>
            </p:txBody>
          </p:sp>
        </p:grpSp>
        <p:grpSp>
          <p:nvGrpSpPr>
            <p:cNvPr id="20" name="Skupina 19">
              <a:extLst>
                <a:ext uri="{FF2B5EF4-FFF2-40B4-BE49-F238E27FC236}">
                  <a16:creationId xmlns:a16="http://schemas.microsoft.com/office/drawing/2014/main" id="{94A4D3AA-EB49-4700-AE29-C635BF31FB23}"/>
                </a:ext>
              </a:extLst>
            </p:cNvPr>
            <p:cNvGrpSpPr/>
            <p:nvPr/>
          </p:nvGrpSpPr>
          <p:grpSpPr>
            <a:xfrm>
              <a:off x="1318052" y="2772000"/>
              <a:ext cx="647339" cy="366713"/>
              <a:chOff x="2449268" y="4558786"/>
              <a:chExt cx="647339" cy="366713"/>
            </a:xfrm>
          </p:grpSpPr>
          <p:sp>
            <p:nvSpPr>
              <p:cNvPr id="21" name="AutoShape 10">
                <a:extLst>
                  <a:ext uri="{FF2B5EF4-FFF2-40B4-BE49-F238E27FC236}">
                    <a16:creationId xmlns:a16="http://schemas.microsoft.com/office/drawing/2014/main" id="{8ED57C22-F76A-491F-8241-757921EA8D61}"/>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2" name="Text Box 8">
                <a:extLst>
                  <a:ext uri="{FF2B5EF4-FFF2-40B4-BE49-F238E27FC236}">
                    <a16:creationId xmlns:a16="http://schemas.microsoft.com/office/drawing/2014/main" id="{B6F130EA-ABA9-47A1-A72B-7B4C409214FF}"/>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nvGrpSpPr>
            <p:cNvPr id="23" name="Skupina 22">
              <a:extLst>
                <a:ext uri="{FF2B5EF4-FFF2-40B4-BE49-F238E27FC236}">
                  <a16:creationId xmlns:a16="http://schemas.microsoft.com/office/drawing/2014/main" id="{F38721EC-A56C-40CF-9B0C-98267A0EBCB7}"/>
                </a:ext>
              </a:extLst>
            </p:cNvPr>
            <p:cNvGrpSpPr/>
            <p:nvPr/>
          </p:nvGrpSpPr>
          <p:grpSpPr>
            <a:xfrm>
              <a:off x="3024303" y="4808048"/>
              <a:ext cx="647339" cy="366713"/>
              <a:chOff x="2449268" y="4558786"/>
              <a:chExt cx="647339" cy="366713"/>
            </a:xfrm>
          </p:grpSpPr>
          <p:sp>
            <p:nvSpPr>
              <p:cNvPr id="24" name="AutoShape 10">
                <a:extLst>
                  <a:ext uri="{FF2B5EF4-FFF2-40B4-BE49-F238E27FC236}">
                    <a16:creationId xmlns:a16="http://schemas.microsoft.com/office/drawing/2014/main" id="{4295E7B9-F456-4351-9245-E354276A82FE}"/>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5" name="Text Box 8">
                <a:extLst>
                  <a:ext uri="{FF2B5EF4-FFF2-40B4-BE49-F238E27FC236}">
                    <a16:creationId xmlns:a16="http://schemas.microsoft.com/office/drawing/2014/main" id="{672E93DE-43CF-481A-ADF3-059B91777B5D}"/>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grpSp>
      </p:grpSp>
    </p:spTree>
    <p:extLst>
      <p:ext uri="{BB962C8B-B14F-4D97-AF65-F5344CB8AC3E}">
        <p14:creationId xmlns:p14="http://schemas.microsoft.com/office/powerpoint/2010/main" val="193576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9"/>
            <a:ext cx="7920000" cy="703084"/>
          </a:xfrm>
        </p:spPr>
        <p:txBody>
          <a:bodyPr/>
          <a:lstStyle/>
          <a:p>
            <a:r>
              <a:rPr lang="cs-CZ" sz="2700" dirty="0"/>
              <a:t>Zkratky vybraných polí k vyhledávání pomocí </a:t>
            </a:r>
            <a:r>
              <a:rPr lang="cs-CZ" sz="2700" dirty="0" err="1"/>
              <a:t>Advanced</a:t>
            </a:r>
            <a:r>
              <a:rPr lang="cs-CZ" sz="2700" dirty="0"/>
              <a:t> </a:t>
            </a:r>
            <a:r>
              <a:rPr lang="cs-CZ" sz="2700" dirty="0" err="1"/>
              <a:t>Search</a:t>
            </a:r>
            <a:endParaRPr lang="cs-CZ" sz="2700" dirty="0"/>
          </a:p>
        </p:txBody>
      </p:sp>
      <p:sp>
        <p:nvSpPr>
          <p:cNvPr id="3" name="Zástupný symbol pro obsah 2"/>
          <p:cNvSpPr>
            <a:spLocks noGrp="1"/>
          </p:cNvSpPr>
          <p:nvPr>
            <p:ph idx="1"/>
          </p:nvPr>
        </p:nvSpPr>
        <p:spPr>
          <a:xfrm>
            <a:off x="342000" y="1447642"/>
            <a:ext cx="8460000" cy="4714888"/>
          </a:xfrm>
        </p:spPr>
        <p:txBody>
          <a:bodyPr/>
          <a:lstStyle/>
          <a:p>
            <a:pPr marL="0" lvl="1" indent="0">
              <a:lnSpc>
                <a:spcPct val="100000"/>
              </a:lnSpc>
              <a:spcBef>
                <a:spcPts val="0"/>
              </a:spcBef>
              <a:spcAft>
                <a:spcPts val="600"/>
              </a:spcAft>
              <a:buNone/>
            </a:pPr>
            <a:r>
              <a:rPr lang="cs-CZ" altLang="cs-CZ" sz="1800" b="1" dirty="0"/>
              <a:t>TI = </a:t>
            </a:r>
            <a:r>
              <a:rPr lang="cs-CZ" altLang="cs-CZ" sz="1800" b="1" dirty="0" err="1"/>
              <a:t>Title</a:t>
            </a:r>
            <a:endParaRPr lang="cs-CZ" altLang="cs-CZ" sz="1800" b="1" dirty="0"/>
          </a:p>
          <a:p>
            <a:pPr marL="0" lvl="2" indent="0" defTabSz="900113">
              <a:lnSpc>
                <a:spcPct val="100000"/>
              </a:lnSpc>
              <a:spcBef>
                <a:spcPts val="0"/>
              </a:spcBef>
              <a:buNone/>
            </a:pPr>
            <a:r>
              <a:rPr lang="cs-CZ" altLang="cs-CZ" sz="1400" dirty="0"/>
              <a:t>Název článku v angličtině</a:t>
            </a:r>
          </a:p>
          <a:p>
            <a:pPr marL="0" lvl="3" indent="0">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OT = </a:t>
            </a:r>
            <a:r>
              <a:rPr lang="cs-CZ" altLang="cs-CZ" sz="1800" b="1" dirty="0" err="1"/>
              <a:t>Original</a:t>
            </a:r>
            <a:r>
              <a:rPr lang="cs-CZ" altLang="cs-CZ" sz="1800" b="1" dirty="0"/>
              <a:t> </a:t>
            </a:r>
            <a:r>
              <a:rPr lang="cs-CZ" altLang="cs-CZ" sz="1800" b="1" dirty="0" err="1"/>
              <a:t>Title</a:t>
            </a:r>
            <a:r>
              <a:rPr lang="cs-CZ" altLang="cs-CZ" sz="1800" b="1" dirty="0"/>
              <a:t> </a:t>
            </a:r>
          </a:p>
          <a:p>
            <a:pPr marL="0" lvl="2" indent="0" defTabSz="900113">
              <a:lnSpc>
                <a:spcPct val="100000"/>
              </a:lnSpc>
              <a:spcBef>
                <a:spcPts val="0"/>
              </a:spcBef>
              <a:buNone/>
            </a:pPr>
            <a:r>
              <a:rPr lang="cs-CZ" altLang="cs-CZ" sz="1400" dirty="0"/>
              <a:t>Název článku v jazyce originálu plného textu, pokud je psán latinkou (např. němčina, italština, francouzština, čeština, ...)</a:t>
            </a:r>
          </a:p>
          <a:p>
            <a:pPr marL="0" lvl="2" indent="0" defTabSz="900113">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AB = </a:t>
            </a:r>
            <a:r>
              <a:rPr lang="cs-CZ" altLang="cs-CZ" sz="1800" b="1" dirty="0" err="1"/>
              <a:t>Abstract</a:t>
            </a:r>
            <a:endParaRPr lang="cs-CZ" altLang="cs-CZ" sz="1800" b="1" dirty="0"/>
          </a:p>
          <a:p>
            <a:pPr marL="0" lvl="2" indent="0" defTabSz="900113">
              <a:lnSpc>
                <a:spcPct val="100000"/>
              </a:lnSpc>
              <a:spcBef>
                <a:spcPts val="0"/>
              </a:spcBef>
              <a:buNone/>
            </a:pPr>
            <a:r>
              <a:rPr lang="cs-CZ" altLang="cs-CZ" sz="1400" dirty="0"/>
              <a:t>Anotace článku v angličtině</a:t>
            </a:r>
          </a:p>
          <a:p>
            <a:pPr marL="0" lvl="2" indent="0" defTabSz="900113">
              <a:lnSpc>
                <a:spcPct val="100000"/>
              </a:lnSpc>
              <a:spcBef>
                <a:spcPts val="0"/>
              </a:spcBef>
              <a:buNone/>
            </a:pPr>
            <a:r>
              <a:rPr lang="cs-CZ" altLang="cs-CZ" sz="1400" dirty="0"/>
              <a:t>Vyhledávání v poli abstrakt je doporučeno, pokud je hledáno nové téma, u kterého je předpoklad  nalezení mála záznamů. Prohledává se také v případech, kdy není ověřeno, zda je slovo součástí CAB </a:t>
            </a:r>
            <a:r>
              <a:rPr lang="cs-CZ" altLang="cs-CZ" sz="1400" dirty="0" err="1"/>
              <a:t>Thezaurus</a:t>
            </a:r>
            <a:r>
              <a:rPr lang="cs-CZ" altLang="cs-CZ" sz="1400" dirty="0"/>
              <a:t> – je klíčovým slovem.</a:t>
            </a:r>
          </a:p>
          <a:p>
            <a:pPr marL="0" lvl="2" indent="0" defTabSz="900113">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AU = </a:t>
            </a:r>
            <a:r>
              <a:rPr lang="cs-CZ" altLang="cs-CZ" sz="1800" b="1" dirty="0" err="1"/>
              <a:t>Author</a:t>
            </a:r>
            <a:endParaRPr lang="cs-CZ" altLang="cs-CZ" sz="1800" b="1" dirty="0"/>
          </a:p>
          <a:p>
            <a:pPr marL="0" lvl="2" indent="0" defTabSz="900113">
              <a:lnSpc>
                <a:spcPct val="100000"/>
              </a:lnSpc>
              <a:spcBef>
                <a:spcPts val="0"/>
              </a:spcBef>
              <a:buNone/>
            </a:pPr>
            <a:r>
              <a:rPr lang="cs-CZ" altLang="cs-CZ" sz="1400" dirty="0"/>
              <a:t>Vyhledávání prací konkrétního autora</a:t>
            </a:r>
          </a:p>
          <a:p>
            <a:pPr marL="0" lvl="2" indent="0" defTabSz="900113">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DO = Digital </a:t>
            </a:r>
            <a:r>
              <a:rPr lang="cs-CZ" altLang="cs-CZ" sz="1800" b="1" dirty="0" err="1"/>
              <a:t>Object</a:t>
            </a:r>
            <a:r>
              <a:rPr lang="cs-CZ" altLang="cs-CZ" sz="1800" b="1" dirty="0"/>
              <a:t> </a:t>
            </a:r>
            <a:r>
              <a:rPr lang="cs-CZ" altLang="cs-CZ" sz="1800" b="1" dirty="0" err="1"/>
              <a:t>Identifier</a:t>
            </a:r>
            <a:endParaRPr lang="cs-CZ" altLang="cs-CZ" sz="1800" b="1" dirty="0"/>
          </a:p>
          <a:p>
            <a:pPr marL="0" lvl="2" indent="0" defTabSz="900113">
              <a:lnSpc>
                <a:spcPct val="100000"/>
              </a:lnSpc>
              <a:spcBef>
                <a:spcPts val="0"/>
              </a:spcBef>
              <a:buNone/>
            </a:pPr>
            <a:r>
              <a:rPr lang="cs-CZ" altLang="cs-CZ" sz="1400" dirty="0"/>
              <a:t>Přesná a trvalá identifikace dokumentu na internetu, </a:t>
            </a:r>
            <a:r>
              <a:rPr lang="cs-CZ" sz="1400" dirty="0"/>
              <a:t>nezávislá na jeho lokaci nebo metodě přístupu. </a:t>
            </a:r>
            <a:endParaRPr lang="cs-CZ" altLang="cs-CZ" sz="1400" dirty="0"/>
          </a:p>
        </p:txBody>
      </p:sp>
      <p:pic>
        <p:nvPicPr>
          <p:cNvPr id="4" name="Picture 2" descr="Z:\interni.png">
            <a:hlinkClick r:id="rId2" action="ppaction://hlinksldjump"/>
            <a:extLst>
              <a:ext uri="{FF2B5EF4-FFF2-40B4-BE49-F238E27FC236}">
                <a16:creationId xmlns:a16="http://schemas.microsoft.com/office/drawing/2014/main" id="{8E8AB7C5-4D20-49ED-BDB4-8D991F016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06" y="6018530"/>
            <a:ext cx="144000" cy="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7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8"/>
            <a:ext cx="7920000" cy="756001"/>
          </a:xfrm>
        </p:spPr>
        <p:txBody>
          <a:bodyPr/>
          <a:lstStyle/>
          <a:p>
            <a:r>
              <a:rPr lang="cs-CZ" sz="2700" dirty="0"/>
              <a:t>Zkratky vybraných polí k vyhledávání pomocí </a:t>
            </a:r>
            <a:r>
              <a:rPr lang="cs-CZ" sz="2700" dirty="0" err="1"/>
              <a:t>Advanced</a:t>
            </a:r>
            <a:r>
              <a:rPr lang="cs-CZ" sz="2700" dirty="0"/>
              <a:t> </a:t>
            </a:r>
            <a:r>
              <a:rPr lang="cs-CZ" sz="2700" dirty="0" err="1"/>
              <a:t>Search</a:t>
            </a:r>
            <a:r>
              <a:rPr lang="cs-CZ" sz="2700" dirty="0"/>
              <a:t> – klíčová slova</a:t>
            </a:r>
          </a:p>
        </p:txBody>
      </p:sp>
      <p:sp>
        <p:nvSpPr>
          <p:cNvPr id="3" name="Zástupný symbol pro obsah 2"/>
          <p:cNvSpPr>
            <a:spLocks noGrp="1"/>
          </p:cNvSpPr>
          <p:nvPr>
            <p:ph idx="1"/>
          </p:nvPr>
        </p:nvSpPr>
        <p:spPr>
          <a:xfrm>
            <a:off x="342000" y="1427872"/>
            <a:ext cx="8460000" cy="4086663"/>
          </a:xfrm>
        </p:spPr>
        <p:txBody>
          <a:bodyPr>
            <a:normAutofit/>
          </a:bodyPr>
          <a:lstStyle/>
          <a:p>
            <a:pPr marL="0" lvl="1" indent="0">
              <a:lnSpc>
                <a:spcPct val="110000"/>
              </a:lnSpc>
              <a:spcBef>
                <a:spcPts val="0"/>
              </a:spcBef>
              <a:spcAft>
                <a:spcPts val="600"/>
              </a:spcAft>
              <a:buNone/>
            </a:pPr>
            <a:r>
              <a:rPr lang="cs-CZ" altLang="cs-CZ" sz="1800" b="1" dirty="0"/>
              <a:t>HW = </a:t>
            </a:r>
            <a:r>
              <a:rPr lang="en-US" sz="1800" b="1" dirty="0"/>
              <a:t>H</a:t>
            </a:r>
            <a:r>
              <a:rPr lang="cs-CZ" sz="1800" b="1" dirty="0" err="1"/>
              <a:t>eading</a:t>
            </a:r>
            <a:r>
              <a:rPr lang="en-US" sz="1800" b="1" dirty="0"/>
              <a:t> W</a:t>
            </a:r>
            <a:r>
              <a:rPr lang="cs-CZ" sz="1800" b="1" dirty="0" err="1"/>
              <a:t>ords</a:t>
            </a:r>
            <a:endParaRPr lang="cs-CZ" altLang="cs-CZ" sz="1800" b="1" dirty="0"/>
          </a:p>
          <a:p>
            <a:pPr marL="0" lvl="2" indent="0" defTabSz="900113">
              <a:lnSpc>
                <a:spcPct val="110000"/>
              </a:lnSpc>
              <a:spcBef>
                <a:spcPts val="0"/>
              </a:spcBef>
              <a:buNone/>
            </a:pPr>
            <a:r>
              <a:rPr lang="cs-CZ" altLang="cs-CZ" sz="1400" dirty="0"/>
              <a:t>Současné prohledávání polí </a:t>
            </a:r>
            <a:r>
              <a:rPr lang="en-US" altLang="cs-CZ" sz="1400" dirty="0"/>
              <a:t>Subject Heading (SH), Organism Descriptors (OD), Identifiers (ID)</a:t>
            </a:r>
            <a:r>
              <a:rPr lang="cs-CZ" altLang="cs-CZ" sz="1400" dirty="0"/>
              <a:t>, </a:t>
            </a:r>
            <a:r>
              <a:rPr lang="en-US" altLang="cs-CZ" sz="1400" dirty="0"/>
              <a:t>Broad Term (BT)</a:t>
            </a:r>
            <a:r>
              <a:rPr lang="cs-CZ" altLang="cs-CZ" sz="1400" dirty="0"/>
              <a:t> a</a:t>
            </a:r>
            <a:r>
              <a:rPr lang="en-US" altLang="cs-CZ" sz="1400" dirty="0"/>
              <a:t> Geographic Location (GL)</a:t>
            </a:r>
            <a:endParaRPr lang="cs-CZ" altLang="cs-CZ" sz="1400" dirty="0"/>
          </a:p>
          <a:p>
            <a:pPr marL="0" lvl="3" indent="0">
              <a:lnSpc>
                <a:spcPct val="110000"/>
              </a:lnSpc>
              <a:spcBef>
                <a:spcPts val="0"/>
              </a:spcBef>
              <a:buNone/>
            </a:pPr>
            <a:endParaRPr lang="cs-CZ" altLang="cs-CZ" sz="1400" dirty="0"/>
          </a:p>
          <a:p>
            <a:pPr marL="0" lvl="1" indent="0">
              <a:lnSpc>
                <a:spcPct val="110000"/>
              </a:lnSpc>
              <a:spcBef>
                <a:spcPts val="0"/>
              </a:spcBef>
              <a:spcAft>
                <a:spcPts val="600"/>
              </a:spcAft>
              <a:buNone/>
            </a:pPr>
            <a:r>
              <a:rPr lang="cs-CZ" altLang="cs-CZ" sz="1800" b="1" dirty="0"/>
              <a:t>SH = </a:t>
            </a:r>
            <a:r>
              <a:rPr lang="cs-CZ" altLang="cs-CZ" sz="1800" b="1" dirty="0" err="1"/>
              <a:t>Subject</a:t>
            </a:r>
            <a:r>
              <a:rPr lang="cs-CZ" altLang="cs-CZ" sz="1800" b="1" dirty="0"/>
              <a:t> </a:t>
            </a:r>
            <a:r>
              <a:rPr lang="cs-CZ" altLang="cs-CZ" sz="1800" b="1" dirty="0" err="1"/>
              <a:t>Headings</a:t>
            </a:r>
            <a:r>
              <a:rPr lang="cs-CZ" altLang="cs-CZ" sz="1800" b="1" dirty="0"/>
              <a:t> </a:t>
            </a:r>
          </a:p>
          <a:p>
            <a:pPr marL="0" lvl="2" indent="0" defTabSz="900113">
              <a:lnSpc>
                <a:spcPct val="120000"/>
              </a:lnSpc>
              <a:spcBef>
                <a:spcPts val="0"/>
              </a:spcBef>
              <a:buNone/>
            </a:pPr>
            <a:r>
              <a:rPr lang="cs-CZ" altLang="cs-CZ" sz="1400" dirty="0"/>
              <a:t>Slova nebo sousloví obsažená v řízeném slovníku – CAB </a:t>
            </a:r>
            <a:r>
              <a:rPr lang="cs-CZ" altLang="cs-CZ" sz="1400" dirty="0" err="1"/>
              <a:t>Thezaurus</a:t>
            </a:r>
            <a:r>
              <a:rPr lang="cs-CZ" altLang="cs-CZ" sz="1400" dirty="0"/>
              <a:t> a současně nejsou obsažena v OD a GL </a:t>
            </a:r>
          </a:p>
          <a:p>
            <a:pPr marL="0" lvl="2" indent="0">
              <a:lnSpc>
                <a:spcPct val="110000"/>
              </a:lnSpc>
              <a:spcBef>
                <a:spcPts val="0"/>
              </a:spcBef>
              <a:buNone/>
            </a:pPr>
            <a:r>
              <a:rPr lang="cs-CZ" altLang="cs-CZ" sz="1400" dirty="0"/>
              <a:t>např. </a:t>
            </a:r>
            <a:r>
              <a:rPr lang="cs-CZ" altLang="cs-CZ" sz="1400" i="1" dirty="0" err="1"/>
              <a:t>Pinus</a:t>
            </a:r>
            <a:r>
              <a:rPr lang="cs-CZ" altLang="cs-CZ" sz="1400" dirty="0"/>
              <a:t> v OD </a:t>
            </a:r>
            <a:r>
              <a:rPr lang="cs-CZ" altLang="cs-CZ" sz="1400" dirty="0">
                <a:sym typeface="Wingdings" panose="05000000000000000000" pitchFamily="2" charset="2"/>
              </a:rPr>
              <a:t> </a:t>
            </a:r>
            <a:r>
              <a:rPr lang="cs-CZ" altLang="cs-CZ" sz="1400" b="1" i="1" u="sng" dirty="0" err="1">
                <a:sym typeface="Wingdings" panose="05000000000000000000" pitchFamily="2" charset="2"/>
              </a:rPr>
              <a:t>pines</a:t>
            </a:r>
            <a:r>
              <a:rPr lang="cs-CZ" altLang="cs-CZ" sz="1400" b="1" u="sng" dirty="0">
                <a:sym typeface="Wingdings" panose="05000000000000000000" pitchFamily="2" charset="2"/>
              </a:rPr>
              <a:t> v SH</a:t>
            </a:r>
          </a:p>
          <a:p>
            <a:pPr marL="1584000" lvl="3" indent="0">
              <a:lnSpc>
                <a:spcPct val="110000"/>
              </a:lnSpc>
              <a:spcBef>
                <a:spcPts val="0"/>
              </a:spcBef>
              <a:buNone/>
            </a:pPr>
            <a:r>
              <a:rPr lang="cs-CZ" altLang="cs-CZ" sz="1400" i="1" dirty="0" err="1"/>
              <a:t>forest</a:t>
            </a:r>
            <a:r>
              <a:rPr lang="cs-CZ" altLang="cs-CZ" sz="1400" i="1" dirty="0"/>
              <a:t> </a:t>
            </a:r>
            <a:r>
              <a:rPr lang="cs-CZ" altLang="cs-CZ" sz="1400" i="1" dirty="0" err="1"/>
              <a:t>soils</a:t>
            </a:r>
            <a:r>
              <a:rPr lang="cs-CZ" altLang="cs-CZ" sz="1400" i="1" dirty="0"/>
              <a:t> </a:t>
            </a:r>
            <a:r>
              <a:rPr lang="cs-CZ" altLang="cs-CZ" sz="1400" dirty="0"/>
              <a:t>v SH</a:t>
            </a:r>
          </a:p>
          <a:p>
            <a:pPr marL="0" lvl="2" indent="0">
              <a:lnSpc>
                <a:spcPct val="110000"/>
              </a:lnSpc>
              <a:spcBef>
                <a:spcPts val="0"/>
              </a:spcBef>
              <a:buNone/>
            </a:pPr>
            <a:endParaRPr lang="cs-CZ" altLang="cs-CZ" sz="1400" dirty="0"/>
          </a:p>
          <a:p>
            <a:pPr marL="0" lvl="1" indent="0">
              <a:lnSpc>
                <a:spcPct val="110000"/>
              </a:lnSpc>
              <a:spcBef>
                <a:spcPts val="0"/>
              </a:spcBef>
              <a:spcAft>
                <a:spcPts val="600"/>
              </a:spcAft>
              <a:buNone/>
            </a:pPr>
            <a:r>
              <a:rPr lang="cs-CZ" altLang="cs-CZ" sz="1800" b="1" dirty="0"/>
              <a:t>OD (</a:t>
            </a:r>
            <a:r>
              <a:rPr lang="cs-CZ" altLang="cs-CZ" sz="1800" b="1" dirty="0" err="1"/>
              <a:t>Organism</a:t>
            </a:r>
            <a:r>
              <a:rPr lang="cs-CZ" altLang="cs-CZ" sz="1800" b="1" dirty="0"/>
              <a:t> </a:t>
            </a:r>
            <a:r>
              <a:rPr lang="cs-CZ" altLang="cs-CZ" sz="1800" b="1" dirty="0" err="1"/>
              <a:t>Descriptor</a:t>
            </a:r>
            <a:r>
              <a:rPr lang="cs-CZ" altLang="cs-CZ" sz="1800" b="1" dirty="0"/>
              <a:t>)</a:t>
            </a:r>
          </a:p>
          <a:p>
            <a:pPr marL="0" lvl="2" indent="0" defTabSz="900113">
              <a:lnSpc>
                <a:spcPct val="120000"/>
              </a:lnSpc>
              <a:spcBef>
                <a:spcPts val="0"/>
              </a:spcBef>
              <a:buNone/>
            </a:pPr>
            <a:r>
              <a:rPr lang="cs-CZ" altLang="cs-CZ" sz="1400" dirty="0"/>
              <a:t>Většina názvů je taxonomických; anglické názvy se používají pro hospodářská zvířata a plodiny, některé známé volně žijící druhy.</a:t>
            </a:r>
          </a:p>
          <a:p>
            <a:pPr marL="0" lvl="2" indent="0">
              <a:lnSpc>
                <a:spcPct val="110000"/>
              </a:lnSpc>
              <a:spcBef>
                <a:spcPts val="0"/>
              </a:spcBef>
              <a:buNone/>
            </a:pPr>
            <a:r>
              <a:rPr lang="cs-CZ" altLang="cs-CZ" sz="1400" dirty="0"/>
              <a:t>např. </a:t>
            </a:r>
            <a:r>
              <a:rPr lang="cs-CZ" altLang="cs-CZ" sz="1400" b="1" i="1" u="sng" dirty="0" err="1"/>
              <a:t>Cervus</a:t>
            </a:r>
            <a:r>
              <a:rPr lang="cs-CZ" altLang="cs-CZ" sz="1400" b="1" i="1" u="sng" dirty="0"/>
              <a:t> </a:t>
            </a:r>
            <a:r>
              <a:rPr lang="cs-CZ" altLang="cs-CZ" sz="1400" b="1" i="1" u="sng" dirty="0" err="1"/>
              <a:t>elaphus</a:t>
            </a:r>
            <a:r>
              <a:rPr lang="cs-CZ" altLang="cs-CZ" sz="1400" dirty="0"/>
              <a:t>, </a:t>
            </a:r>
            <a:r>
              <a:rPr lang="cs-CZ" altLang="cs-CZ" sz="1400" b="1" i="1" u="sng" dirty="0" err="1"/>
              <a:t>red</a:t>
            </a:r>
            <a:r>
              <a:rPr lang="cs-CZ" altLang="cs-CZ" sz="1400" b="1" i="1" u="sng" dirty="0"/>
              <a:t> </a:t>
            </a:r>
            <a:r>
              <a:rPr lang="cs-CZ" altLang="cs-CZ" sz="1400" b="1" i="1" u="sng" dirty="0" err="1"/>
              <a:t>deer</a:t>
            </a:r>
            <a:r>
              <a:rPr lang="cs-CZ" altLang="cs-CZ" sz="1400" dirty="0"/>
              <a:t>, </a:t>
            </a:r>
            <a:r>
              <a:rPr lang="cs-CZ" altLang="cs-CZ" sz="1400" b="1" i="1" u="sng" dirty="0" err="1"/>
              <a:t>Pinus</a:t>
            </a:r>
            <a:endParaRPr lang="cs-CZ" altLang="cs-CZ" sz="1400" dirty="0"/>
          </a:p>
          <a:p>
            <a:pPr marL="0" lvl="2" indent="0">
              <a:lnSpc>
                <a:spcPct val="110000"/>
              </a:lnSpc>
              <a:spcBef>
                <a:spcPts val="0"/>
              </a:spcBef>
              <a:buNone/>
            </a:pPr>
            <a:endParaRPr lang="cs-CZ" altLang="cs-CZ" sz="1400" dirty="0"/>
          </a:p>
          <a:p>
            <a:pPr marL="0" lvl="1" indent="0">
              <a:lnSpc>
                <a:spcPct val="110000"/>
              </a:lnSpc>
              <a:spcBef>
                <a:spcPts val="0"/>
              </a:spcBef>
              <a:spcAft>
                <a:spcPts val="600"/>
              </a:spcAft>
              <a:buNone/>
            </a:pPr>
            <a:endParaRPr lang="cs-CZ" altLang="cs-CZ" sz="1400" dirty="0"/>
          </a:p>
          <a:p>
            <a:pPr marL="0" lvl="2" indent="0" defTabSz="900113">
              <a:lnSpc>
                <a:spcPct val="120000"/>
              </a:lnSpc>
              <a:spcBef>
                <a:spcPts val="0"/>
              </a:spcBef>
              <a:buNone/>
            </a:pPr>
            <a:endParaRPr lang="cs-CZ" altLang="cs-CZ" sz="1400" dirty="0"/>
          </a:p>
        </p:txBody>
      </p:sp>
    </p:spTree>
    <p:extLst>
      <p:ext uri="{BB962C8B-B14F-4D97-AF65-F5344CB8AC3E}">
        <p14:creationId xmlns:p14="http://schemas.microsoft.com/office/powerpoint/2010/main" val="227291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997E0C-9ADA-4D8B-AD60-80AE896039D1}"/>
              </a:ext>
            </a:extLst>
          </p:cNvPr>
          <p:cNvSpPr>
            <a:spLocks noGrp="1"/>
          </p:cNvSpPr>
          <p:nvPr>
            <p:ph type="title"/>
          </p:nvPr>
        </p:nvSpPr>
        <p:spPr>
          <a:xfrm>
            <a:off x="342000" y="360000"/>
            <a:ext cx="8460000" cy="504000"/>
          </a:xfrm>
        </p:spPr>
        <p:txBody>
          <a:bodyPr/>
          <a:lstStyle/>
          <a:p>
            <a:r>
              <a:rPr lang="cs-CZ" sz="2900" dirty="0"/>
              <a:t>Obsah</a:t>
            </a:r>
          </a:p>
        </p:txBody>
      </p:sp>
      <p:sp>
        <p:nvSpPr>
          <p:cNvPr id="3" name="Zástupný symbol pro obsah 2">
            <a:extLst>
              <a:ext uri="{FF2B5EF4-FFF2-40B4-BE49-F238E27FC236}">
                <a16:creationId xmlns:a16="http://schemas.microsoft.com/office/drawing/2014/main" id="{04BCC21B-4EA4-4A6F-A230-4089E92DB308}"/>
              </a:ext>
            </a:extLst>
          </p:cNvPr>
          <p:cNvSpPr>
            <a:spLocks noGrp="1"/>
          </p:cNvSpPr>
          <p:nvPr>
            <p:ph idx="1"/>
          </p:nvPr>
        </p:nvSpPr>
        <p:spPr>
          <a:xfrm>
            <a:off x="342000" y="1080000"/>
            <a:ext cx="8460000" cy="5004000"/>
          </a:xfrm>
        </p:spPr>
        <p:txBody>
          <a:bodyPr>
            <a:normAutofit fontScale="62500" lnSpcReduction="20000"/>
          </a:bodyPr>
          <a:lstStyle/>
          <a:p>
            <a:pPr marL="0" indent="0" defTabSz="360000">
              <a:lnSpc>
                <a:spcPct val="120000"/>
              </a:lnSpc>
              <a:spcBef>
                <a:spcPts val="0"/>
              </a:spcBef>
              <a:spcAft>
                <a:spcPts val="600"/>
              </a:spcAft>
              <a:buNone/>
            </a:pPr>
            <a:r>
              <a:rPr lang="cs-CZ" dirty="0">
                <a:hlinkClick r:id="rId2" action="ppaction://hlinksldjump"/>
              </a:rPr>
              <a:t>Vstup do databáze</a:t>
            </a:r>
            <a:endParaRPr lang="cs-CZ" dirty="0"/>
          </a:p>
          <a:p>
            <a:pPr marL="0" indent="0" defTabSz="360000">
              <a:lnSpc>
                <a:spcPct val="120000"/>
              </a:lnSpc>
              <a:spcBef>
                <a:spcPts val="0"/>
              </a:spcBef>
              <a:spcAft>
                <a:spcPts val="600"/>
              </a:spcAft>
              <a:buNone/>
            </a:pPr>
            <a:r>
              <a:rPr lang="cs-CZ" dirty="0">
                <a:hlinkClick r:id="rId3" action="ppaction://hlinksldjump"/>
              </a:rPr>
              <a:t>Založení nebo vstup do "My </a:t>
            </a:r>
            <a:r>
              <a:rPr lang="cs-CZ" dirty="0" err="1">
                <a:hlinkClick r:id="rId3" action="ppaction://hlinksldjump"/>
              </a:rPr>
              <a:t>Account</a:t>
            </a:r>
            <a:r>
              <a:rPr lang="cs-CZ" dirty="0">
                <a:hlinkClick r:id="rId3" action="ppaction://hlinksldjump"/>
              </a:rPr>
              <a:t>"</a:t>
            </a:r>
            <a:endParaRPr lang="cs-CZ" dirty="0"/>
          </a:p>
          <a:p>
            <a:pPr marL="0" indent="0" defTabSz="360000">
              <a:lnSpc>
                <a:spcPct val="120000"/>
              </a:lnSpc>
              <a:spcBef>
                <a:spcPts val="0"/>
              </a:spcBef>
              <a:spcAft>
                <a:spcPts val="600"/>
              </a:spcAft>
              <a:buNone/>
            </a:pPr>
            <a:r>
              <a:rPr lang="cs-CZ" dirty="0">
                <a:hlinkClick r:id="rId4" action="ppaction://hlinksldjump"/>
              </a:rPr>
              <a:t>My </a:t>
            </a:r>
            <a:r>
              <a:rPr lang="cs-CZ" dirty="0" err="1">
                <a:hlinkClick r:id="rId4" action="ppaction://hlinksldjump"/>
              </a:rPr>
              <a:t>Workspace</a:t>
            </a:r>
            <a:endParaRPr lang="cs-CZ" dirty="0"/>
          </a:p>
          <a:p>
            <a:pPr marL="0" indent="0" defTabSz="360000">
              <a:lnSpc>
                <a:spcPct val="120000"/>
              </a:lnSpc>
              <a:spcBef>
                <a:spcPts val="0"/>
              </a:spcBef>
              <a:spcAft>
                <a:spcPts val="600"/>
              </a:spcAft>
              <a:buNone/>
            </a:pPr>
            <a:r>
              <a:rPr lang="cs-CZ" dirty="0" err="1">
                <a:hlinkClick r:id="rId5" action="ppaction://hlinksldjump"/>
              </a:rPr>
              <a:t>Search</a:t>
            </a:r>
            <a:endParaRPr lang="cs-CZ" dirty="0"/>
          </a:p>
          <a:p>
            <a:pPr marL="0" indent="0" defTabSz="360000">
              <a:lnSpc>
                <a:spcPct val="120000"/>
              </a:lnSpc>
              <a:spcBef>
                <a:spcPts val="0"/>
              </a:spcBef>
              <a:spcAft>
                <a:spcPts val="600"/>
              </a:spcAft>
              <a:buNone/>
            </a:pPr>
            <a:r>
              <a:rPr lang="cs-CZ" dirty="0"/>
              <a:t>	</a:t>
            </a:r>
            <a:r>
              <a:rPr lang="cs-CZ" dirty="0" err="1">
                <a:hlinkClick r:id="rId6" action="ppaction://hlinksldjump"/>
              </a:rPr>
              <a:t>Multi-Field</a:t>
            </a:r>
            <a:r>
              <a:rPr lang="cs-CZ" dirty="0">
                <a:hlinkClick r:id="rId6" action="ppaction://hlinksldjump"/>
              </a:rPr>
              <a:t> </a:t>
            </a:r>
            <a:r>
              <a:rPr lang="cs-CZ" dirty="0" err="1">
                <a:hlinkClick r:id="rId6" action="ppaction://hlinksldjump"/>
              </a:rPr>
              <a:t>Search</a:t>
            </a:r>
            <a:endParaRPr lang="cs-CZ" dirty="0"/>
          </a:p>
          <a:p>
            <a:pPr marL="0" indent="0" defTabSz="360000">
              <a:lnSpc>
                <a:spcPct val="120000"/>
              </a:lnSpc>
              <a:spcBef>
                <a:spcPts val="0"/>
              </a:spcBef>
              <a:spcAft>
                <a:spcPts val="600"/>
              </a:spcAft>
              <a:buNone/>
            </a:pPr>
            <a:r>
              <a:rPr lang="cs-CZ" dirty="0"/>
              <a:t>	</a:t>
            </a:r>
            <a:r>
              <a:rPr lang="cs-CZ" dirty="0" err="1">
                <a:hlinkClick r:id="rId7" action="ppaction://hlinksldjump"/>
              </a:rPr>
              <a:t>Advanced</a:t>
            </a:r>
            <a:r>
              <a:rPr lang="cs-CZ" dirty="0">
                <a:hlinkClick r:id="rId7" action="ppaction://hlinksldjump"/>
              </a:rPr>
              <a:t> </a:t>
            </a:r>
            <a:r>
              <a:rPr lang="cs-CZ" dirty="0" err="1">
                <a:hlinkClick r:id="rId7" action="ppaction://hlinksldjump"/>
              </a:rPr>
              <a:t>Search</a:t>
            </a:r>
            <a:endParaRPr lang="cs-CZ" dirty="0"/>
          </a:p>
          <a:p>
            <a:pPr marL="0" indent="0" defTabSz="360000">
              <a:lnSpc>
                <a:spcPct val="120000"/>
              </a:lnSpc>
              <a:spcBef>
                <a:spcPts val="0"/>
              </a:spcBef>
              <a:spcAft>
                <a:spcPts val="600"/>
              </a:spcAft>
              <a:buNone/>
            </a:pPr>
            <a:r>
              <a:rPr lang="cs-CZ" dirty="0"/>
              <a:t>		</a:t>
            </a:r>
            <a:r>
              <a:rPr lang="cs-CZ" dirty="0">
                <a:hlinkClick r:id="rId8" action="ppaction://hlinksldjump"/>
              </a:rPr>
              <a:t>Zkratky vybraných polí k vyhledávání pomocí </a:t>
            </a:r>
            <a:r>
              <a:rPr lang="cs-CZ" dirty="0" err="1">
                <a:hlinkClick r:id="rId8" action="ppaction://hlinksldjump"/>
              </a:rPr>
              <a:t>Advanced</a:t>
            </a:r>
            <a:r>
              <a:rPr lang="cs-CZ" dirty="0">
                <a:hlinkClick r:id="rId8" action="ppaction://hlinksldjump"/>
              </a:rPr>
              <a:t> </a:t>
            </a:r>
            <a:r>
              <a:rPr lang="cs-CZ" dirty="0" err="1">
                <a:hlinkClick r:id="rId8" action="ppaction://hlinksldjump"/>
              </a:rPr>
              <a:t>Search</a:t>
            </a:r>
            <a:endParaRPr lang="cs-CZ" dirty="0"/>
          </a:p>
          <a:p>
            <a:pPr marL="0" indent="0" defTabSz="360000">
              <a:lnSpc>
                <a:spcPct val="120000"/>
              </a:lnSpc>
              <a:spcBef>
                <a:spcPts val="0"/>
              </a:spcBef>
              <a:spcAft>
                <a:spcPts val="600"/>
              </a:spcAft>
              <a:buNone/>
            </a:pPr>
            <a:r>
              <a:rPr lang="cs-CZ" dirty="0">
                <a:hlinkClick r:id="rId9" action="ppaction://hlinksldjump"/>
              </a:rPr>
              <a:t>Tezaurus a jeho použití</a:t>
            </a:r>
            <a:endParaRPr lang="cs-CZ" dirty="0"/>
          </a:p>
          <a:p>
            <a:pPr marL="0" indent="0" defTabSz="360000">
              <a:lnSpc>
                <a:spcPct val="120000"/>
              </a:lnSpc>
              <a:spcBef>
                <a:spcPts val="0"/>
              </a:spcBef>
              <a:spcAft>
                <a:spcPts val="600"/>
              </a:spcAft>
              <a:buNone/>
            </a:pPr>
            <a:r>
              <a:rPr lang="cs-CZ" dirty="0">
                <a:hlinkClick r:id="rId10" action="ppaction://hlinksldjump"/>
              </a:rPr>
              <a:t>Tvorba rešeršního dotazu</a:t>
            </a:r>
            <a:endParaRPr lang="cs-CZ" dirty="0"/>
          </a:p>
          <a:p>
            <a:pPr marL="0" indent="0" defTabSz="360000">
              <a:lnSpc>
                <a:spcPct val="120000"/>
              </a:lnSpc>
              <a:spcBef>
                <a:spcPts val="0"/>
              </a:spcBef>
              <a:spcAft>
                <a:spcPts val="600"/>
              </a:spcAft>
              <a:buNone/>
            </a:pPr>
            <a:r>
              <a:rPr lang="cs-CZ" dirty="0"/>
              <a:t>	Booleovské operátory OR, AND, NOT</a:t>
            </a:r>
          </a:p>
          <a:p>
            <a:pPr marL="0" indent="0" defTabSz="360000">
              <a:lnSpc>
                <a:spcPct val="120000"/>
              </a:lnSpc>
              <a:spcBef>
                <a:spcPts val="0"/>
              </a:spcBef>
              <a:spcAft>
                <a:spcPts val="600"/>
              </a:spcAft>
              <a:buNone/>
            </a:pPr>
            <a:r>
              <a:rPr lang="cs-CZ" dirty="0"/>
              <a:t>	</a:t>
            </a:r>
            <a:r>
              <a:rPr lang="cs-CZ" dirty="0" err="1"/>
              <a:t>Proximitní</a:t>
            </a:r>
            <a:r>
              <a:rPr lang="cs-CZ" dirty="0"/>
              <a:t> operátory</a:t>
            </a:r>
          </a:p>
          <a:p>
            <a:pPr marL="0" indent="0" defTabSz="360000">
              <a:lnSpc>
                <a:spcPct val="120000"/>
              </a:lnSpc>
              <a:spcBef>
                <a:spcPts val="0"/>
              </a:spcBef>
              <a:spcAft>
                <a:spcPts val="600"/>
              </a:spcAft>
              <a:buNone/>
            </a:pPr>
            <a:r>
              <a:rPr lang="cs-CZ" dirty="0"/>
              <a:t>	</a:t>
            </a:r>
            <a:r>
              <a:rPr lang="cs-CZ" dirty="0" err="1"/>
              <a:t>Wild</a:t>
            </a:r>
            <a:r>
              <a:rPr lang="cs-CZ" dirty="0"/>
              <a:t> </a:t>
            </a:r>
            <a:r>
              <a:rPr lang="cs-CZ" dirty="0" err="1"/>
              <a:t>Cards</a:t>
            </a:r>
            <a:endParaRPr lang="cs-CZ" dirty="0"/>
          </a:p>
          <a:p>
            <a:pPr marL="0" indent="0" defTabSz="360000">
              <a:lnSpc>
                <a:spcPct val="120000"/>
              </a:lnSpc>
              <a:spcBef>
                <a:spcPts val="0"/>
              </a:spcBef>
              <a:spcAft>
                <a:spcPts val="600"/>
              </a:spcAft>
              <a:buNone/>
            </a:pPr>
            <a:r>
              <a:rPr lang="cs-CZ" dirty="0">
                <a:hlinkClick r:id="rId11" action="ppaction://hlinksldjump"/>
              </a:rPr>
              <a:t>Uživatelské nastavení zobrazení záznamů </a:t>
            </a:r>
            <a:endParaRPr lang="cs-CZ" dirty="0"/>
          </a:p>
          <a:p>
            <a:pPr marL="0" indent="0" defTabSz="360000">
              <a:lnSpc>
                <a:spcPct val="120000"/>
              </a:lnSpc>
              <a:spcBef>
                <a:spcPts val="0"/>
              </a:spcBef>
              <a:spcAft>
                <a:spcPts val="600"/>
              </a:spcAft>
              <a:buNone/>
            </a:pPr>
            <a:r>
              <a:rPr lang="cs-CZ" dirty="0">
                <a:hlinkClick r:id="rId12" action="ppaction://hlinksldjump"/>
              </a:rPr>
              <a:t>Uložení rešeršního dotazu a jeho zobrazení</a:t>
            </a:r>
            <a:endParaRPr lang="cs-CZ" dirty="0"/>
          </a:p>
          <a:p>
            <a:pPr marL="0" indent="0" defTabSz="360000">
              <a:lnSpc>
                <a:spcPct val="120000"/>
              </a:lnSpc>
              <a:spcBef>
                <a:spcPts val="0"/>
              </a:spcBef>
              <a:spcAft>
                <a:spcPts val="600"/>
              </a:spcAft>
              <a:buNone/>
            </a:pPr>
            <a:r>
              <a:rPr lang="cs-CZ" dirty="0">
                <a:hlinkClick r:id="rId13" action="ppaction://hlinksldjump"/>
              </a:rPr>
              <a:t>Označování záznamů, jejich zobrazení a ukládání</a:t>
            </a:r>
            <a:endParaRPr lang="cs-CZ" dirty="0"/>
          </a:p>
          <a:p>
            <a:pPr marL="0" indent="0" defTabSz="360000">
              <a:lnSpc>
                <a:spcPct val="120000"/>
              </a:lnSpc>
              <a:spcBef>
                <a:spcPts val="0"/>
              </a:spcBef>
              <a:spcAft>
                <a:spcPts val="600"/>
              </a:spcAft>
              <a:buNone/>
            </a:pPr>
            <a:r>
              <a:rPr lang="cs-CZ" dirty="0">
                <a:hlinkClick r:id="rId14" action="ppaction://hlinksldjump"/>
              </a:rPr>
              <a:t>My </a:t>
            </a:r>
            <a:r>
              <a:rPr lang="cs-CZ" dirty="0" err="1">
                <a:hlinkClick r:id="rId14" action="ppaction://hlinksldjump"/>
              </a:rPr>
              <a:t>Projects</a:t>
            </a:r>
            <a:endParaRPr lang="cs-CZ" dirty="0"/>
          </a:p>
          <a:p>
            <a:pPr marL="0" indent="0" defTabSz="360000">
              <a:lnSpc>
                <a:spcPct val="120000"/>
              </a:lnSpc>
              <a:spcBef>
                <a:spcPts val="0"/>
              </a:spcBef>
              <a:spcAft>
                <a:spcPts val="600"/>
              </a:spcAft>
              <a:buNone/>
            </a:pPr>
            <a:r>
              <a:rPr lang="cs-CZ" dirty="0" err="1">
                <a:hlinkClick r:id="rId15" action="ppaction://hlinksldjump"/>
              </a:rPr>
              <a:t>Find</a:t>
            </a:r>
            <a:r>
              <a:rPr lang="cs-CZ" dirty="0">
                <a:hlinkClick r:id="rId15" action="ppaction://hlinksldjump"/>
              </a:rPr>
              <a:t> </a:t>
            </a:r>
            <a:r>
              <a:rPr lang="cs-CZ" dirty="0" err="1">
                <a:hlinkClick r:id="rId15" action="ppaction://hlinksldjump"/>
              </a:rPr>
              <a:t>Citation</a:t>
            </a:r>
            <a:endParaRPr lang="cs-CZ" dirty="0"/>
          </a:p>
        </p:txBody>
      </p:sp>
    </p:spTree>
    <p:extLst>
      <p:ext uri="{BB962C8B-B14F-4D97-AF65-F5344CB8AC3E}">
        <p14:creationId xmlns:p14="http://schemas.microsoft.com/office/powerpoint/2010/main" val="205315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8"/>
            <a:ext cx="7920000" cy="756001"/>
          </a:xfrm>
        </p:spPr>
        <p:txBody>
          <a:bodyPr/>
          <a:lstStyle/>
          <a:p>
            <a:r>
              <a:rPr lang="cs-CZ" sz="2700" dirty="0"/>
              <a:t>Zkratky vybraných polí k vyhledávání pomocí </a:t>
            </a:r>
            <a:r>
              <a:rPr lang="cs-CZ" sz="2700" dirty="0" err="1"/>
              <a:t>Advanced</a:t>
            </a:r>
            <a:r>
              <a:rPr lang="cs-CZ" sz="2700" dirty="0"/>
              <a:t> </a:t>
            </a:r>
            <a:r>
              <a:rPr lang="cs-CZ" sz="2700" dirty="0" err="1"/>
              <a:t>Search</a:t>
            </a:r>
            <a:r>
              <a:rPr lang="cs-CZ" sz="2700" dirty="0"/>
              <a:t> – klíčová slova</a:t>
            </a:r>
          </a:p>
        </p:txBody>
      </p:sp>
      <p:sp>
        <p:nvSpPr>
          <p:cNvPr id="3" name="Zástupný symbol pro obsah 2"/>
          <p:cNvSpPr>
            <a:spLocks noGrp="1"/>
          </p:cNvSpPr>
          <p:nvPr>
            <p:ph idx="1"/>
          </p:nvPr>
        </p:nvSpPr>
        <p:spPr>
          <a:xfrm>
            <a:off x="342000" y="1427872"/>
            <a:ext cx="8460000" cy="4396153"/>
          </a:xfrm>
        </p:spPr>
        <p:txBody>
          <a:bodyPr>
            <a:normAutofit/>
          </a:bodyPr>
          <a:lstStyle/>
          <a:p>
            <a:pPr marL="0" lvl="1" indent="0">
              <a:lnSpc>
                <a:spcPct val="100000"/>
              </a:lnSpc>
              <a:spcBef>
                <a:spcPts val="0"/>
              </a:spcBef>
              <a:spcAft>
                <a:spcPts val="600"/>
              </a:spcAft>
              <a:buNone/>
            </a:pPr>
            <a:r>
              <a:rPr lang="cs-CZ" altLang="cs-CZ" sz="1800" b="1" dirty="0"/>
              <a:t>ID = </a:t>
            </a:r>
            <a:r>
              <a:rPr lang="cs-CZ" altLang="cs-CZ" sz="1800" b="1" dirty="0" err="1"/>
              <a:t>Identifier</a:t>
            </a:r>
            <a:endParaRPr lang="cs-CZ" altLang="cs-CZ" sz="1800" b="1" dirty="0"/>
          </a:p>
          <a:p>
            <a:pPr marL="0" lvl="2" indent="0" defTabSz="900113">
              <a:lnSpc>
                <a:spcPct val="100000"/>
              </a:lnSpc>
              <a:spcBef>
                <a:spcPts val="0"/>
              </a:spcBef>
              <a:buNone/>
            </a:pPr>
            <a:r>
              <a:rPr lang="cs-CZ" altLang="cs-CZ" sz="1400" dirty="0"/>
              <a:t>Slova nebo fráze přiřazené indexátory, které nejsou součástí CAB </a:t>
            </a:r>
            <a:r>
              <a:rPr lang="cs-CZ" altLang="cs-CZ" sz="1400" dirty="0" err="1"/>
              <a:t>Thezaurus</a:t>
            </a:r>
            <a:r>
              <a:rPr lang="cs-CZ" altLang="cs-CZ" sz="1400" dirty="0"/>
              <a:t>, pro úplnější popis obsahu dokumentu </a:t>
            </a:r>
          </a:p>
          <a:p>
            <a:pPr marL="0" lvl="2" indent="0" defTabSz="900113">
              <a:lnSpc>
                <a:spcPct val="100000"/>
              </a:lnSpc>
              <a:spcBef>
                <a:spcPts val="0"/>
              </a:spcBef>
              <a:buNone/>
            </a:pPr>
            <a:r>
              <a:rPr lang="cs-CZ" altLang="cs-CZ" sz="1400" dirty="0"/>
              <a:t>např. </a:t>
            </a:r>
            <a:r>
              <a:rPr lang="cs-CZ" altLang="cs-CZ" sz="1400" b="1" i="1" u="sng" dirty="0" err="1"/>
              <a:t>silver</a:t>
            </a:r>
            <a:r>
              <a:rPr lang="cs-CZ" altLang="cs-CZ" sz="1400" b="1" i="1" u="sng" dirty="0"/>
              <a:t> </a:t>
            </a:r>
            <a:r>
              <a:rPr lang="cs-CZ" altLang="cs-CZ" sz="1400" b="1" i="1" u="sng" dirty="0" err="1"/>
              <a:t>birch</a:t>
            </a:r>
            <a:r>
              <a:rPr lang="cs-CZ" altLang="cs-CZ" sz="1400" dirty="0"/>
              <a:t> (</a:t>
            </a:r>
            <a:r>
              <a:rPr lang="cs-CZ" altLang="cs-CZ" sz="1400" dirty="0" err="1"/>
              <a:t>Betula</a:t>
            </a:r>
            <a:r>
              <a:rPr lang="cs-CZ" altLang="cs-CZ" sz="1400" dirty="0"/>
              <a:t> </a:t>
            </a:r>
            <a:r>
              <a:rPr lang="cs-CZ" altLang="cs-CZ" sz="1400" dirty="0" err="1"/>
              <a:t>verrucosa</a:t>
            </a:r>
            <a:r>
              <a:rPr lang="cs-CZ" altLang="cs-CZ" sz="1400" dirty="0"/>
              <a:t>, </a:t>
            </a:r>
            <a:r>
              <a:rPr lang="cs-CZ" altLang="cs-CZ" sz="1400" dirty="0" err="1"/>
              <a:t>Betula</a:t>
            </a:r>
            <a:r>
              <a:rPr lang="cs-CZ" altLang="cs-CZ" sz="1400" dirty="0"/>
              <a:t> </a:t>
            </a:r>
            <a:r>
              <a:rPr lang="cs-CZ" altLang="cs-CZ" sz="1400" dirty="0" err="1"/>
              <a:t>pendula</a:t>
            </a:r>
            <a:r>
              <a:rPr lang="cs-CZ" altLang="cs-CZ" sz="1400" dirty="0"/>
              <a:t>)</a:t>
            </a:r>
          </a:p>
          <a:p>
            <a:pPr marL="0" lvl="3" indent="0">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BT = </a:t>
            </a:r>
            <a:r>
              <a:rPr lang="cs-CZ" altLang="cs-CZ" sz="1800" b="1" dirty="0" err="1"/>
              <a:t>Broad</a:t>
            </a:r>
            <a:r>
              <a:rPr lang="cs-CZ" altLang="cs-CZ" sz="1800" b="1" dirty="0"/>
              <a:t> </a:t>
            </a:r>
            <a:r>
              <a:rPr lang="cs-CZ" altLang="cs-CZ" sz="1800" b="1" dirty="0" err="1"/>
              <a:t>Terms</a:t>
            </a:r>
            <a:r>
              <a:rPr lang="cs-CZ" altLang="cs-CZ" sz="1800" b="1" dirty="0"/>
              <a:t> </a:t>
            </a:r>
          </a:p>
          <a:p>
            <a:pPr marL="0" lvl="2" indent="0" defTabSz="900113">
              <a:lnSpc>
                <a:spcPct val="100000"/>
              </a:lnSpc>
              <a:spcBef>
                <a:spcPts val="0"/>
              </a:spcBef>
              <a:buNone/>
            </a:pPr>
            <a:r>
              <a:rPr lang="pl-PL" altLang="cs-CZ" sz="1400" dirty="0"/>
              <a:t>Nadřazené pojmy pro OD a GL</a:t>
            </a:r>
            <a:r>
              <a:rPr lang="cs-CZ" altLang="cs-CZ" sz="1400" dirty="0"/>
              <a:t> </a:t>
            </a:r>
          </a:p>
          <a:p>
            <a:pPr marL="0" lvl="2" indent="0">
              <a:lnSpc>
                <a:spcPct val="100000"/>
              </a:lnSpc>
              <a:buNone/>
            </a:pPr>
            <a:r>
              <a:rPr lang="cs-CZ" altLang="cs-CZ" sz="1400" dirty="0"/>
              <a:t>např. </a:t>
            </a:r>
            <a:r>
              <a:rPr lang="cs-CZ" altLang="cs-CZ" sz="1400" dirty="0" err="1"/>
              <a:t>Pinus</a:t>
            </a:r>
            <a:r>
              <a:rPr lang="cs-CZ" altLang="cs-CZ" sz="1400" dirty="0"/>
              <a:t> v OD </a:t>
            </a:r>
            <a:r>
              <a:rPr lang="cs-CZ" altLang="cs-CZ" sz="1400" b="1" dirty="0">
                <a:sym typeface="Wingdings" panose="05000000000000000000" pitchFamily="2" charset="2"/>
              </a:rPr>
              <a:t></a:t>
            </a:r>
            <a:r>
              <a:rPr lang="cs-CZ" altLang="cs-CZ" sz="1400" b="1" i="1" u="sng" dirty="0" err="1">
                <a:sym typeface="Wingdings" panose="05000000000000000000" pitchFamily="2" charset="2"/>
              </a:rPr>
              <a:t>Pinaceae</a:t>
            </a:r>
            <a:r>
              <a:rPr lang="cs-CZ" altLang="cs-CZ" sz="1400" dirty="0">
                <a:sym typeface="Wingdings" panose="05000000000000000000" pitchFamily="2" charset="2"/>
              </a:rPr>
              <a:t>, </a:t>
            </a:r>
            <a:r>
              <a:rPr lang="cs-CZ" altLang="cs-CZ" sz="1400" b="1" i="1" u="sng" dirty="0" err="1">
                <a:sym typeface="Wingdings" panose="05000000000000000000" pitchFamily="2" charset="2"/>
              </a:rPr>
              <a:t>plants</a:t>
            </a:r>
            <a:r>
              <a:rPr lang="cs-CZ" altLang="cs-CZ" sz="1400" dirty="0">
                <a:sym typeface="Wingdings" panose="05000000000000000000" pitchFamily="2" charset="2"/>
              </a:rPr>
              <a:t> v BT</a:t>
            </a:r>
          </a:p>
          <a:p>
            <a:pPr marL="450850" lvl="2" indent="0">
              <a:lnSpc>
                <a:spcPct val="100000"/>
              </a:lnSpc>
              <a:buNone/>
            </a:pPr>
            <a:r>
              <a:rPr lang="cs-CZ" altLang="cs-CZ" sz="1400" dirty="0">
                <a:sym typeface="Wingdings" panose="05000000000000000000" pitchFamily="2" charset="2"/>
              </a:rPr>
              <a:t>Czech Republic v GL </a:t>
            </a:r>
            <a:r>
              <a:rPr lang="cs-CZ" altLang="cs-CZ" sz="1400" b="1" dirty="0">
                <a:sym typeface="Wingdings" panose="05000000000000000000" pitchFamily="2" charset="2"/>
              </a:rPr>
              <a:t></a:t>
            </a:r>
            <a:r>
              <a:rPr lang="cs-CZ" altLang="cs-CZ" sz="1400" b="1" i="1" u="sng" dirty="0" err="1">
                <a:sym typeface="Wingdings" panose="05000000000000000000" pitchFamily="2" charset="2"/>
              </a:rPr>
              <a:t>Central</a:t>
            </a:r>
            <a:r>
              <a:rPr lang="cs-CZ" altLang="cs-CZ" sz="1400" b="1" i="1" u="sng" dirty="0">
                <a:sym typeface="Wingdings" panose="05000000000000000000" pitchFamily="2" charset="2"/>
              </a:rPr>
              <a:t> </a:t>
            </a:r>
            <a:r>
              <a:rPr lang="cs-CZ" altLang="cs-CZ" sz="1400" b="1" i="1" u="sng" dirty="0" err="1">
                <a:sym typeface="Wingdings" panose="05000000000000000000" pitchFamily="2" charset="2"/>
              </a:rPr>
              <a:t>Europe</a:t>
            </a:r>
            <a:r>
              <a:rPr lang="cs-CZ" altLang="cs-CZ" sz="1400" dirty="0">
                <a:sym typeface="Wingdings" panose="05000000000000000000" pitchFamily="2" charset="2"/>
              </a:rPr>
              <a:t>. </a:t>
            </a:r>
            <a:r>
              <a:rPr lang="cs-CZ" altLang="cs-CZ" sz="1400" b="1" i="1" u="sng" dirty="0" err="1">
                <a:sym typeface="Wingdings" panose="05000000000000000000" pitchFamily="2" charset="2"/>
              </a:rPr>
              <a:t>Europe</a:t>
            </a:r>
            <a:r>
              <a:rPr lang="cs-CZ" altLang="cs-CZ" sz="1400" dirty="0">
                <a:sym typeface="Wingdings" panose="05000000000000000000" pitchFamily="2" charset="2"/>
              </a:rPr>
              <a:t> v BT</a:t>
            </a:r>
          </a:p>
          <a:p>
            <a:pPr marL="0" lvl="2" indent="0">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GL = </a:t>
            </a:r>
            <a:r>
              <a:rPr lang="cs-CZ" altLang="cs-CZ" sz="1800" b="1" dirty="0" err="1"/>
              <a:t>Geographic</a:t>
            </a:r>
            <a:r>
              <a:rPr lang="cs-CZ" altLang="cs-CZ" sz="1800" b="1" dirty="0"/>
              <a:t> </a:t>
            </a:r>
            <a:r>
              <a:rPr lang="cs-CZ" altLang="cs-CZ" sz="1800" b="1" dirty="0" err="1"/>
              <a:t>Location</a:t>
            </a:r>
            <a:endParaRPr lang="cs-CZ" altLang="cs-CZ" sz="1800" b="1" dirty="0"/>
          </a:p>
          <a:p>
            <a:pPr marL="0" lvl="2" indent="0" defTabSz="900113">
              <a:lnSpc>
                <a:spcPct val="100000"/>
              </a:lnSpc>
              <a:spcBef>
                <a:spcPts val="0"/>
              </a:spcBef>
              <a:buNone/>
            </a:pPr>
            <a:r>
              <a:rPr lang="cs-CZ" altLang="cs-CZ" sz="1400" dirty="0"/>
              <a:t>Země a jejich části, územní celky </a:t>
            </a:r>
          </a:p>
          <a:p>
            <a:pPr marL="0" lvl="2" indent="0" defTabSz="900113">
              <a:lnSpc>
                <a:spcPct val="100000"/>
              </a:lnSpc>
              <a:spcBef>
                <a:spcPts val="0"/>
              </a:spcBef>
              <a:buNone/>
            </a:pPr>
            <a:r>
              <a:rPr lang="cs-CZ" altLang="cs-CZ" sz="1400" dirty="0"/>
              <a:t>např. </a:t>
            </a:r>
            <a:r>
              <a:rPr lang="cs-CZ" altLang="cs-CZ" sz="1400" b="1" i="1" u="sng" dirty="0"/>
              <a:t>Italy</a:t>
            </a:r>
            <a:r>
              <a:rPr lang="cs-CZ" altLang="cs-CZ" sz="1400" dirty="0"/>
              <a:t>, </a:t>
            </a:r>
            <a:r>
              <a:rPr lang="cs-CZ" altLang="cs-CZ" sz="1400" b="1" i="1" u="sng" dirty="0" err="1"/>
              <a:t>Sicily</a:t>
            </a:r>
            <a:r>
              <a:rPr lang="cs-CZ" altLang="cs-CZ" sz="1400" dirty="0"/>
              <a:t> ; </a:t>
            </a:r>
            <a:r>
              <a:rPr lang="cs-CZ" altLang="cs-CZ" sz="1400" b="1" i="1" u="sng" dirty="0" err="1"/>
              <a:t>Corsica</a:t>
            </a:r>
            <a:r>
              <a:rPr lang="cs-CZ" altLang="cs-CZ" sz="1400" dirty="0"/>
              <a:t>, </a:t>
            </a:r>
            <a:r>
              <a:rPr lang="cs-CZ" altLang="cs-CZ" sz="1400" b="1" i="1" u="sng" dirty="0"/>
              <a:t>France</a:t>
            </a:r>
            <a:r>
              <a:rPr lang="cs-CZ" altLang="cs-CZ" sz="1400" dirty="0"/>
              <a:t>, </a:t>
            </a:r>
            <a:r>
              <a:rPr lang="cs-CZ" altLang="cs-CZ" sz="1400" b="1" i="1" u="sng" dirty="0" err="1"/>
              <a:t>Mediterranean</a:t>
            </a:r>
            <a:r>
              <a:rPr lang="cs-CZ" altLang="cs-CZ" sz="1400" b="1" i="1" u="sng" dirty="0"/>
              <a:t> </a:t>
            </a:r>
            <a:r>
              <a:rPr lang="cs-CZ" altLang="cs-CZ" sz="1400" b="1" i="1" u="sng" dirty="0" err="1"/>
              <a:t>Sea</a:t>
            </a:r>
            <a:r>
              <a:rPr lang="cs-CZ" altLang="cs-CZ" sz="1400" dirty="0"/>
              <a:t> ; </a:t>
            </a:r>
            <a:r>
              <a:rPr lang="cs-CZ" altLang="cs-CZ" sz="1400" b="1" i="1" u="sng" dirty="0" err="1"/>
              <a:t>Germany</a:t>
            </a:r>
            <a:r>
              <a:rPr lang="cs-CZ" altLang="cs-CZ" sz="1400" dirty="0"/>
              <a:t>, </a:t>
            </a:r>
            <a:r>
              <a:rPr lang="cs-CZ" altLang="cs-CZ" sz="1400" b="1" i="1" u="sng" dirty="0" err="1"/>
              <a:t>Saxony</a:t>
            </a:r>
            <a:endParaRPr lang="cs-CZ" altLang="cs-CZ" sz="1400" b="1" i="1" u="sng" dirty="0"/>
          </a:p>
          <a:p>
            <a:pPr marL="0" lvl="2" indent="0" defTabSz="900113">
              <a:lnSpc>
                <a:spcPct val="100000"/>
              </a:lnSpc>
              <a:spcBef>
                <a:spcPts val="0"/>
              </a:spcBef>
              <a:buNone/>
            </a:pPr>
            <a:endParaRPr lang="cs-CZ" altLang="cs-CZ" sz="1400" dirty="0"/>
          </a:p>
          <a:p>
            <a:pPr marL="0" lvl="1" indent="0">
              <a:lnSpc>
                <a:spcPct val="100000"/>
              </a:lnSpc>
              <a:spcBef>
                <a:spcPts val="0"/>
              </a:spcBef>
              <a:spcAft>
                <a:spcPts val="600"/>
              </a:spcAft>
              <a:buNone/>
            </a:pPr>
            <a:r>
              <a:rPr lang="cs-CZ" altLang="cs-CZ" sz="1800" b="1" dirty="0"/>
              <a:t>DE = </a:t>
            </a:r>
            <a:r>
              <a:rPr lang="cs-CZ" sz="1800" b="1" dirty="0" err="1"/>
              <a:t>Descriptor</a:t>
            </a:r>
            <a:r>
              <a:rPr lang="cs-CZ" sz="1800" b="1" dirty="0"/>
              <a:t> Index</a:t>
            </a:r>
            <a:endParaRPr lang="cs-CZ" altLang="cs-CZ" sz="1800" b="1" dirty="0"/>
          </a:p>
          <a:p>
            <a:pPr marL="0" lvl="2" indent="0" defTabSz="900113">
              <a:lnSpc>
                <a:spcPct val="100000"/>
              </a:lnSpc>
              <a:spcBef>
                <a:spcPts val="0"/>
              </a:spcBef>
              <a:buNone/>
            </a:pPr>
            <a:r>
              <a:rPr lang="cs-CZ" altLang="cs-CZ" sz="1400" dirty="0"/>
              <a:t>Současné prohledávání polí GL, OD a SH </a:t>
            </a:r>
          </a:p>
          <a:p>
            <a:pPr marL="0" lvl="2" indent="0" defTabSz="900113">
              <a:lnSpc>
                <a:spcPct val="120000"/>
              </a:lnSpc>
              <a:spcBef>
                <a:spcPts val="0"/>
              </a:spcBef>
              <a:buNone/>
            </a:pPr>
            <a:endParaRPr lang="cs-CZ" altLang="cs-CZ" sz="1400" dirty="0"/>
          </a:p>
        </p:txBody>
      </p:sp>
      <p:pic>
        <p:nvPicPr>
          <p:cNvPr id="4" name="Picture 2" descr="Z:\interni.png">
            <a:hlinkClick r:id="rId2" action="ppaction://hlinksldjump"/>
            <a:extLst>
              <a:ext uri="{FF2B5EF4-FFF2-40B4-BE49-F238E27FC236}">
                <a16:creationId xmlns:a16="http://schemas.microsoft.com/office/drawing/2014/main" id="{20A49ECC-DDD3-4F0D-ACC0-8EA0D72DA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66" y="5958556"/>
            <a:ext cx="144000" cy="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8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a:t>Tezaurus a jeho použití</a:t>
            </a:r>
          </a:p>
        </p:txBody>
      </p:sp>
      <p:sp>
        <p:nvSpPr>
          <p:cNvPr id="6" name="Rectangle 4"/>
          <p:cNvSpPr txBox="1">
            <a:spLocks noChangeArrowheads="1"/>
          </p:cNvSpPr>
          <p:nvPr/>
        </p:nvSpPr>
        <p:spPr>
          <a:xfrm>
            <a:off x="342000" y="3960000"/>
            <a:ext cx="8460000" cy="12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cs-CZ" altLang="cs-CZ" sz="1600" dirty="0"/>
              <a:t>"</a:t>
            </a:r>
            <a:r>
              <a:rPr lang="cs-CZ" altLang="cs-CZ" sz="1600" b="1" dirty="0" err="1"/>
              <a:t>Search</a:t>
            </a:r>
            <a:r>
              <a:rPr lang="cs-CZ" altLang="cs-CZ" sz="1600" b="1" dirty="0"/>
              <a:t> </a:t>
            </a:r>
            <a:r>
              <a:rPr lang="cs-CZ" altLang="cs-CZ" sz="1600" b="1" dirty="0" err="1"/>
              <a:t>Tools</a:t>
            </a:r>
            <a:r>
              <a:rPr lang="cs-CZ" altLang="cs-CZ" sz="1600" dirty="0"/>
              <a:t>" </a:t>
            </a:r>
            <a:r>
              <a:rPr lang="cs-CZ" altLang="cs-CZ" sz="1600" b="1" dirty="0">
                <a:sym typeface="Wingdings" panose="05000000000000000000" pitchFamily="2" charset="2"/>
              </a:rPr>
              <a:t></a:t>
            </a:r>
            <a:r>
              <a:rPr lang="cs-CZ" altLang="cs-CZ" sz="1600" dirty="0"/>
              <a:t> </a:t>
            </a:r>
            <a:r>
              <a:rPr lang="cs-CZ" altLang="cs-CZ" sz="1600" b="1" dirty="0"/>
              <a:t>Thesaurus</a:t>
            </a:r>
            <a:r>
              <a:rPr lang="cs-CZ" altLang="cs-CZ" sz="1600" dirty="0"/>
              <a:t> – ověření si, zda hledané pojmy mají synonyma, nadřazené a podřazené pojmy</a:t>
            </a:r>
          </a:p>
          <a:p>
            <a:pPr marL="0" indent="0">
              <a:lnSpc>
                <a:spcPct val="100000"/>
              </a:lnSpc>
              <a:spcBef>
                <a:spcPts val="0"/>
              </a:spcBef>
              <a:buFontTx/>
              <a:buNone/>
            </a:pPr>
            <a:endParaRPr lang="cs-CZ" altLang="cs-CZ" sz="1600" dirty="0"/>
          </a:p>
          <a:p>
            <a:pPr marL="0" indent="0">
              <a:lnSpc>
                <a:spcPct val="100000"/>
              </a:lnSpc>
              <a:spcBef>
                <a:spcPts val="0"/>
              </a:spcBef>
              <a:buFontTx/>
              <a:buNone/>
            </a:pPr>
            <a:r>
              <a:rPr lang="cs-CZ" altLang="cs-CZ" sz="1600" dirty="0"/>
              <a:t>Je hledán pojem </a:t>
            </a:r>
            <a:r>
              <a:rPr lang="cs-CZ" altLang="cs-CZ" sz="1600" b="1" i="1" dirty="0" err="1"/>
              <a:t>grazing</a:t>
            </a:r>
            <a:r>
              <a:rPr lang="cs-CZ" altLang="cs-CZ" sz="1600" b="1" i="1" dirty="0"/>
              <a:t> </a:t>
            </a:r>
            <a:r>
              <a:rPr lang="cs-CZ" altLang="cs-CZ" sz="1600" b="1" i="1" dirty="0" err="1"/>
              <a:t>land</a:t>
            </a:r>
            <a:r>
              <a:rPr lang="cs-CZ" altLang="cs-CZ" sz="1600" dirty="0"/>
              <a:t> – pastvina</a:t>
            </a:r>
          </a:p>
        </p:txBody>
      </p:sp>
      <p:grpSp>
        <p:nvGrpSpPr>
          <p:cNvPr id="3" name="Skupina 2">
            <a:extLst>
              <a:ext uri="{FF2B5EF4-FFF2-40B4-BE49-F238E27FC236}">
                <a16:creationId xmlns:a16="http://schemas.microsoft.com/office/drawing/2014/main" id="{15EC95EB-60AD-429E-AE5F-C37CFEBA9F37}"/>
              </a:ext>
            </a:extLst>
          </p:cNvPr>
          <p:cNvGrpSpPr/>
          <p:nvPr/>
        </p:nvGrpSpPr>
        <p:grpSpPr>
          <a:xfrm>
            <a:off x="342000" y="1080000"/>
            <a:ext cx="8460000" cy="2627294"/>
            <a:chOff x="342000" y="1080000"/>
            <a:chExt cx="8460000" cy="2627294"/>
          </a:xfrm>
        </p:grpSpPr>
        <p:pic>
          <p:nvPicPr>
            <p:cNvPr id="8" name="Obrázek 7">
              <a:extLst>
                <a:ext uri="{FF2B5EF4-FFF2-40B4-BE49-F238E27FC236}">
                  <a16:creationId xmlns:a16="http://schemas.microsoft.com/office/drawing/2014/main" id="{A7920CCE-F8D1-4DED-9F81-01914035FCB2}"/>
                </a:ext>
              </a:extLst>
            </p:cNvPr>
            <p:cNvPicPr>
              <a:picLocks noChangeAspect="1"/>
            </p:cNvPicPr>
            <p:nvPr/>
          </p:nvPicPr>
          <p:blipFill>
            <a:blip r:embed="rId2"/>
            <a:stretch>
              <a:fillRect/>
            </a:stretch>
          </p:blipFill>
          <p:spPr>
            <a:xfrm>
              <a:off x="342000" y="1080000"/>
              <a:ext cx="8460000" cy="2627294"/>
            </a:xfrm>
            <a:prstGeom prst="rect">
              <a:avLst/>
            </a:prstGeom>
            <a:noFill/>
            <a:ln w="31750">
              <a:solidFill>
                <a:srgbClr val="0077B7"/>
              </a:solidFill>
            </a:ln>
          </p:spPr>
        </p:pic>
        <p:sp>
          <p:nvSpPr>
            <p:cNvPr id="7" name="AutoShape 10">
              <a:extLst>
                <a:ext uri="{FF2B5EF4-FFF2-40B4-BE49-F238E27FC236}">
                  <a16:creationId xmlns:a16="http://schemas.microsoft.com/office/drawing/2014/main" id="{D04F6DB5-4BBA-4764-8BFE-B0D86E033172}"/>
                </a:ext>
              </a:extLst>
            </p:cNvPr>
            <p:cNvSpPr>
              <a:spLocks noChangeArrowheads="1"/>
            </p:cNvSpPr>
            <p:nvPr/>
          </p:nvSpPr>
          <p:spPr bwMode="auto">
            <a:xfrm rot="16200000">
              <a:off x="2325066" y="2518024"/>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1393854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000" dirty="0"/>
              <a:t>Tezaurus databáze CAB ABSTRACTS</a:t>
            </a:r>
          </a:p>
        </p:txBody>
      </p:sp>
      <p:sp>
        <p:nvSpPr>
          <p:cNvPr id="6" name="Rectangle 6"/>
          <p:cNvSpPr txBox="1">
            <a:spLocks noChangeArrowheads="1"/>
          </p:cNvSpPr>
          <p:nvPr/>
        </p:nvSpPr>
        <p:spPr>
          <a:xfrm>
            <a:off x="342000" y="4860000"/>
            <a:ext cx="8460000" cy="1357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400" dirty="0" err="1"/>
              <a:t>Grazing</a:t>
            </a:r>
            <a:r>
              <a:rPr lang="cs-CZ" altLang="cs-CZ" sz="1400" dirty="0"/>
              <a:t> </a:t>
            </a:r>
            <a:r>
              <a:rPr lang="cs-CZ" altLang="cs-CZ" sz="1400" dirty="0" err="1"/>
              <a:t>land</a:t>
            </a:r>
            <a:r>
              <a:rPr lang="cs-CZ" altLang="cs-CZ" sz="1400" dirty="0"/>
              <a:t> je v klíčových slovech databáze zapsán jako:</a:t>
            </a:r>
          </a:p>
          <a:p>
            <a:pPr marL="0" indent="0">
              <a:lnSpc>
                <a:spcPct val="100000"/>
              </a:lnSpc>
              <a:spcBef>
                <a:spcPts val="600"/>
              </a:spcBef>
              <a:buFontTx/>
              <a:buNone/>
            </a:pPr>
            <a:r>
              <a:rPr lang="cs-CZ" altLang="cs-CZ" sz="1400" b="1" i="1" dirty="0" err="1"/>
              <a:t>grazing</a:t>
            </a:r>
            <a:r>
              <a:rPr lang="cs-CZ" altLang="cs-CZ" sz="1400" b="1" i="1" dirty="0"/>
              <a:t> </a:t>
            </a:r>
            <a:r>
              <a:rPr lang="cs-CZ" altLang="cs-CZ" sz="1400" b="1" i="1" dirty="0" err="1"/>
              <a:t>lands</a:t>
            </a:r>
            <a:r>
              <a:rPr lang="cs-CZ" altLang="cs-CZ" sz="1400" dirty="0"/>
              <a:t> (</a:t>
            </a:r>
            <a:r>
              <a:rPr lang="cs-CZ" altLang="cs-CZ" sz="1400" dirty="0" err="1"/>
              <a:t>used</a:t>
            </a:r>
            <a:r>
              <a:rPr lang="cs-CZ" altLang="cs-CZ" sz="1400" dirty="0"/>
              <a:t> </a:t>
            </a:r>
            <a:r>
              <a:rPr lang="cs-CZ" altLang="cs-CZ" sz="1400" dirty="0" err="1"/>
              <a:t>for</a:t>
            </a:r>
            <a:r>
              <a:rPr lang="cs-CZ" altLang="cs-CZ" sz="1400" dirty="0"/>
              <a:t>) jako viz </a:t>
            </a:r>
            <a:r>
              <a:rPr lang="cs-CZ" altLang="cs-CZ" sz="1400" b="1" i="1" dirty="0" err="1"/>
              <a:t>pastures</a:t>
            </a:r>
            <a:r>
              <a:rPr lang="cs-CZ" altLang="cs-CZ" sz="1400" dirty="0"/>
              <a:t>. </a:t>
            </a:r>
          </a:p>
          <a:p>
            <a:pPr>
              <a:lnSpc>
                <a:spcPct val="100000"/>
              </a:lnSpc>
              <a:spcBef>
                <a:spcPts val="600"/>
              </a:spcBef>
              <a:buFontTx/>
              <a:buNone/>
            </a:pPr>
            <a:r>
              <a:rPr lang="cs-CZ" altLang="cs-CZ" sz="1400" dirty="0"/>
              <a:t>Podřazené pojmy jsou pak </a:t>
            </a:r>
            <a:r>
              <a:rPr lang="cs-CZ" altLang="cs-CZ" sz="1400" b="1" i="1" dirty="0" err="1"/>
              <a:t>irrigated</a:t>
            </a:r>
            <a:r>
              <a:rPr lang="cs-CZ" altLang="cs-CZ" sz="1400" b="1" i="1" dirty="0"/>
              <a:t> </a:t>
            </a:r>
            <a:r>
              <a:rPr lang="cs-CZ" altLang="cs-CZ" sz="1400" b="1" i="1" dirty="0" err="1"/>
              <a:t>pastures</a:t>
            </a:r>
            <a:r>
              <a:rPr lang="cs-CZ" altLang="cs-CZ" sz="1400" dirty="0"/>
              <a:t> nebo </a:t>
            </a:r>
            <a:r>
              <a:rPr lang="cs-CZ" altLang="cs-CZ" sz="1400" b="1" i="1" dirty="0" err="1"/>
              <a:t>mixed</a:t>
            </a:r>
            <a:r>
              <a:rPr lang="cs-CZ" altLang="cs-CZ" sz="1400" b="1" i="1" dirty="0"/>
              <a:t> </a:t>
            </a:r>
            <a:r>
              <a:rPr lang="cs-CZ" altLang="cs-CZ" sz="1400" b="1" i="1" dirty="0" err="1"/>
              <a:t>pastures</a:t>
            </a:r>
            <a:r>
              <a:rPr lang="cs-CZ" altLang="cs-CZ" sz="1400" dirty="0"/>
              <a:t>.</a:t>
            </a:r>
          </a:p>
          <a:p>
            <a:pPr>
              <a:lnSpc>
                <a:spcPct val="100000"/>
              </a:lnSpc>
              <a:spcBef>
                <a:spcPts val="600"/>
              </a:spcBef>
              <a:buFontTx/>
              <a:buNone/>
            </a:pPr>
            <a:r>
              <a:rPr lang="cs-CZ" altLang="cs-CZ" sz="1400" dirty="0"/>
              <a:t>Z příbuzných pojmů lze ještě použít </a:t>
            </a:r>
            <a:r>
              <a:rPr lang="cs-CZ" altLang="cs-CZ" sz="1400" b="1" i="1" dirty="0" err="1"/>
              <a:t>grasslands</a:t>
            </a:r>
            <a:r>
              <a:rPr lang="cs-CZ" altLang="cs-CZ" sz="1400" dirty="0"/>
              <a:t> – i tak někdy označeny v angl. pastviny </a:t>
            </a:r>
          </a:p>
        </p:txBody>
      </p:sp>
      <p:grpSp>
        <p:nvGrpSpPr>
          <p:cNvPr id="18" name="Skupina 17">
            <a:extLst>
              <a:ext uri="{FF2B5EF4-FFF2-40B4-BE49-F238E27FC236}">
                <a16:creationId xmlns:a16="http://schemas.microsoft.com/office/drawing/2014/main" id="{2673D935-D8F9-4815-90DF-BBC519DD6401}"/>
              </a:ext>
            </a:extLst>
          </p:cNvPr>
          <p:cNvGrpSpPr/>
          <p:nvPr/>
        </p:nvGrpSpPr>
        <p:grpSpPr>
          <a:xfrm>
            <a:off x="342000" y="1054796"/>
            <a:ext cx="8460000" cy="991628"/>
            <a:chOff x="342000" y="1054796"/>
            <a:chExt cx="8460000" cy="991628"/>
          </a:xfrm>
        </p:grpSpPr>
        <p:pic>
          <p:nvPicPr>
            <p:cNvPr id="11" name="Obrázek 10">
              <a:extLst>
                <a:ext uri="{FF2B5EF4-FFF2-40B4-BE49-F238E27FC236}">
                  <a16:creationId xmlns:a16="http://schemas.microsoft.com/office/drawing/2014/main" id="{E3E279E7-2B35-4FAC-92DF-AF32C0395D8B}"/>
                </a:ext>
              </a:extLst>
            </p:cNvPr>
            <p:cNvPicPr>
              <a:picLocks noChangeAspect="1"/>
            </p:cNvPicPr>
            <p:nvPr/>
          </p:nvPicPr>
          <p:blipFill>
            <a:blip r:embed="rId2"/>
            <a:stretch>
              <a:fillRect/>
            </a:stretch>
          </p:blipFill>
          <p:spPr>
            <a:xfrm>
              <a:off x="342000" y="1054796"/>
              <a:ext cx="8460000" cy="991628"/>
            </a:xfrm>
            <a:prstGeom prst="rect">
              <a:avLst/>
            </a:prstGeom>
            <a:noFill/>
            <a:ln w="31750">
              <a:solidFill>
                <a:srgbClr val="0077B7"/>
              </a:solidFill>
            </a:ln>
          </p:spPr>
        </p:pic>
        <p:sp>
          <p:nvSpPr>
            <p:cNvPr id="12" name="Zaoblený obdélník 7">
              <a:extLst>
                <a:ext uri="{FF2B5EF4-FFF2-40B4-BE49-F238E27FC236}">
                  <a16:creationId xmlns:a16="http://schemas.microsoft.com/office/drawing/2014/main" id="{F9647E82-9B32-4AF8-AC09-29BFD6DEA960}"/>
                </a:ext>
              </a:extLst>
            </p:cNvPr>
            <p:cNvSpPr/>
            <p:nvPr/>
          </p:nvSpPr>
          <p:spPr>
            <a:xfrm>
              <a:off x="2664789" y="1080001"/>
              <a:ext cx="983384" cy="3057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AutoShape 10">
              <a:extLst>
                <a:ext uri="{FF2B5EF4-FFF2-40B4-BE49-F238E27FC236}">
                  <a16:creationId xmlns:a16="http://schemas.microsoft.com/office/drawing/2014/main" id="{D9AEDA6D-352A-45B2-A498-700FEF10291F}"/>
                </a:ext>
              </a:extLst>
            </p:cNvPr>
            <p:cNvSpPr>
              <a:spLocks noChangeArrowheads="1"/>
            </p:cNvSpPr>
            <p:nvPr/>
          </p:nvSpPr>
          <p:spPr bwMode="auto">
            <a:xfrm rot="17914666">
              <a:off x="3753344" y="1188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nvGrpSpPr>
            <p:cNvPr id="17" name="Skupina 16">
              <a:extLst>
                <a:ext uri="{FF2B5EF4-FFF2-40B4-BE49-F238E27FC236}">
                  <a16:creationId xmlns:a16="http://schemas.microsoft.com/office/drawing/2014/main" id="{462F427F-3DC1-45E6-A8C5-92E3187E1ECF}"/>
                </a:ext>
              </a:extLst>
            </p:cNvPr>
            <p:cNvGrpSpPr/>
            <p:nvPr/>
          </p:nvGrpSpPr>
          <p:grpSpPr>
            <a:xfrm>
              <a:off x="4013682" y="1385741"/>
              <a:ext cx="2575654" cy="340376"/>
              <a:chOff x="4013682" y="1385741"/>
              <a:chExt cx="2575654" cy="340376"/>
            </a:xfrm>
          </p:grpSpPr>
          <p:sp>
            <p:nvSpPr>
              <p:cNvPr id="14" name="TextovéPole 13">
                <a:extLst>
                  <a:ext uri="{FF2B5EF4-FFF2-40B4-BE49-F238E27FC236}">
                    <a16:creationId xmlns:a16="http://schemas.microsoft.com/office/drawing/2014/main" id="{D860E22E-2B8E-4D76-A27B-B9029839511B}"/>
                  </a:ext>
                </a:extLst>
              </p:cNvPr>
              <p:cNvSpPr txBox="1"/>
              <p:nvPr/>
            </p:nvSpPr>
            <p:spPr>
              <a:xfrm>
                <a:off x="4013682" y="1385741"/>
                <a:ext cx="2575654" cy="307777"/>
              </a:xfrm>
              <a:prstGeom prst="rect">
                <a:avLst/>
              </a:prstGeom>
              <a:noFill/>
            </p:spPr>
            <p:txBody>
              <a:bodyPr wrap="square" rtlCol="0">
                <a:spAutoFit/>
              </a:bodyPr>
              <a:lstStyle/>
              <a:p>
                <a:r>
                  <a:rPr lang="cs-CZ" sz="1400" dirty="0"/>
                  <a:t>Návrat na stránku hledání</a:t>
                </a:r>
              </a:p>
            </p:txBody>
          </p:sp>
          <p:sp>
            <p:nvSpPr>
              <p:cNvPr id="16" name="Zaoblený obdélník 7">
                <a:extLst>
                  <a:ext uri="{FF2B5EF4-FFF2-40B4-BE49-F238E27FC236}">
                    <a16:creationId xmlns:a16="http://schemas.microsoft.com/office/drawing/2014/main" id="{039553A7-5A9B-48BB-A479-605BE544554F}"/>
                  </a:ext>
                </a:extLst>
              </p:cNvPr>
              <p:cNvSpPr/>
              <p:nvPr/>
            </p:nvSpPr>
            <p:spPr>
              <a:xfrm>
                <a:off x="4032000" y="1401759"/>
                <a:ext cx="2191886" cy="324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3" name="Skupina 2">
            <a:extLst>
              <a:ext uri="{FF2B5EF4-FFF2-40B4-BE49-F238E27FC236}">
                <a16:creationId xmlns:a16="http://schemas.microsoft.com/office/drawing/2014/main" id="{E4ACCC1E-E7F9-4435-A71F-749FDA996F55}"/>
              </a:ext>
            </a:extLst>
          </p:cNvPr>
          <p:cNvGrpSpPr/>
          <p:nvPr/>
        </p:nvGrpSpPr>
        <p:grpSpPr>
          <a:xfrm>
            <a:off x="342000" y="2370087"/>
            <a:ext cx="8460000" cy="2217615"/>
            <a:chOff x="342000" y="2370087"/>
            <a:chExt cx="8460000" cy="2217615"/>
          </a:xfrm>
        </p:grpSpPr>
        <p:pic>
          <p:nvPicPr>
            <p:cNvPr id="8" name="Obrázek 7">
              <a:extLst>
                <a:ext uri="{FF2B5EF4-FFF2-40B4-BE49-F238E27FC236}">
                  <a16:creationId xmlns:a16="http://schemas.microsoft.com/office/drawing/2014/main" id="{603CD185-12B7-43C6-BEC2-1052B8DA4F27}"/>
                </a:ext>
              </a:extLst>
            </p:cNvPr>
            <p:cNvPicPr>
              <a:picLocks noChangeAspect="1"/>
            </p:cNvPicPr>
            <p:nvPr/>
          </p:nvPicPr>
          <p:blipFill>
            <a:blip r:embed="rId3"/>
            <a:stretch>
              <a:fillRect/>
            </a:stretch>
          </p:blipFill>
          <p:spPr>
            <a:xfrm>
              <a:off x="342000" y="2370087"/>
              <a:ext cx="8460000" cy="2217615"/>
            </a:xfrm>
            <a:prstGeom prst="rect">
              <a:avLst/>
            </a:prstGeom>
            <a:noFill/>
            <a:ln w="31750">
              <a:solidFill>
                <a:srgbClr val="0077B7"/>
              </a:solidFill>
            </a:ln>
          </p:spPr>
        </p:pic>
        <p:sp>
          <p:nvSpPr>
            <p:cNvPr id="15" name="AutoShape 10">
              <a:extLst>
                <a:ext uri="{FF2B5EF4-FFF2-40B4-BE49-F238E27FC236}">
                  <a16:creationId xmlns:a16="http://schemas.microsoft.com/office/drawing/2014/main" id="{7ADE3CC3-E0A9-45D1-8631-744D562FC899}"/>
                </a:ext>
              </a:extLst>
            </p:cNvPr>
            <p:cNvSpPr>
              <a:spLocks noChangeArrowheads="1"/>
            </p:cNvSpPr>
            <p:nvPr/>
          </p:nvSpPr>
          <p:spPr bwMode="auto">
            <a:xfrm rot="16200000">
              <a:off x="1076132" y="2291495"/>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399547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Vysvětlení základních pojmů z tezauru</a:t>
            </a:r>
          </a:p>
        </p:txBody>
      </p:sp>
      <p:sp>
        <p:nvSpPr>
          <p:cNvPr id="3" name="Zástupný symbol pro obsah 2"/>
          <p:cNvSpPr>
            <a:spLocks noGrp="1"/>
          </p:cNvSpPr>
          <p:nvPr>
            <p:ph idx="1"/>
          </p:nvPr>
        </p:nvSpPr>
        <p:spPr>
          <a:xfrm>
            <a:off x="648000" y="1116000"/>
            <a:ext cx="7920000" cy="3794049"/>
          </a:xfrm>
        </p:spPr>
        <p:txBody>
          <a:bodyPr/>
          <a:lstStyle/>
          <a:p>
            <a:pPr marL="0" indent="0">
              <a:buClr>
                <a:srgbClr val="3399FF"/>
              </a:buClr>
              <a:buNone/>
            </a:pPr>
            <a:r>
              <a:rPr lang="cs-CZ" altLang="cs-CZ" sz="1600" b="1" dirty="0"/>
              <a:t>Tezaurus</a:t>
            </a:r>
            <a:r>
              <a:rPr lang="cs-CZ" altLang="cs-CZ" sz="1600" dirty="0"/>
              <a:t> (angl. thesaurus) je soubor výrazů vyjadřujících synonymické, hierarchické a další vztahy a závislosti, jehož funkcí je poskytnutí předem vytvořeného kontrolovaného slovníku pro ukládání a vyhledávání informací. [ČSN ISO 8777-1996:3.20] </a:t>
            </a:r>
          </a:p>
          <a:p>
            <a:pPr marL="609600" indent="-609600">
              <a:buClr>
                <a:srgbClr val="3399FF"/>
              </a:buClr>
              <a:buNone/>
            </a:pPr>
            <a:endParaRPr lang="cs-CZ" altLang="cs-CZ" sz="2000" dirty="0"/>
          </a:p>
          <a:p>
            <a:pPr marL="900000" lvl="2" indent="-360000">
              <a:buClr>
                <a:schemeClr val="tx1"/>
              </a:buClr>
              <a:buFont typeface="Wingdings" panose="05000000000000000000" pitchFamily="2" charset="2"/>
              <a:buChar char="Ø"/>
            </a:pPr>
            <a:r>
              <a:rPr lang="cs-CZ" altLang="cs-CZ" sz="1600" b="1" dirty="0" err="1"/>
              <a:t>Broad</a:t>
            </a:r>
            <a:r>
              <a:rPr lang="cs-CZ" altLang="cs-CZ" sz="1600" b="1" dirty="0"/>
              <a:t> </a:t>
            </a:r>
            <a:r>
              <a:rPr lang="cs-CZ" altLang="cs-CZ" sz="1600" b="1" dirty="0" err="1"/>
              <a:t>terms</a:t>
            </a:r>
            <a:r>
              <a:rPr lang="cs-CZ" altLang="cs-CZ" sz="1600" dirty="0"/>
              <a:t> (BT) – hierarchicky nadřazený deskriptor </a:t>
            </a:r>
          </a:p>
          <a:p>
            <a:pPr marL="900000" lvl="2" indent="-360000">
              <a:buClr>
                <a:schemeClr val="tx1"/>
              </a:buClr>
              <a:buFont typeface="Wingdings" panose="05000000000000000000" pitchFamily="2" charset="2"/>
              <a:buChar char="Ø"/>
            </a:pPr>
            <a:r>
              <a:rPr lang="cs-CZ" altLang="cs-CZ" sz="1600" b="1" dirty="0" err="1"/>
              <a:t>Narrower</a:t>
            </a:r>
            <a:r>
              <a:rPr lang="cs-CZ" altLang="cs-CZ" sz="1600" b="1" dirty="0"/>
              <a:t> </a:t>
            </a:r>
            <a:r>
              <a:rPr lang="cs-CZ" altLang="cs-CZ" sz="1600" b="1" dirty="0" err="1"/>
              <a:t>terms</a:t>
            </a:r>
            <a:r>
              <a:rPr lang="cs-CZ" altLang="cs-CZ" sz="1600" dirty="0"/>
              <a:t> (NT) – hierarchicky podřazený deskriptor</a:t>
            </a:r>
          </a:p>
          <a:p>
            <a:pPr marL="900000" lvl="2" indent="-360000">
              <a:buClr>
                <a:schemeClr val="tx1"/>
              </a:buClr>
              <a:buFont typeface="Wingdings" panose="05000000000000000000" pitchFamily="2" charset="2"/>
              <a:buChar char="Ø"/>
            </a:pPr>
            <a:r>
              <a:rPr lang="cs-CZ" altLang="cs-CZ" sz="1600" b="1" dirty="0" err="1"/>
              <a:t>Related</a:t>
            </a:r>
            <a:r>
              <a:rPr lang="cs-CZ" altLang="cs-CZ" sz="1600" b="1" dirty="0"/>
              <a:t> </a:t>
            </a:r>
            <a:r>
              <a:rPr lang="cs-CZ" altLang="cs-CZ" sz="1600" b="1" dirty="0" err="1"/>
              <a:t>terms</a:t>
            </a:r>
            <a:r>
              <a:rPr lang="cs-CZ" altLang="cs-CZ" sz="1600" dirty="0"/>
              <a:t> (RT) – asociovaný deskriptor (souvisí s jiným deskriptorem, ale neexistuje mezi nimi vztah ekvivalence ani hierarchie)</a:t>
            </a:r>
          </a:p>
          <a:p>
            <a:pPr marL="900000" lvl="2" indent="-360000">
              <a:buClr>
                <a:schemeClr val="tx1"/>
              </a:buClr>
              <a:buFont typeface="Wingdings" panose="05000000000000000000" pitchFamily="2" charset="2"/>
              <a:buChar char="Ø"/>
            </a:pPr>
            <a:r>
              <a:rPr lang="cs-CZ" altLang="cs-CZ" sz="1600" b="1" dirty="0" err="1"/>
              <a:t>Used</a:t>
            </a:r>
            <a:r>
              <a:rPr lang="cs-CZ" altLang="cs-CZ" sz="1600" b="1" dirty="0"/>
              <a:t> </a:t>
            </a:r>
            <a:r>
              <a:rPr lang="cs-CZ" altLang="cs-CZ" sz="1600" b="1" dirty="0" err="1"/>
              <a:t>for</a:t>
            </a:r>
            <a:r>
              <a:rPr lang="cs-CZ" altLang="cs-CZ" sz="1600" dirty="0"/>
              <a:t> – ekvivalentní vztah (viz též)</a:t>
            </a:r>
          </a:p>
        </p:txBody>
      </p:sp>
    </p:spTree>
    <p:extLst>
      <p:ext uri="{BB962C8B-B14F-4D97-AF65-F5344CB8AC3E}">
        <p14:creationId xmlns:p14="http://schemas.microsoft.com/office/powerpoint/2010/main" val="393885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a:t>Tvorba rešeršního dotazu</a:t>
            </a:r>
          </a:p>
        </p:txBody>
      </p:sp>
      <p:sp>
        <p:nvSpPr>
          <p:cNvPr id="5" name="Rectangle 5"/>
          <p:cNvSpPr txBox="1">
            <a:spLocks noChangeArrowheads="1"/>
          </p:cNvSpPr>
          <p:nvPr/>
        </p:nvSpPr>
        <p:spPr>
          <a:xfrm>
            <a:off x="342000" y="1080000"/>
            <a:ext cx="8460000" cy="5094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AutoNum type="arabicParenR"/>
              <a:defRPr/>
            </a:pPr>
            <a:r>
              <a:rPr lang="cs-CZ" altLang="cs-CZ" sz="1800" dirty="0"/>
              <a:t>Booleovské operátory OR, AND, NOT</a:t>
            </a:r>
          </a:p>
          <a:p>
            <a:pPr marL="720000" indent="-360000">
              <a:spcAft>
                <a:spcPts val="600"/>
              </a:spcAft>
              <a:buFont typeface="Wingdings" panose="05000000000000000000" pitchFamily="2" charset="2"/>
              <a:buChar char="Ø"/>
              <a:defRPr/>
            </a:pPr>
            <a:r>
              <a:rPr lang="cs-CZ" altLang="cs-CZ" sz="1600" b="1" dirty="0"/>
              <a:t>OR</a:t>
            </a:r>
            <a:r>
              <a:rPr lang="cs-CZ" altLang="cs-CZ" sz="1600" dirty="0"/>
              <a:t> – pro vyhledávání synonym nebo příbuzných pojmů, </a:t>
            </a:r>
            <a:br>
              <a:rPr lang="cs-CZ" altLang="cs-CZ" sz="1600" dirty="0"/>
            </a:br>
            <a:r>
              <a:rPr lang="cs-CZ" altLang="cs-CZ" sz="1600" dirty="0"/>
              <a:t>např. </a:t>
            </a:r>
            <a:r>
              <a:rPr lang="cs-CZ" altLang="cs-CZ" sz="1600" dirty="0" err="1"/>
              <a:t>canola</a:t>
            </a:r>
            <a:r>
              <a:rPr lang="cs-CZ" altLang="cs-CZ" sz="1600" dirty="0"/>
              <a:t> OR </a:t>
            </a:r>
            <a:r>
              <a:rPr lang="cs-CZ" altLang="cs-CZ" sz="1600" dirty="0" err="1"/>
              <a:t>colza</a:t>
            </a:r>
            <a:r>
              <a:rPr lang="cs-CZ" altLang="cs-CZ" sz="1600" dirty="0"/>
              <a:t> OR rape* OR "</a:t>
            </a:r>
            <a:r>
              <a:rPr lang="cs-CZ" altLang="cs-CZ" sz="1600" dirty="0" err="1"/>
              <a:t>Brassica</a:t>
            </a:r>
            <a:r>
              <a:rPr lang="cs-CZ" altLang="cs-CZ" sz="1600" dirty="0"/>
              <a:t> </a:t>
            </a:r>
            <a:r>
              <a:rPr lang="cs-CZ" altLang="cs-CZ" sz="1600" dirty="0" err="1"/>
              <a:t>napus</a:t>
            </a:r>
            <a:r>
              <a:rPr lang="cs-CZ" altLang="cs-CZ" sz="1600" dirty="0"/>
              <a:t>"</a:t>
            </a:r>
          </a:p>
          <a:p>
            <a:pPr marL="720000" indent="-360000">
              <a:buFont typeface="Wingdings" panose="05000000000000000000" pitchFamily="2" charset="2"/>
              <a:buChar char="Ø"/>
              <a:defRPr/>
            </a:pPr>
            <a:r>
              <a:rPr lang="cs-CZ" altLang="cs-CZ" sz="1600" b="1" dirty="0"/>
              <a:t>AND</a:t>
            </a:r>
            <a:r>
              <a:rPr lang="cs-CZ" altLang="cs-CZ" sz="1600" dirty="0"/>
              <a:t> – vyhledání slov, aby se společně vyskytovala v daném textu, </a:t>
            </a:r>
            <a:br>
              <a:rPr lang="cs-CZ" altLang="cs-CZ" sz="1600" dirty="0"/>
            </a:br>
            <a:r>
              <a:rPr lang="cs-CZ" altLang="cs-CZ" sz="1600" dirty="0"/>
              <a:t>např. (</a:t>
            </a:r>
            <a:r>
              <a:rPr lang="cs-CZ" altLang="cs-CZ" sz="1600" dirty="0" err="1"/>
              <a:t>canola</a:t>
            </a:r>
            <a:r>
              <a:rPr lang="cs-CZ" altLang="cs-CZ" sz="1600" dirty="0"/>
              <a:t> OR </a:t>
            </a:r>
            <a:r>
              <a:rPr lang="cs-CZ" altLang="cs-CZ" sz="1600" dirty="0" err="1"/>
              <a:t>colza</a:t>
            </a:r>
            <a:r>
              <a:rPr lang="cs-CZ" altLang="cs-CZ" sz="1600" dirty="0"/>
              <a:t> OR rape* OR "</a:t>
            </a:r>
            <a:r>
              <a:rPr lang="cs-CZ" altLang="cs-CZ" sz="1600" dirty="0" err="1"/>
              <a:t>Brassica</a:t>
            </a:r>
            <a:r>
              <a:rPr lang="cs-CZ" altLang="cs-CZ" sz="1600" dirty="0"/>
              <a:t> </a:t>
            </a:r>
            <a:r>
              <a:rPr lang="cs-CZ" altLang="cs-CZ" sz="1600" dirty="0" err="1"/>
              <a:t>napus</a:t>
            </a:r>
            <a:r>
              <a:rPr lang="cs-CZ" altLang="cs-CZ" sz="1600" dirty="0"/>
              <a:t>") </a:t>
            </a:r>
            <a:br>
              <a:rPr lang="cs-CZ" altLang="cs-CZ" sz="1600" dirty="0"/>
            </a:br>
            <a:r>
              <a:rPr lang="cs-CZ" altLang="cs-CZ" sz="1600" dirty="0"/>
              <a:t>	       AND (</a:t>
            </a:r>
            <a:r>
              <a:rPr lang="cs-CZ" altLang="cs-CZ" sz="1600" dirty="0" err="1"/>
              <a:t>cultivation</a:t>
            </a:r>
            <a:r>
              <a:rPr lang="cs-CZ" altLang="cs-CZ" sz="1600" dirty="0"/>
              <a:t> OR "plant </a:t>
            </a:r>
            <a:r>
              <a:rPr lang="cs-CZ" altLang="cs-CZ" sz="1600" dirty="0" err="1"/>
              <a:t>culture</a:t>
            </a:r>
            <a:r>
              <a:rPr lang="cs-CZ" altLang="cs-CZ" sz="1600" dirty="0"/>
              <a:t>")</a:t>
            </a:r>
          </a:p>
          <a:p>
            <a:pPr marL="720000" indent="-360000">
              <a:buFont typeface="Wingdings" panose="05000000000000000000" pitchFamily="2" charset="2"/>
              <a:buChar char="Ø"/>
              <a:defRPr/>
            </a:pPr>
            <a:r>
              <a:rPr lang="cs-CZ" altLang="cs-CZ" sz="1600" b="1" dirty="0"/>
              <a:t>NOT</a:t>
            </a:r>
            <a:r>
              <a:rPr lang="cs-CZ" altLang="cs-CZ" sz="1600" dirty="0"/>
              <a:t> – vyhledány jsou záznamy, které obsahují první hledané slovo a vylučují druhé hledané slovo, např. </a:t>
            </a:r>
            <a:r>
              <a:rPr lang="en-US" altLang="cs-CZ" sz="1600" dirty="0"/>
              <a:t>(cultivation </a:t>
            </a:r>
            <a:r>
              <a:rPr lang="cs-CZ" altLang="cs-CZ" sz="1600" dirty="0"/>
              <a:t>OR</a:t>
            </a:r>
            <a:r>
              <a:rPr lang="en-US" altLang="cs-CZ" sz="1600" dirty="0"/>
              <a:t> "plant culture") </a:t>
            </a:r>
            <a:r>
              <a:rPr lang="cs-CZ" altLang="cs-CZ" sz="1600" dirty="0"/>
              <a:t>NOT</a:t>
            </a:r>
            <a:r>
              <a:rPr lang="en-US" altLang="cs-CZ" sz="1600" dirty="0"/>
              <a:t> protection</a:t>
            </a:r>
            <a:r>
              <a:rPr lang="cs-CZ" altLang="cs-CZ" sz="1600" dirty="0"/>
              <a:t> (budou vyhledány všechny záznamy o pěstování rostlin, ale vynechány záznamy týkající se ochrany)</a:t>
            </a:r>
          </a:p>
        </p:txBody>
      </p:sp>
      <p:pic>
        <p:nvPicPr>
          <p:cNvPr id="6"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663" y="4508500"/>
            <a:ext cx="256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3663" y="4508500"/>
            <a:ext cx="19177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963" y="4508500"/>
            <a:ext cx="19843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96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a:t>Tvorba rešeršního dotazu</a:t>
            </a:r>
          </a:p>
        </p:txBody>
      </p:sp>
      <p:sp>
        <p:nvSpPr>
          <p:cNvPr id="4" name="Rectangle 5"/>
          <p:cNvSpPr txBox="1">
            <a:spLocks noChangeArrowheads="1"/>
          </p:cNvSpPr>
          <p:nvPr/>
        </p:nvSpPr>
        <p:spPr>
          <a:xfrm>
            <a:off x="342000" y="1079999"/>
            <a:ext cx="8460000" cy="514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cs-CZ" altLang="cs-CZ" sz="1800" dirty="0"/>
              <a:t>2) </a:t>
            </a:r>
            <a:r>
              <a:rPr lang="cs-CZ" altLang="cs-CZ" sz="1800" dirty="0" err="1"/>
              <a:t>Proximitní</a:t>
            </a:r>
            <a:r>
              <a:rPr lang="cs-CZ" altLang="cs-CZ" sz="1800" dirty="0"/>
              <a:t> operátory</a:t>
            </a:r>
          </a:p>
          <a:p>
            <a:pPr marL="720000" indent="-360000">
              <a:buFont typeface="Wingdings" panose="05000000000000000000" pitchFamily="2" charset="2"/>
              <a:buChar char="Ø"/>
              <a:defRPr/>
            </a:pPr>
            <a:r>
              <a:rPr lang="cs-CZ" altLang="cs-CZ" sz="1400" dirty="0" err="1"/>
              <a:t>ADJ</a:t>
            </a:r>
            <a:r>
              <a:rPr lang="cs-CZ" altLang="cs-CZ" sz="1400" b="1" dirty="0" err="1"/>
              <a:t>n</a:t>
            </a:r>
            <a:r>
              <a:rPr lang="cs-CZ" altLang="cs-CZ" sz="1400" dirty="0"/>
              <a:t> – poziční operátor, kde </a:t>
            </a:r>
            <a:r>
              <a:rPr lang="cs-CZ" altLang="cs-CZ" sz="1400" b="1" dirty="0"/>
              <a:t>n </a:t>
            </a:r>
            <a:r>
              <a:rPr lang="cs-CZ" altLang="cs-CZ" sz="1400" dirty="0"/>
              <a:t>= 1–99 a určuje počet slov navzájem od sebe v libovolném pořadí. Např. ADJ3 – výrazy v libovolném pořadí, kdy mezi nimi budou </a:t>
            </a:r>
            <a:br>
              <a:rPr lang="cs-CZ" altLang="cs-CZ" sz="1400" dirty="0"/>
            </a:br>
            <a:r>
              <a:rPr lang="cs-CZ" altLang="cs-CZ" sz="1400" dirty="0"/>
              <a:t>2 a méně slov. Do počtu se nezapočítávají tzv. "Stop </a:t>
            </a:r>
            <a:r>
              <a:rPr lang="cs-CZ" altLang="cs-CZ" sz="1400" dirty="0" err="1"/>
              <a:t>Words</a:t>
            </a:r>
            <a:r>
              <a:rPr lang="cs-CZ" altLang="cs-CZ" sz="1400" dirty="0"/>
              <a:t>„ (viz. tabulka), slova, </a:t>
            </a:r>
            <a:br>
              <a:rPr lang="cs-CZ" altLang="cs-CZ" sz="1400" dirty="0"/>
            </a:br>
            <a:r>
              <a:rPr lang="cs-CZ" altLang="cs-CZ" sz="1400" dirty="0"/>
              <a:t>která databáze při vyhledávání ignoruje a nepočítá je do daného počtu slov.</a:t>
            </a:r>
          </a:p>
          <a:p>
            <a:pPr marL="720000" indent="-360000">
              <a:buFont typeface="Wingdings" panose="05000000000000000000" pitchFamily="2" charset="2"/>
              <a:buChar char="Ø"/>
              <a:defRPr/>
            </a:pPr>
            <a:endParaRPr lang="cs-CZ" altLang="cs-CZ" sz="1200" dirty="0"/>
          </a:p>
          <a:p>
            <a:pPr marL="360000" indent="0">
              <a:buFontTx/>
              <a:buNone/>
              <a:defRPr/>
            </a:pPr>
            <a:endParaRPr lang="cs-CZ" altLang="cs-CZ" sz="1200" dirty="0"/>
          </a:p>
        </p:txBody>
      </p:sp>
      <p:graphicFrame>
        <p:nvGraphicFramePr>
          <p:cNvPr id="7" name="Tabulka 6"/>
          <p:cNvGraphicFramePr>
            <a:graphicFrameLocks noGrp="1"/>
          </p:cNvGraphicFramePr>
          <p:nvPr>
            <p:extLst>
              <p:ext uri="{D42A27DB-BD31-4B8C-83A1-F6EECF244321}">
                <p14:modId xmlns:p14="http://schemas.microsoft.com/office/powerpoint/2010/main" val="4258082915"/>
              </p:ext>
            </p:extLst>
          </p:nvPr>
        </p:nvGraphicFramePr>
        <p:xfrm>
          <a:off x="1476375" y="2304000"/>
          <a:ext cx="6738936" cy="3888432"/>
        </p:xfrm>
        <a:graphic>
          <a:graphicData uri="http://schemas.openxmlformats.org/drawingml/2006/table">
            <a:tbl>
              <a:tblPr firstRow="1" firstCol="1" bandRow="1">
                <a:tableStyleId>{5C22544A-7EE6-4342-B048-85BDC9FD1C3A}</a:tableStyleId>
              </a:tblPr>
              <a:tblGrid>
                <a:gridCol w="1123156">
                  <a:extLst>
                    <a:ext uri="{9D8B030D-6E8A-4147-A177-3AD203B41FA5}">
                      <a16:colId xmlns:a16="http://schemas.microsoft.com/office/drawing/2014/main" val="478436139"/>
                    </a:ext>
                  </a:extLst>
                </a:gridCol>
                <a:gridCol w="1123156">
                  <a:extLst>
                    <a:ext uri="{9D8B030D-6E8A-4147-A177-3AD203B41FA5}">
                      <a16:colId xmlns:a16="http://schemas.microsoft.com/office/drawing/2014/main" val="1162673275"/>
                    </a:ext>
                  </a:extLst>
                </a:gridCol>
                <a:gridCol w="1123156">
                  <a:extLst>
                    <a:ext uri="{9D8B030D-6E8A-4147-A177-3AD203B41FA5}">
                      <a16:colId xmlns:a16="http://schemas.microsoft.com/office/drawing/2014/main" val="1327302843"/>
                    </a:ext>
                  </a:extLst>
                </a:gridCol>
                <a:gridCol w="1123156">
                  <a:extLst>
                    <a:ext uri="{9D8B030D-6E8A-4147-A177-3AD203B41FA5}">
                      <a16:colId xmlns:a16="http://schemas.microsoft.com/office/drawing/2014/main" val="416810068"/>
                    </a:ext>
                  </a:extLst>
                </a:gridCol>
                <a:gridCol w="1123156">
                  <a:extLst>
                    <a:ext uri="{9D8B030D-6E8A-4147-A177-3AD203B41FA5}">
                      <a16:colId xmlns:a16="http://schemas.microsoft.com/office/drawing/2014/main" val="3405618438"/>
                    </a:ext>
                  </a:extLst>
                </a:gridCol>
                <a:gridCol w="1123156">
                  <a:extLst>
                    <a:ext uri="{9D8B030D-6E8A-4147-A177-3AD203B41FA5}">
                      <a16:colId xmlns:a16="http://schemas.microsoft.com/office/drawing/2014/main" val="1927566707"/>
                    </a:ext>
                  </a:extLst>
                </a:gridCol>
              </a:tblGrid>
              <a:tr h="144016">
                <a:tc>
                  <a:txBody>
                    <a:bodyPr/>
                    <a:lstStyle/>
                    <a:p>
                      <a:pPr marL="71755" fontAlgn="auto" hangingPunct="1">
                        <a:spcAft>
                          <a:spcPts val="0"/>
                        </a:spcAft>
                      </a:pPr>
                      <a:r>
                        <a:rPr lang="cs-CZ" sz="900" b="0" dirty="0">
                          <a:solidFill>
                            <a:schemeClr val="tx1"/>
                          </a:solidFill>
                          <a:effectLst/>
                        </a:rPr>
                        <a:t>a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can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how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no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seem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through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5313275"/>
                  </a:ext>
                </a:extLst>
              </a:tr>
              <a:tr h="144016">
                <a:tc>
                  <a:txBody>
                    <a:bodyPr/>
                    <a:lstStyle/>
                    <a:p>
                      <a:pPr marL="71755" fontAlgn="auto" hangingPunct="1">
                        <a:spcAft>
                          <a:spcPts val="0"/>
                        </a:spcAft>
                      </a:pPr>
                      <a:r>
                        <a:rPr lang="cs-CZ" sz="900" b="0" dirty="0" err="1">
                          <a:solidFill>
                            <a:schemeClr val="tx1"/>
                          </a:solidFill>
                          <a:effectLst/>
                        </a:rPr>
                        <a:t>about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could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however</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nor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seen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thus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816023"/>
                  </a:ext>
                </a:extLst>
              </a:tr>
              <a:tr h="144016">
                <a:tc>
                  <a:txBody>
                    <a:bodyPr/>
                    <a:lstStyle/>
                    <a:p>
                      <a:pPr marL="71755" fontAlgn="auto" hangingPunct="1">
                        <a:spcAft>
                          <a:spcPts val="0"/>
                        </a:spcAft>
                      </a:pPr>
                      <a:r>
                        <a:rPr lang="cs-CZ" sz="900" b="0">
                          <a:solidFill>
                            <a:schemeClr val="tx1"/>
                          </a:solidFill>
                          <a:effectLst/>
                        </a:rPr>
                        <a:t>after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did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if</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not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several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to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7728907"/>
                  </a:ext>
                </a:extLst>
              </a:tr>
              <a:tr h="144016">
                <a:tc>
                  <a:txBody>
                    <a:bodyPr/>
                    <a:lstStyle/>
                    <a:p>
                      <a:pPr marL="71755" fontAlgn="auto" hangingPunct="1">
                        <a:spcAft>
                          <a:spcPts val="0"/>
                        </a:spcAft>
                      </a:pPr>
                      <a:r>
                        <a:rPr lang="cs-CZ" sz="900" b="0" dirty="0" err="1">
                          <a:solidFill>
                            <a:schemeClr val="tx1"/>
                          </a:solidFill>
                          <a:effectLst/>
                        </a:rPr>
                        <a:t>again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do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in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now</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should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under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359177"/>
                  </a:ext>
                </a:extLst>
              </a:tr>
              <a:tr h="144016">
                <a:tc>
                  <a:txBody>
                    <a:bodyPr/>
                    <a:lstStyle/>
                    <a:p>
                      <a:pPr marL="71755" fontAlgn="auto" hangingPunct="1">
                        <a:spcAft>
                          <a:spcPts val="0"/>
                        </a:spcAft>
                      </a:pPr>
                      <a:r>
                        <a:rPr lang="cs-CZ" sz="900" b="0">
                          <a:solidFill>
                            <a:schemeClr val="tx1"/>
                          </a:solidFill>
                          <a:effectLst/>
                        </a:rPr>
                        <a:t>all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does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into</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obtain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show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up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147622"/>
                  </a:ext>
                </a:extLst>
              </a:tr>
              <a:tr h="144016">
                <a:tc>
                  <a:txBody>
                    <a:bodyPr/>
                    <a:lstStyle/>
                    <a:p>
                      <a:pPr marL="71755" fontAlgn="auto" hangingPunct="1">
                        <a:spcAft>
                          <a:spcPts val="0"/>
                        </a:spcAft>
                      </a:pPr>
                      <a:r>
                        <a:rPr lang="cs-CZ" sz="900" b="0">
                          <a:solidFill>
                            <a:schemeClr val="tx1"/>
                          </a:solidFill>
                          <a:effectLst/>
                        </a:rPr>
                        <a:t>almost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done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obtained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showed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upon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784854"/>
                  </a:ext>
                </a:extLst>
              </a:tr>
              <a:tr h="144016">
                <a:tc>
                  <a:txBody>
                    <a:bodyPr/>
                    <a:lstStyle/>
                    <a:p>
                      <a:pPr marL="71755" fontAlgn="auto" hangingPunct="1">
                        <a:spcAft>
                          <a:spcPts val="0"/>
                        </a:spcAft>
                      </a:pPr>
                      <a:r>
                        <a:rPr lang="cs-CZ" sz="900" b="0">
                          <a:solidFill>
                            <a:schemeClr val="tx1"/>
                          </a:solidFill>
                          <a:effectLst/>
                        </a:rPr>
                        <a:t>also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during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of</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shown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use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857153"/>
                  </a:ext>
                </a:extLst>
              </a:tr>
              <a:tr h="144016">
                <a:tc>
                  <a:txBody>
                    <a:bodyPr/>
                    <a:lstStyle/>
                    <a:p>
                      <a:pPr marL="71755" fontAlgn="auto" hangingPunct="1">
                        <a:spcAft>
                          <a:spcPts val="0"/>
                        </a:spcAft>
                      </a:pPr>
                      <a:r>
                        <a:rPr lang="cs-CZ" sz="900" b="0" dirty="0" err="1">
                          <a:solidFill>
                            <a:schemeClr val="tx1"/>
                          </a:solidFill>
                          <a:effectLst/>
                        </a:rPr>
                        <a:t>although</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each</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its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often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shows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used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170598"/>
                  </a:ext>
                </a:extLst>
              </a:tr>
              <a:tr h="144016">
                <a:tc>
                  <a:txBody>
                    <a:bodyPr/>
                    <a:lstStyle/>
                    <a:p>
                      <a:pPr marL="71755" fontAlgn="auto" hangingPunct="1">
                        <a:spcAft>
                          <a:spcPts val="0"/>
                        </a:spcAft>
                      </a:pPr>
                      <a:r>
                        <a:rPr lang="cs-CZ" sz="900" b="0">
                          <a:solidFill>
                            <a:schemeClr val="tx1"/>
                          </a:solidFill>
                          <a:effectLst/>
                        </a:rPr>
                        <a:t>always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either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itself</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on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significant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using</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196484"/>
                  </a:ext>
                </a:extLst>
              </a:tr>
              <a:tr h="144016">
                <a:tc>
                  <a:txBody>
                    <a:bodyPr/>
                    <a:lstStyle/>
                    <a:p>
                      <a:pPr marL="71755" fontAlgn="auto" hangingPunct="1">
                        <a:spcAft>
                          <a:spcPts val="0"/>
                        </a:spcAft>
                      </a:pPr>
                      <a:r>
                        <a:rPr lang="cs-CZ" sz="900" b="0">
                          <a:solidFill>
                            <a:schemeClr val="tx1"/>
                          </a:solidFill>
                          <a:effectLst/>
                        </a:rPr>
                        <a:t>among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enough</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just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only</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significantly</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various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130301"/>
                  </a:ext>
                </a:extLst>
              </a:tr>
              <a:tr h="144016">
                <a:tc>
                  <a:txBody>
                    <a:bodyPr/>
                    <a:lstStyle/>
                    <a:p>
                      <a:pPr marL="71755" fontAlgn="auto" hangingPunct="1">
                        <a:spcAft>
                          <a:spcPts val="0"/>
                        </a:spcAft>
                      </a:pPr>
                      <a:r>
                        <a:rPr lang="cs-CZ" sz="900" b="0">
                          <a:solidFill>
                            <a:schemeClr val="tx1"/>
                          </a:solidFill>
                          <a:effectLst/>
                        </a:rPr>
                        <a:t>an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especially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kg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since</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very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0030767"/>
                  </a:ext>
                </a:extLst>
              </a:tr>
              <a:tr h="144016">
                <a:tc>
                  <a:txBody>
                    <a:bodyPr/>
                    <a:lstStyle/>
                    <a:p>
                      <a:pPr marL="71755" fontAlgn="auto" hangingPunct="1">
                        <a:spcAft>
                          <a:spcPts val="0"/>
                        </a:spcAft>
                      </a:pPr>
                      <a:r>
                        <a:rPr lang="cs-CZ" sz="900" b="0">
                          <a:solidFill>
                            <a:schemeClr val="tx1"/>
                          </a:solidFill>
                          <a:effectLst/>
                        </a:rPr>
                        <a:t>and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etc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km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so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was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374894"/>
                  </a:ext>
                </a:extLst>
              </a:tr>
              <a:tr h="144016">
                <a:tc>
                  <a:txBody>
                    <a:bodyPr/>
                    <a:lstStyle/>
                    <a:p>
                      <a:pPr marL="71755" fontAlgn="auto" hangingPunct="1">
                        <a:spcAft>
                          <a:spcPts val="0"/>
                        </a:spcAft>
                      </a:pPr>
                      <a:r>
                        <a:rPr lang="cs-CZ" sz="900" b="0">
                          <a:solidFill>
                            <a:schemeClr val="tx1"/>
                          </a:solidFill>
                          <a:effectLst/>
                        </a:rPr>
                        <a:t>another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followed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largely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our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some</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we</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507352"/>
                  </a:ext>
                </a:extLst>
              </a:tr>
              <a:tr h="144016">
                <a:tc>
                  <a:txBody>
                    <a:bodyPr/>
                    <a:lstStyle/>
                    <a:p>
                      <a:pPr marL="71755" fontAlgn="auto" hangingPunct="1">
                        <a:spcAft>
                          <a:spcPts val="0"/>
                        </a:spcAft>
                      </a:pPr>
                      <a:r>
                        <a:rPr lang="cs-CZ" sz="900" b="0">
                          <a:solidFill>
                            <a:schemeClr val="tx1"/>
                          </a:solidFill>
                          <a:effectLst/>
                        </a:rPr>
                        <a:t>any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following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like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out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such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were</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232822"/>
                  </a:ext>
                </a:extLst>
              </a:tr>
              <a:tr h="144016">
                <a:tc>
                  <a:txBody>
                    <a:bodyPr/>
                    <a:lstStyle/>
                    <a:p>
                      <a:pPr marL="71755" fontAlgn="auto" hangingPunct="1">
                        <a:spcAft>
                          <a:spcPts val="0"/>
                        </a:spcAft>
                      </a:pPr>
                      <a:r>
                        <a:rPr lang="cs-CZ" sz="900" b="0" dirty="0" err="1">
                          <a:solidFill>
                            <a:schemeClr val="tx1"/>
                          </a:solidFill>
                          <a:effectLst/>
                        </a:rPr>
                        <a:t>approximately</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for</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made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over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suggest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what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64171"/>
                  </a:ext>
                </a:extLst>
              </a:tr>
              <a:tr h="144016">
                <a:tc>
                  <a:txBody>
                    <a:bodyPr/>
                    <a:lstStyle/>
                    <a:p>
                      <a:pPr marL="71755" fontAlgn="auto" hangingPunct="1">
                        <a:spcAft>
                          <a:spcPts val="0"/>
                        </a:spcAft>
                      </a:pPr>
                      <a:r>
                        <a:rPr lang="cs-CZ" sz="900" b="0">
                          <a:solidFill>
                            <a:schemeClr val="tx1"/>
                          </a:solidFill>
                          <a:effectLst/>
                        </a:rPr>
                        <a:t>are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found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mainly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overall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than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when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767830"/>
                  </a:ext>
                </a:extLst>
              </a:tr>
              <a:tr h="144016">
                <a:tc>
                  <a:txBody>
                    <a:bodyPr/>
                    <a:lstStyle/>
                    <a:p>
                      <a:pPr marL="71755" fontAlgn="auto" hangingPunct="1">
                        <a:spcAft>
                          <a:spcPts val="0"/>
                        </a:spcAft>
                      </a:pPr>
                      <a:r>
                        <a:rPr lang="cs-CZ" sz="900" b="0">
                          <a:solidFill>
                            <a:schemeClr val="tx1"/>
                          </a:solidFill>
                          <a:effectLst/>
                        </a:rPr>
                        <a:t>as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from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make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per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that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whereas</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0524670"/>
                  </a:ext>
                </a:extLst>
              </a:tr>
              <a:tr h="144016">
                <a:tc>
                  <a:txBody>
                    <a:bodyPr/>
                    <a:lstStyle/>
                    <a:p>
                      <a:pPr marL="71755" fontAlgn="auto" hangingPunct="1">
                        <a:spcAft>
                          <a:spcPts val="0"/>
                        </a:spcAft>
                      </a:pPr>
                      <a:r>
                        <a:rPr lang="cs-CZ" sz="900" b="0" dirty="0" err="1">
                          <a:solidFill>
                            <a:schemeClr val="tx1"/>
                          </a:solidFill>
                          <a:effectLst/>
                        </a:rPr>
                        <a:t>at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further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may</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perhaps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which</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65303"/>
                  </a:ext>
                </a:extLst>
              </a:tr>
              <a:tr h="144016">
                <a:tc>
                  <a:txBody>
                    <a:bodyPr/>
                    <a:lstStyle/>
                    <a:p>
                      <a:pPr marL="71755" fontAlgn="auto" hangingPunct="1">
                        <a:spcAft>
                          <a:spcPts val="0"/>
                        </a:spcAft>
                      </a:pPr>
                      <a:r>
                        <a:rPr lang="cs-CZ" sz="900" b="0">
                          <a:solidFill>
                            <a:schemeClr val="tx1"/>
                          </a:solidFill>
                          <a:effectLst/>
                        </a:rPr>
                        <a:t>be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give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might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possible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their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while</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31066"/>
                  </a:ext>
                </a:extLst>
              </a:tr>
              <a:tr h="144016">
                <a:tc>
                  <a:txBody>
                    <a:bodyPr/>
                    <a:lstStyle/>
                    <a:p>
                      <a:pPr marL="71755" fontAlgn="auto" hangingPunct="1">
                        <a:spcAft>
                          <a:spcPts val="0"/>
                        </a:spcAft>
                      </a:pPr>
                      <a:r>
                        <a:rPr lang="cs-CZ" sz="900" b="0">
                          <a:solidFill>
                            <a:schemeClr val="tx1"/>
                          </a:solidFill>
                          <a:effectLst/>
                        </a:rPr>
                        <a:t>because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given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min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previously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theirs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with</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757234"/>
                  </a:ext>
                </a:extLst>
              </a:tr>
              <a:tr h="144016">
                <a:tc>
                  <a:txBody>
                    <a:bodyPr/>
                    <a:lstStyle/>
                    <a:p>
                      <a:pPr marL="71755" fontAlgn="auto" hangingPunct="1">
                        <a:spcAft>
                          <a:spcPts val="0"/>
                        </a:spcAft>
                      </a:pPr>
                      <a:r>
                        <a:rPr lang="cs-CZ" sz="900" b="0">
                          <a:solidFill>
                            <a:schemeClr val="tx1"/>
                          </a:solidFill>
                          <a:effectLst/>
                        </a:rPr>
                        <a:t>been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giving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mm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quite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them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within</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992029"/>
                  </a:ext>
                </a:extLst>
              </a:tr>
              <a:tr h="144016">
                <a:tc>
                  <a:txBody>
                    <a:bodyPr/>
                    <a:lstStyle/>
                    <a:p>
                      <a:pPr marL="71755" fontAlgn="auto" hangingPunct="1">
                        <a:spcAft>
                          <a:spcPts val="0"/>
                        </a:spcAft>
                      </a:pPr>
                      <a:r>
                        <a:rPr lang="cs-CZ" sz="900" b="0">
                          <a:solidFill>
                            <a:schemeClr val="tx1"/>
                          </a:solidFill>
                          <a:effectLst/>
                        </a:rPr>
                        <a:t>before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had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more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rather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without</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117799"/>
                  </a:ext>
                </a:extLst>
              </a:tr>
              <a:tr h="144016">
                <a:tc>
                  <a:txBody>
                    <a:bodyPr/>
                    <a:lstStyle/>
                    <a:p>
                      <a:pPr marL="71755" fontAlgn="auto" hangingPunct="1">
                        <a:spcAft>
                          <a:spcPts val="0"/>
                        </a:spcAft>
                      </a:pPr>
                      <a:r>
                        <a:rPr lang="cs-CZ" sz="900" b="0">
                          <a:solidFill>
                            <a:schemeClr val="tx1"/>
                          </a:solidFill>
                          <a:effectLst/>
                        </a:rPr>
                        <a:t>being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hardly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most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really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there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err="1">
                          <a:solidFill>
                            <a:schemeClr val="tx1"/>
                          </a:solidFill>
                          <a:effectLst/>
                        </a:rPr>
                        <a:t>would</a:t>
                      </a: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909631"/>
                  </a:ext>
                </a:extLst>
              </a:tr>
              <a:tr h="144016">
                <a:tc>
                  <a:txBody>
                    <a:bodyPr/>
                    <a:lstStyle/>
                    <a:p>
                      <a:pPr marL="71755" fontAlgn="auto" hangingPunct="1">
                        <a:spcAft>
                          <a:spcPts val="0"/>
                        </a:spcAft>
                      </a:pPr>
                      <a:r>
                        <a:rPr lang="cs-CZ" sz="900" b="0">
                          <a:solidFill>
                            <a:schemeClr val="tx1"/>
                          </a:solidFill>
                          <a:effectLst/>
                        </a:rPr>
                        <a:t>between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has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mostly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regarding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these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604384"/>
                  </a:ext>
                </a:extLst>
              </a:tr>
              <a:tr h="144016">
                <a:tc>
                  <a:txBody>
                    <a:bodyPr/>
                    <a:lstStyle/>
                    <a:p>
                      <a:pPr marL="71755" fontAlgn="auto" hangingPunct="1">
                        <a:spcAft>
                          <a:spcPts val="0"/>
                        </a:spcAft>
                      </a:pPr>
                      <a:r>
                        <a:rPr lang="cs-CZ" sz="900" b="0">
                          <a:solidFill>
                            <a:schemeClr val="tx1"/>
                          </a:solidFill>
                          <a:effectLst/>
                        </a:rPr>
                        <a:t>both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have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must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resulted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they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301150"/>
                  </a:ext>
                </a:extLst>
              </a:tr>
              <a:tr h="144016">
                <a:tc>
                  <a:txBody>
                    <a:bodyPr/>
                    <a:lstStyle/>
                    <a:p>
                      <a:pPr marL="71755" fontAlgn="auto" hangingPunct="1">
                        <a:spcAft>
                          <a:spcPts val="0"/>
                        </a:spcAft>
                      </a:pPr>
                      <a:r>
                        <a:rPr lang="cs-CZ" sz="900" b="0">
                          <a:solidFill>
                            <a:schemeClr val="tx1"/>
                          </a:solidFill>
                          <a:effectLst/>
                        </a:rPr>
                        <a:t>but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having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nearly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resulting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this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146986"/>
                  </a:ext>
                </a:extLst>
              </a:tr>
              <a:tr h="144016">
                <a:tc>
                  <a:txBody>
                    <a:bodyPr/>
                    <a:lstStyle/>
                    <a:p>
                      <a:pPr marL="71755" fontAlgn="auto" hangingPunct="1">
                        <a:spcAft>
                          <a:spcPts val="0"/>
                        </a:spcAft>
                      </a:pPr>
                      <a:r>
                        <a:rPr lang="cs-CZ" sz="900" b="0">
                          <a:solidFill>
                            <a:schemeClr val="tx1"/>
                          </a:solidFill>
                          <a:effectLst/>
                        </a:rPr>
                        <a:t>by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here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neither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same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a:solidFill>
                            <a:schemeClr val="tx1"/>
                          </a:solidFill>
                          <a:effectLst/>
                        </a:rPr>
                        <a:t>those </a:t>
                      </a:r>
                      <a:endParaRPr lang="cs-CZ" sz="9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fontAlgn="auto" hangingPunct="1">
                        <a:spcAft>
                          <a:spcPts val="0"/>
                        </a:spcAft>
                      </a:pPr>
                      <a:r>
                        <a:rPr lang="cs-CZ" sz="900" b="0" dirty="0">
                          <a:solidFill>
                            <a:schemeClr val="tx1"/>
                          </a:solidFill>
                          <a:effectLst/>
                        </a:rPr>
                        <a:t> </a:t>
                      </a:r>
                      <a:endParaRPr lang="cs-CZ"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293407"/>
                  </a:ext>
                </a:extLst>
              </a:tr>
            </a:tbl>
          </a:graphicData>
        </a:graphic>
      </p:graphicFrame>
    </p:spTree>
    <p:extLst>
      <p:ext uri="{BB962C8B-B14F-4D97-AF65-F5344CB8AC3E}">
        <p14:creationId xmlns:p14="http://schemas.microsoft.com/office/powerpoint/2010/main" val="377819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a:t>Tvorba rešeršního dotazu</a:t>
            </a:r>
          </a:p>
        </p:txBody>
      </p:sp>
      <p:sp>
        <p:nvSpPr>
          <p:cNvPr id="3" name="Zástupný symbol pro obsah 2"/>
          <p:cNvSpPr>
            <a:spLocks noGrp="1"/>
          </p:cNvSpPr>
          <p:nvPr>
            <p:ph idx="1"/>
          </p:nvPr>
        </p:nvSpPr>
        <p:spPr>
          <a:xfrm>
            <a:off x="342000" y="1080000"/>
            <a:ext cx="8460000" cy="3456000"/>
          </a:xfrm>
        </p:spPr>
        <p:txBody>
          <a:bodyPr>
            <a:normAutofit/>
          </a:bodyPr>
          <a:lstStyle/>
          <a:p>
            <a:pPr>
              <a:buNone/>
              <a:defRPr/>
            </a:pPr>
            <a:r>
              <a:rPr lang="cs-CZ" altLang="cs-CZ" sz="1800" dirty="0"/>
              <a:t>3) </a:t>
            </a:r>
            <a:r>
              <a:rPr lang="cs-CZ" altLang="cs-CZ" sz="1800" dirty="0" err="1"/>
              <a:t>Wild</a:t>
            </a:r>
            <a:r>
              <a:rPr lang="cs-CZ" altLang="cs-CZ" sz="1800" dirty="0"/>
              <a:t> </a:t>
            </a:r>
            <a:r>
              <a:rPr lang="cs-CZ" altLang="cs-CZ" sz="1800" dirty="0" err="1"/>
              <a:t>Cards</a:t>
            </a:r>
            <a:r>
              <a:rPr lang="cs-CZ" altLang="cs-CZ" sz="1800" dirty="0"/>
              <a:t>:</a:t>
            </a:r>
          </a:p>
          <a:p>
            <a:pPr marL="720000" indent="-360000">
              <a:buFont typeface="Wingdings" panose="05000000000000000000" pitchFamily="2" charset="2"/>
              <a:buChar char="Ø"/>
              <a:defRPr/>
            </a:pPr>
            <a:r>
              <a:rPr lang="cs-CZ" altLang="cs-CZ" sz="1600" b="1" dirty="0">
                <a:latin typeface="Arial Black" panose="020B0A04020102020204" pitchFamily="34" charset="0"/>
              </a:rPr>
              <a:t>*</a:t>
            </a:r>
            <a:r>
              <a:rPr lang="cs-CZ" altLang="cs-CZ" sz="1600" dirty="0"/>
              <a:t> - rozšíření základu slova o přípony, např. gene</a:t>
            </a:r>
            <a:r>
              <a:rPr lang="cs-CZ" altLang="cs-CZ" sz="1600" b="1" dirty="0"/>
              <a:t>*</a:t>
            </a:r>
            <a:r>
              <a:rPr lang="cs-CZ" altLang="cs-CZ" sz="1600" dirty="0"/>
              <a:t> = vyhledání slov gene, </a:t>
            </a:r>
            <a:r>
              <a:rPr lang="cs-CZ" altLang="cs-CZ" sz="1600" dirty="0" err="1"/>
              <a:t>genes</a:t>
            </a:r>
            <a:r>
              <a:rPr lang="cs-CZ" altLang="cs-CZ" sz="1600" dirty="0"/>
              <a:t>, </a:t>
            </a:r>
            <a:r>
              <a:rPr lang="cs-CZ" altLang="cs-CZ" sz="1600" dirty="0" err="1"/>
              <a:t>genetics</a:t>
            </a:r>
            <a:r>
              <a:rPr lang="cs-CZ" altLang="cs-CZ" sz="1600" dirty="0"/>
              <a:t>, </a:t>
            </a:r>
            <a:r>
              <a:rPr lang="cs-CZ" altLang="cs-CZ" sz="1600" dirty="0" err="1"/>
              <a:t>generation</a:t>
            </a:r>
            <a:r>
              <a:rPr lang="cs-CZ" altLang="cs-CZ" sz="1600" dirty="0"/>
              <a:t>, </a:t>
            </a:r>
            <a:r>
              <a:rPr lang="cs-CZ" altLang="cs-CZ" sz="1600" dirty="0" err="1"/>
              <a:t>general</a:t>
            </a:r>
            <a:r>
              <a:rPr lang="cs-CZ" altLang="cs-CZ" sz="1600" dirty="0"/>
              <a:t>, </a:t>
            </a:r>
            <a:r>
              <a:rPr lang="cs-CZ" altLang="cs-CZ" sz="1600" dirty="0" err="1"/>
              <a:t>generalization</a:t>
            </a:r>
            <a:r>
              <a:rPr lang="cs-CZ" altLang="cs-CZ" sz="1600" dirty="0"/>
              <a:t>, genesis, atd.</a:t>
            </a:r>
          </a:p>
          <a:p>
            <a:pPr marL="720000" indent="-360000">
              <a:buFont typeface="Wingdings" panose="05000000000000000000" pitchFamily="2" charset="2"/>
              <a:buChar char="Ø"/>
              <a:defRPr/>
            </a:pPr>
            <a:r>
              <a:rPr lang="en-US" altLang="cs-CZ" sz="1600" dirty="0">
                <a:latin typeface="+mj-lt"/>
              </a:rPr>
              <a:t>$</a:t>
            </a:r>
            <a:r>
              <a:rPr lang="cs-CZ" altLang="cs-CZ" sz="1600" dirty="0"/>
              <a:t> - rozšíření základu slova o příponu s omezením počtu znaků, </a:t>
            </a:r>
            <a:br>
              <a:rPr lang="cs-CZ" altLang="cs-CZ" sz="1600" dirty="0"/>
            </a:br>
            <a:r>
              <a:rPr lang="cs-CZ" altLang="cs-CZ" sz="1600" dirty="0"/>
              <a:t>např. gene</a:t>
            </a:r>
            <a:r>
              <a:rPr lang="en-US" altLang="cs-CZ" sz="1600" b="1" dirty="0"/>
              <a:t>$</a:t>
            </a:r>
            <a:r>
              <a:rPr lang="cs-CZ" altLang="cs-CZ" sz="1600" dirty="0"/>
              <a:t>1 = vyhledání slov gene nebo </a:t>
            </a:r>
            <a:r>
              <a:rPr lang="cs-CZ" altLang="cs-CZ" sz="1600" dirty="0" err="1"/>
              <a:t>genes</a:t>
            </a:r>
            <a:r>
              <a:rPr lang="cs-CZ" altLang="cs-CZ" sz="1600" dirty="0"/>
              <a:t>, ale už ne </a:t>
            </a:r>
            <a:r>
              <a:rPr lang="cs-CZ" altLang="cs-CZ" sz="1600" dirty="0" err="1"/>
              <a:t>genetics</a:t>
            </a:r>
            <a:endParaRPr lang="cs-CZ" altLang="cs-CZ" sz="1600" dirty="0"/>
          </a:p>
          <a:p>
            <a:pPr marL="720000" indent="-360000">
              <a:buFont typeface="Wingdings" panose="05000000000000000000" pitchFamily="2" charset="2"/>
              <a:buChar char="Ø"/>
              <a:defRPr/>
            </a:pPr>
            <a:r>
              <a:rPr lang="cs-CZ" altLang="cs-CZ" sz="1600" dirty="0">
                <a:latin typeface="Arial Black" panose="020B0A04020102020204" pitchFamily="34" charset="0"/>
              </a:rPr>
              <a:t>#</a:t>
            </a:r>
            <a:r>
              <a:rPr lang="cs-CZ" altLang="cs-CZ" sz="1600" dirty="0"/>
              <a:t> - zástupný znak nahrazující jeden znak ve slově nebo na konci slova, </a:t>
            </a:r>
            <a:br>
              <a:rPr lang="cs-CZ" altLang="cs-CZ" sz="1600" dirty="0"/>
            </a:br>
            <a:r>
              <a:rPr lang="cs-CZ" altLang="cs-CZ" sz="1600" dirty="0"/>
              <a:t>např. </a:t>
            </a:r>
            <a:r>
              <a:rPr lang="cs-CZ" altLang="cs-CZ" sz="1600" dirty="0" err="1"/>
              <a:t>organi</a:t>
            </a:r>
            <a:r>
              <a:rPr lang="cs-CZ" altLang="cs-CZ" sz="1600" b="1" dirty="0" err="1"/>
              <a:t>#</a:t>
            </a:r>
            <a:r>
              <a:rPr lang="cs-CZ" altLang="cs-CZ" sz="1600" dirty="0" err="1"/>
              <a:t>ation</a:t>
            </a:r>
            <a:r>
              <a:rPr lang="cs-CZ" altLang="cs-CZ" sz="1600" dirty="0"/>
              <a:t> = </a:t>
            </a:r>
            <a:r>
              <a:rPr lang="cs-CZ" altLang="cs-CZ" sz="1600" dirty="0" err="1"/>
              <a:t>organi</a:t>
            </a:r>
            <a:r>
              <a:rPr lang="cs-CZ" altLang="cs-CZ" sz="1600" b="1" dirty="0" err="1">
                <a:solidFill>
                  <a:srgbClr val="FF0000"/>
                </a:solidFill>
              </a:rPr>
              <a:t>z</a:t>
            </a:r>
            <a:r>
              <a:rPr lang="cs-CZ" altLang="cs-CZ" sz="1600" dirty="0" err="1"/>
              <a:t>ation</a:t>
            </a:r>
            <a:r>
              <a:rPr lang="cs-CZ" altLang="cs-CZ" sz="1600" dirty="0"/>
              <a:t> nebo </a:t>
            </a:r>
            <a:r>
              <a:rPr lang="cs-CZ" altLang="cs-CZ" sz="1600" dirty="0" err="1"/>
              <a:t>organi</a:t>
            </a:r>
            <a:r>
              <a:rPr lang="cs-CZ" altLang="cs-CZ" sz="1600" b="1" dirty="0" err="1">
                <a:solidFill>
                  <a:srgbClr val="FF0000"/>
                </a:solidFill>
              </a:rPr>
              <a:t>s</a:t>
            </a:r>
            <a:r>
              <a:rPr lang="cs-CZ" altLang="cs-CZ" sz="1600" dirty="0" err="1"/>
              <a:t>ation</a:t>
            </a:r>
            <a:r>
              <a:rPr lang="cs-CZ" altLang="cs-CZ" sz="1600" dirty="0"/>
              <a:t>; dog# = </a:t>
            </a:r>
            <a:r>
              <a:rPr lang="cs-CZ" altLang="cs-CZ" sz="1600" dirty="0" err="1"/>
              <a:t>dog</a:t>
            </a:r>
            <a:r>
              <a:rPr lang="cs-CZ" altLang="cs-CZ" sz="1600" b="1" dirty="0" err="1">
                <a:solidFill>
                  <a:srgbClr val="FF0000"/>
                </a:solidFill>
              </a:rPr>
              <a:t>s</a:t>
            </a:r>
            <a:r>
              <a:rPr lang="cs-CZ" altLang="cs-CZ" sz="1600" dirty="0"/>
              <a:t>, ale nevyhledá dog; </a:t>
            </a:r>
            <a:r>
              <a:rPr lang="cs-CZ" altLang="cs-CZ" sz="1600" dirty="0" err="1"/>
              <a:t>wom#n</a:t>
            </a:r>
            <a:r>
              <a:rPr lang="cs-CZ" altLang="cs-CZ" sz="1600" dirty="0"/>
              <a:t> = </a:t>
            </a:r>
            <a:r>
              <a:rPr lang="cs-CZ" altLang="cs-CZ" sz="1600" dirty="0" err="1"/>
              <a:t>wom</a:t>
            </a:r>
            <a:r>
              <a:rPr lang="cs-CZ" altLang="cs-CZ" sz="1600" b="1" dirty="0" err="1">
                <a:solidFill>
                  <a:srgbClr val="FF0000"/>
                </a:solidFill>
              </a:rPr>
              <a:t>a</a:t>
            </a:r>
            <a:r>
              <a:rPr lang="cs-CZ" altLang="cs-CZ" sz="1600" dirty="0" err="1"/>
              <a:t>n</a:t>
            </a:r>
            <a:r>
              <a:rPr lang="cs-CZ" altLang="cs-CZ" sz="1600" dirty="0"/>
              <a:t> nebo </a:t>
            </a:r>
            <a:r>
              <a:rPr lang="cs-CZ" altLang="cs-CZ" sz="1600" dirty="0" err="1"/>
              <a:t>wom</a:t>
            </a:r>
            <a:r>
              <a:rPr lang="cs-CZ" altLang="cs-CZ" sz="1600" b="1" dirty="0" err="1">
                <a:solidFill>
                  <a:srgbClr val="FF0000"/>
                </a:solidFill>
              </a:rPr>
              <a:t>e</a:t>
            </a:r>
            <a:r>
              <a:rPr lang="cs-CZ" altLang="cs-CZ" sz="1600" dirty="0" err="1"/>
              <a:t>n</a:t>
            </a:r>
            <a:endParaRPr lang="cs-CZ" altLang="cs-CZ" sz="1600" dirty="0"/>
          </a:p>
          <a:p>
            <a:pPr marL="720000" indent="-360000">
              <a:buFont typeface="Wingdings" panose="05000000000000000000" pitchFamily="2" charset="2"/>
              <a:buChar char="Ø"/>
              <a:defRPr/>
            </a:pPr>
            <a:r>
              <a:rPr lang="cs-CZ" altLang="cs-CZ" sz="1600" dirty="0">
                <a:latin typeface="Arial Black" panose="020B0A04020102020204" pitchFamily="34" charset="0"/>
              </a:rPr>
              <a:t>?</a:t>
            </a:r>
            <a:r>
              <a:rPr lang="cs-CZ" altLang="cs-CZ" sz="1600" dirty="0"/>
              <a:t> – zástupný znak žádný nebo jeden znak ve slově nebo na konci slova, </a:t>
            </a:r>
            <a:br>
              <a:rPr lang="cs-CZ" altLang="cs-CZ" sz="1600" dirty="0"/>
            </a:br>
            <a:r>
              <a:rPr lang="cs-CZ" altLang="cs-CZ" sz="1600" dirty="0"/>
              <a:t>např. </a:t>
            </a:r>
            <a:r>
              <a:rPr lang="cs-CZ" altLang="cs-CZ" sz="1600" dirty="0" err="1"/>
              <a:t>colo</a:t>
            </a:r>
            <a:r>
              <a:rPr lang="cs-CZ" altLang="cs-CZ" sz="1600" b="1" dirty="0" err="1"/>
              <a:t>?</a:t>
            </a:r>
            <a:r>
              <a:rPr lang="cs-CZ" altLang="cs-CZ" sz="1600" dirty="0" err="1"/>
              <a:t>r</a:t>
            </a:r>
            <a:r>
              <a:rPr lang="cs-CZ" altLang="cs-CZ" sz="1600" dirty="0"/>
              <a:t> = </a:t>
            </a:r>
            <a:r>
              <a:rPr lang="cs-CZ" altLang="cs-CZ" sz="1600" dirty="0" err="1"/>
              <a:t>col</a:t>
            </a:r>
            <a:r>
              <a:rPr lang="cs-CZ" altLang="cs-CZ" sz="1600" b="1" dirty="0" err="1">
                <a:solidFill>
                  <a:srgbClr val="FF0000"/>
                </a:solidFill>
              </a:rPr>
              <a:t>o</a:t>
            </a:r>
            <a:r>
              <a:rPr lang="cs-CZ" altLang="cs-CZ" sz="1600" dirty="0" err="1"/>
              <a:t>r</a:t>
            </a:r>
            <a:r>
              <a:rPr lang="cs-CZ" altLang="cs-CZ" sz="1600" dirty="0"/>
              <a:t> nebo </a:t>
            </a:r>
            <a:r>
              <a:rPr lang="cs-CZ" altLang="cs-CZ" sz="1600" dirty="0" err="1"/>
              <a:t>col</a:t>
            </a:r>
            <a:r>
              <a:rPr lang="cs-CZ" altLang="cs-CZ" sz="1600" b="1" dirty="0" err="1">
                <a:solidFill>
                  <a:srgbClr val="FF0000"/>
                </a:solidFill>
              </a:rPr>
              <a:t>ou</a:t>
            </a:r>
            <a:r>
              <a:rPr lang="cs-CZ" altLang="cs-CZ" sz="1600" dirty="0" err="1"/>
              <a:t>r</a:t>
            </a:r>
            <a:r>
              <a:rPr lang="cs-CZ" altLang="cs-CZ" sz="1600" dirty="0"/>
              <a:t>. Využití hlavně při rozdílnosti britské </a:t>
            </a:r>
            <a:br>
              <a:rPr lang="cs-CZ" altLang="cs-CZ" sz="1600" dirty="0"/>
            </a:br>
            <a:r>
              <a:rPr lang="cs-CZ" altLang="cs-CZ" sz="1600" dirty="0"/>
              <a:t>a americké angličtiny.</a:t>
            </a:r>
          </a:p>
        </p:txBody>
      </p:sp>
    </p:spTree>
    <p:extLst>
      <p:ext uri="{BB962C8B-B14F-4D97-AF65-F5344CB8AC3E}">
        <p14:creationId xmlns:p14="http://schemas.microsoft.com/office/powerpoint/2010/main" val="782995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9"/>
            <a:ext cx="8460000" cy="799498"/>
          </a:xfrm>
        </p:spPr>
        <p:txBody>
          <a:bodyPr/>
          <a:lstStyle/>
          <a:p>
            <a:r>
              <a:rPr lang="cs-CZ" sz="2600" dirty="0"/>
              <a:t>Uživatelské nastavení zobrazení záznamů Zobrazení / skrytí levého sloupce</a:t>
            </a:r>
          </a:p>
        </p:txBody>
      </p:sp>
      <p:grpSp>
        <p:nvGrpSpPr>
          <p:cNvPr id="8" name="Skupina 7">
            <a:extLst>
              <a:ext uri="{FF2B5EF4-FFF2-40B4-BE49-F238E27FC236}">
                <a16:creationId xmlns:a16="http://schemas.microsoft.com/office/drawing/2014/main" id="{C6FE5205-047A-46F0-8930-F0F6756CE55E}"/>
              </a:ext>
            </a:extLst>
          </p:cNvPr>
          <p:cNvGrpSpPr/>
          <p:nvPr/>
        </p:nvGrpSpPr>
        <p:grpSpPr>
          <a:xfrm>
            <a:off x="342000" y="1260000"/>
            <a:ext cx="8460000" cy="2532205"/>
            <a:chOff x="342000" y="1260000"/>
            <a:chExt cx="8460000" cy="2532205"/>
          </a:xfrm>
        </p:grpSpPr>
        <p:pic>
          <p:nvPicPr>
            <p:cNvPr id="3" name="Obrázek 2">
              <a:extLst>
                <a:ext uri="{FF2B5EF4-FFF2-40B4-BE49-F238E27FC236}">
                  <a16:creationId xmlns:a16="http://schemas.microsoft.com/office/drawing/2014/main" id="{22C4E7BE-061F-4FB5-B51D-C6BF536C3018}"/>
                </a:ext>
              </a:extLst>
            </p:cNvPr>
            <p:cNvPicPr>
              <a:picLocks noChangeAspect="1"/>
            </p:cNvPicPr>
            <p:nvPr/>
          </p:nvPicPr>
          <p:blipFill>
            <a:blip r:embed="rId2"/>
            <a:stretch>
              <a:fillRect/>
            </a:stretch>
          </p:blipFill>
          <p:spPr>
            <a:xfrm>
              <a:off x="342000" y="1260000"/>
              <a:ext cx="8460000" cy="2532205"/>
            </a:xfrm>
            <a:prstGeom prst="rect">
              <a:avLst/>
            </a:prstGeom>
            <a:noFill/>
            <a:ln w="31750">
              <a:solidFill>
                <a:srgbClr val="0077B7"/>
              </a:solidFill>
            </a:ln>
          </p:spPr>
        </p:pic>
        <p:sp>
          <p:nvSpPr>
            <p:cNvPr id="5" name="TextovéPole 4">
              <a:extLst>
                <a:ext uri="{FF2B5EF4-FFF2-40B4-BE49-F238E27FC236}">
                  <a16:creationId xmlns:a16="http://schemas.microsoft.com/office/drawing/2014/main" id="{60A8C84D-7B6E-4A78-9624-9B922CAD4597}"/>
                </a:ext>
              </a:extLst>
            </p:cNvPr>
            <p:cNvSpPr txBox="1"/>
            <p:nvPr/>
          </p:nvSpPr>
          <p:spPr>
            <a:xfrm>
              <a:off x="1116000" y="1260000"/>
              <a:ext cx="1998483" cy="307777"/>
            </a:xfrm>
            <a:prstGeom prst="rect">
              <a:avLst/>
            </a:prstGeom>
            <a:solidFill>
              <a:schemeClr val="bg1"/>
            </a:solidFill>
          </p:spPr>
          <p:txBody>
            <a:bodyPr wrap="square" rtlCol="0">
              <a:spAutoFit/>
            </a:bodyPr>
            <a:lstStyle/>
            <a:p>
              <a:r>
                <a:rPr lang="cs-CZ" altLang="cs-CZ" sz="1400" dirty="0"/>
                <a:t>skrytí levého sloupce</a:t>
              </a:r>
              <a:endParaRPr lang="cs-CZ" sz="1400" dirty="0"/>
            </a:p>
          </p:txBody>
        </p:sp>
        <p:sp>
          <p:nvSpPr>
            <p:cNvPr id="6" name="Zaoblený obdélník 7">
              <a:extLst>
                <a:ext uri="{FF2B5EF4-FFF2-40B4-BE49-F238E27FC236}">
                  <a16:creationId xmlns:a16="http://schemas.microsoft.com/office/drawing/2014/main" id="{DB8F25E2-832D-40A0-AE97-EB8923E0546C}"/>
                </a:ext>
              </a:extLst>
            </p:cNvPr>
            <p:cNvSpPr/>
            <p:nvPr/>
          </p:nvSpPr>
          <p:spPr>
            <a:xfrm>
              <a:off x="1134000" y="1260000"/>
              <a:ext cx="1825163" cy="2862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AutoShape 10">
              <a:extLst>
                <a:ext uri="{FF2B5EF4-FFF2-40B4-BE49-F238E27FC236}">
                  <a16:creationId xmlns:a16="http://schemas.microsoft.com/office/drawing/2014/main" id="{2FA8B4D7-AAAE-4397-9069-1289D9068801}"/>
                </a:ext>
              </a:extLst>
            </p:cNvPr>
            <p:cNvSpPr>
              <a:spLocks noChangeArrowheads="1"/>
            </p:cNvSpPr>
            <p:nvPr/>
          </p:nvSpPr>
          <p:spPr bwMode="auto">
            <a:xfrm rot="16200000">
              <a:off x="858297" y="1221870"/>
              <a:ext cx="208396" cy="327629"/>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13" name="Skupina 12">
            <a:extLst>
              <a:ext uri="{FF2B5EF4-FFF2-40B4-BE49-F238E27FC236}">
                <a16:creationId xmlns:a16="http://schemas.microsoft.com/office/drawing/2014/main" id="{24EAF02D-1653-4479-8104-812C00ECBCA0}"/>
              </a:ext>
            </a:extLst>
          </p:cNvPr>
          <p:cNvGrpSpPr/>
          <p:nvPr/>
        </p:nvGrpSpPr>
        <p:grpSpPr>
          <a:xfrm>
            <a:off x="342000" y="4069541"/>
            <a:ext cx="8460000" cy="2080554"/>
            <a:chOff x="342000" y="4069541"/>
            <a:chExt cx="8460000" cy="2080554"/>
          </a:xfrm>
        </p:grpSpPr>
        <p:pic>
          <p:nvPicPr>
            <p:cNvPr id="4" name="Obrázek 3">
              <a:extLst>
                <a:ext uri="{FF2B5EF4-FFF2-40B4-BE49-F238E27FC236}">
                  <a16:creationId xmlns:a16="http://schemas.microsoft.com/office/drawing/2014/main" id="{1E7529EA-AE91-4143-9158-E0A4E5C73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733"/>
            <a:stretch/>
          </p:blipFill>
          <p:spPr>
            <a:xfrm>
              <a:off x="342000" y="4083621"/>
              <a:ext cx="8460000" cy="2066474"/>
            </a:xfrm>
            <a:prstGeom prst="rect">
              <a:avLst/>
            </a:prstGeom>
            <a:noFill/>
            <a:ln w="31750">
              <a:solidFill>
                <a:srgbClr val="0077B7"/>
              </a:solidFill>
            </a:ln>
          </p:spPr>
        </p:pic>
        <p:sp>
          <p:nvSpPr>
            <p:cNvPr id="10" name="AutoShape 10">
              <a:extLst>
                <a:ext uri="{FF2B5EF4-FFF2-40B4-BE49-F238E27FC236}">
                  <a16:creationId xmlns:a16="http://schemas.microsoft.com/office/drawing/2014/main" id="{C2DD4B5D-0AB9-4901-AB35-388A847041D5}"/>
                </a:ext>
              </a:extLst>
            </p:cNvPr>
            <p:cNvSpPr>
              <a:spLocks noChangeArrowheads="1"/>
            </p:cNvSpPr>
            <p:nvPr/>
          </p:nvSpPr>
          <p:spPr bwMode="auto">
            <a:xfrm rot="16200000">
              <a:off x="926277" y="4043835"/>
              <a:ext cx="208396" cy="327629"/>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2" name="TextovéPole 11">
              <a:extLst>
                <a:ext uri="{FF2B5EF4-FFF2-40B4-BE49-F238E27FC236}">
                  <a16:creationId xmlns:a16="http://schemas.microsoft.com/office/drawing/2014/main" id="{F687B7BD-AB86-4664-9A58-71BF37414074}"/>
                </a:ext>
              </a:extLst>
            </p:cNvPr>
            <p:cNvSpPr txBox="1"/>
            <p:nvPr/>
          </p:nvSpPr>
          <p:spPr>
            <a:xfrm>
              <a:off x="1202658" y="4069541"/>
              <a:ext cx="2275833" cy="307777"/>
            </a:xfrm>
            <a:prstGeom prst="rect">
              <a:avLst/>
            </a:prstGeom>
            <a:solidFill>
              <a:schemeClr val="bg1"/>
            </a:solidFill>
          </p:spPr>
          <p:txBody>
            <a:bodyPr wrap="square" rtlCol="0">
              <a:spAutoFit/>
            </a:bodyPr>
            <a:lstStyle/>
            <a:p>
              <a:r>
                <a:rPr lang="cs-CZ" altLang="cs-CZ" sz="1400" dirty="0"/>
                <a:t>zobrazení levého sloupce</a:t>
              </a:r>
              <a:endParaRPr lang="cs-CZ" sz="1400" dirty="0"/>
            </a:p>
          </p:txBody>
        </p:sp>
        <p:sp>
          <p:nvSpPr>
            <p:cNvPr id="9" name="Zaoblený obdélník 7">
              <a:extLst>
                <a:ext uri="{FF2B5EF4-FFF2-40B4-BE49-F238E27FC236}">
                  <a16:creationId xmlns:a16="http://schemas.microsoft.com/office/drawing/2014/main" id="{3056100F-F7AD-4DBA-BBCA-DE807526104F}"/>
                </a:ext>
              </a:extLst>
            </p:cNvPr>
            <p:cNvSpPr/>
            <p:nvPr/>
          </p:nvSpPr>
          <p:spPr>
            <a:xfrm>
              <a:off x="1202659" y="4069541"/>
              <a:ext cx="2181564" cy="2862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82032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8"/>
            <a:ext cx="8460000" cy="700671"/>
          </a:xfrm>
        </p:spPr>
        <p:txBody>
          <a:bodyPr/>
          <a:lstStyle/>
          <a:p>
            <a:r>
              <a:rPr lang="cs-CZ" sz="2600" dirty="0"/>
              <a:t>Uživatelské nastavení zobrazení záznamů Řazení dle roku vydání</a:t>
            </a:r>
          </a:p>
        </p:txBody>
      </p:sp>
      <p:sp>
        <p:nvSpPr>
          <p:cNvPr id="11" name="Rectangle 5">
            <a:extLst>
              <a:ext uri="{FF2B5EF4-FFF2-40B4-BE49-F238E27FC236}">
                <a16:creationId xmlns:a16="http://schemas.microsoft.com/office/drawing/2014/main" id="{CCEDDA4A-9DB4-49C8-B6B4-2EF645253540}"/>
              </a:ext>
            </a:extLst>
          </p:cNvPr>
          <p:cNvSpPr txBox="1">
            <a:spLocks noChangeArrowheads="1"/>
          </p:cNvSpPr>
          <p:nvPr/>
        </p:nvSpPr>
        <p:spPr>
          <a:xfrm>
            <a:off x="342000" y="5872083"/>
            <a:ext cx="8540499" cy="336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Tx/>
              <a:buNone/>
            </a:pPr>
            <a:r>
              <a:rPr lang="cs-CZ" altLang="cs-CZ" sz="1400" dirty="0"/>
              <a:t>Vyhledané záznamy lze seřadit ("</a:t>
            </a:r>
            <a:r>
              <a:rPr lang="cs-CZ" altLang="cs-CZ" sz="1400" b="1" dirty="0"/>
              <a:t>Sort By</a:t>
            </a:r>
            <a:r>
              <a:rPr lang="cs-CZ" altLang="cs-CZ" sz="1400" dirty="0"/>
              <a:t>:"), např. dle data publikování ("</a:t>
            </a:r>
            <a:r>
              <a:rPr lang="cs-CZ" altLang="cs-CZ" sz="1400" b="1" dirty="0" err="1"/>
              <a:t>Year</a:t>
            </a:r>
            <a:r>
              <a:rPr lang="cs-CZ" altLang="cs-CZ" sz="1400" b="1" dirty="0"/>
              <a:t> </a:t>
            </a:r>
            <a:r>
              <a:rPr lang="cs-CZ" altLang="cs-CZ" sz="1400" b="1" dirty="0" err="1"/>
              <a:t>of</a:t>
            </a:r>
            <a:r>
              <a:rPr lang="cs-CZ" altLang="cs-CZ" sz="1400" b="1" dirty="0"/>
              <a:t> </a:t>
            </a:r>
            <a:r>
              <a:rPr lang="cs-CZ" altLang="cs-CZ" sz="1400" b="1" dirty="0" err="1"/>
              <a:t>Publication</a:t>
            </a:r>
            <a:r>
              <a:rPr lang="cs-CZ" altLang="cs-CZ" sz="1400" dirty="0"/>
              <a:t>")</a:t>
            </a:r>
          </a:p>
        </p:txBody>
      </p:sp>
      <p:pic>
        <p:nvPicPr>
          <p:cNvPr id="12" name="Picture 2" descr="Z:\interni.png">
            <a:hlinkClick r:id="rId2" action="ppaction://hlinksldjump"/>
            <a:extLst>
              <a:ext uri="{FF2B5EF4-FFF2-40B4-BE49-F238E27FC236}">
                <a16:creationId xmlns:a16="http://schemas.microsoft.com/office/drawing/2014/main" id="{F74D4063-8211-4A73-BD76-AF704C694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01" y="5968095"/>
            <a:ext cx="144000" cy="14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a:extLst>
              <a:ext uri="{FF2B5EF4-FFF2-40B4-BE49-F238E27FC236}">
                <a16:creationId xmlns:a16="http://schemas.microsoft.com/office/drawing/2014/main" id="{B495E1E0-2681-48ED-AE12-E2ADF02086A1}"/>
              </a:ext>
            </a:extLst>
          </p:cNvPr>
          <p:cNvGrpSpPr/>
          <p:nvPr/>
        </p:nvGrpSpPr>
        <p:grpSpPr>
          <a:xfrm>
            <a:off x="342000" y="1221248"/>
            <a:ext cx="8460000" cy="4576082"/>
            <a:chOff x="342000" y="1221248"/>
            <a:chExt cx="8460000" cy="4576082"/>
          </a:xfrm>
        </p:grpSpPr>
        <p:pic>
          <p:nvPicPr>
            <p:cNvPr id="8" name="Obrázek 7">
              <a:extLst>
                <a:ext uri="{FF2B5EF4-FFF2-40B4-BE49-F238E27FC236}">
                  <a16:creationId xmlns:a16="http://schemas.microsoft.com/office/drawing/2014/main" id="{D06CFF59-2DD8-4F2C-8767-74E4E99D1D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000" y="1221248"/>
              <a:ext cx="8460000" cy="4576082"/>
            </a:xfrm>
            <a:prstGeom prst="rect">
              <a:avLst/>
            </a:prstGeom>
            <a:noFill/>
            <a:ln w="31750">
              <a:solidFill>
                <a:srgbClr val="0077B7"/>
              </a:solidFill>
            </a:ln>
          </p:spPr>
        </p:pic>
        <p:sp>
          <p:nvSpPr>
            <p:cNvPr id="13" name="AutoShape 10">
              <a:extLst>
                <a:ext uri="{FF2B5EF4-FFF2-40B4-BE49-F238E27FC236}">
                  <a16:creationId xmlns:a16="http://schemas.microsoft.com/office/drawing/2014/main" id="{F0DFB25B-87E7-41E2-BF9F-7490B6D567F1}"/>
                </a:ext>
              </a:extLst>
            </p:cNvPr>
            <p:cNvSpPr>
              <a:spLocks noChangeArrowheads="1"/>
            </p:cNvSpPr>
            <p:nvPr/>
          </p:nvSpPr>
          <p:spPr bwMode="auto">
            <a:xfrm rot="16200000">
              <a:off x="915876" y="1152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4" name="AutoShape 10">
              <a:extLst>
                <a:ext uri="{FF2B5EF4-FFF2-40B4-BE49-F238E27FC236}">
                  <a16:creationId xmlns:a16="http://schemas.microsoft.com/office/drawing/2014/main" id="{E0EA8A0B-F435-4ADB-AE37-BA6AFC449E57}"/>
                </a:ext>
              </a:extLst>
            </p:cNvPr>
            <p:cNvSpPr>
              <a:spLocks noChangeArrowheads="1"/>
            </p:cNvSpPr>
            <p:nvPr/>
          </p:nvSpPr>
          <p:spPr bwMode="auto">
            <a:xfrm rot="16200000">
              <a:off x="1566325" y="545189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3270185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9"/>
            <a:ext cx="8460000" cy="753184"/>
          </a:xfrm>
        </p:spPr>
        <p:txBody>
          <a:bodyPr/>
          <a:lstStyle/>
          <a:p>
            <a:r>
              <a:rPr lang="cs-CZ" sz="2600" dirty="0"/>
              <a:t>Uživatelské nastavení zobrazení záznamů Nastavení zobrazení polí záznamů</a:t>
            </a:r>
          </a:p>
        </p:txBody>
      </p:sp>
      <p:grpSp>
        <p:nvGrpSpPr>
          <p:cNvPr id="23" name="Skupina 22">
            <a:extLst>
              <a:ext uri="{FF2B5EF4-FFF2-40B4-BE49-F238E27FC236}">
                <a16:creationId xmlns:a16="http://schemas.microsoft.com/office/drawing/2014/main" id="{40D11A2D-91B8-4A23-8D67-828511D3603D}"/>
              </a:ext>
            </a:extLst>
          </p:cNvPr>
          <p:cNvGrpSpPr/>
          <p:nvPr/>
        </p:nvGrpSpPr>
        <p:grpSpPr>
          <a:xfrm>
            <a:off x="342000" y="1260000"/>
            <a:ext cx="8460000" cy="4932000"/>
            <a:chOff x="342000" y="1260000"/>
            <a:chExt cx="8460000" cy="4932000"/>
          </a:xfrm>
        </p:grpSpPr>
        <p:pic>
          <p:nvPicPr>
            <p:cNvPr id="3" name="Obrázek 2">
              <a:extLst>
                <a:ext uri="{FF2B5EF4-FFF2-40B4-BE49-F238E27FC236}">
                  <a16:creationId xmlns:a16="http://schemas.microsoft.com/office/drawing/2014/main" id="{FD3D22D9-C162-4198-A78B-3ACCC660F9F4}"/>
                </a:ext>
              </a:extLst>
            </p:cNvPr>
            <p:cNvPicPr>
              <a:picLocks noChangeAspect="1"/>
            </p:cNvPicPr>
            <p:nvPr/>
          </p:nvPicPr>
          <p:blipFill>
            <a:blip r:embed="rId2"/>
            <a:stretch>
              <a:fillRect/>
            </a:stretch>
          </p:blipFill>
          <p:spPr>
            <a:xfrm>
              <a:off x="342000" y="1260000"/>
              <a:ext cx="8460000" cy="2955975"/>
            </a:xfrm>
            <a:prstGeom prst="rect">
              <a:avLst/>
            </a:prstGeom>
            <a:noFill/>
            <a:ln w="31750">
              <a:solidFill>
                <a:srgbClr val="0077B7"/>
              </a:solidFill>
            </a:ln>
          </p:spPr>
        </p:pic>
        <p:sp>
          <p:nvSpPr>
            <p:cNvPr id="4" name="AutoShape 10">
              <a:extLst>
                <a:ext uri="{FF2B5EF4-FFF2-40B4-BE49-F238E27FC236}">
                  <a16:creationId xmlns:a16="http://schemas.microsoft.com/office/drawing/2014/main" id="{07BEC369-5B41-4B87-BAC2-C76781C5167B}"/>
                </a:ext>
              </a:extLst>
            </p:cNvPr>
            <p:cNvSpPr>
              <a:spLocks noChangeArrowheads="1"/>
            </p:cNvSpPr>
            <p:nvPr/>
          </p:nvSpPr>
          <p:spPr bwMode="auto">
            <a:xfrm rot="10800000">
              <a:off x="868236" y="1419044"/>
              <a:ext cx="208396" cy="342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pic>
          <p:nvPicPr>
            <p:cNvPr id="5" name="Obrázek 4">
              <a:extLst>
                <a:ext uri="{FF2B5EF4-FFF2-40B4-BE49-F238E27FC236}">
                  <a16:creationId xmlns:a16="http://schemas.microsoft.com/office/drawing/2014/main" id="{EDC00C5A-EA3D-4249-9A22-73D517EBDABB}"/>
                </a:ext>
              </a:extLst>
            </p:cNvPr>
            <p:cNvPicPr>
              <a:picLocks noChangeAspect="1"/>
            </p:cNvPicPr>
            <p:nvPr/>
          </p:nvPicPr>
          <p:blipFill>
            <a:blip r:embed="rId3"/>
            <a:stretch>
              <a:fillRect/>
            </a:stretch>
          </p:blipFill>
          <p:spPr>
            <a:xfrm>
              <a:off x="342000" y="1800000"/>
              <a:ext cx="2172890" cy="3364653"/>
            </a:xfrm>
            <a:prstGeom prst="rect">
              <a:avLst/>
            </a:prstGeom>
            <a:noFill/>
            <a:ln w="31750">
              <a:solidFill>
                <a:srgbClr val="0077B7"/>
              </a:solidFill>
            </a:ln>
          </p:spPr>
        </p:pic>
        <p:sp>
          <p:nvSpPr>
            <p:cNvPr id="6" name="Zaoblený obdélník 7">
              <a:extLst>
                <a:ext uri="{FF2B5EF4-FFF2-40B4-BE49-F238E27FC236}">
                  <a16:creationId xmlns:a16="http://schemas.microsoft.com/office/drawing/2014/main" id="{6A975137-2454-47E6-929C-64F41ECD7E74}"/>
                </a:ext>
              </a:extLst>
            </p:cNvPr>
            <p:cNvSpPr/>
            <p:nvPr/>
          </p:nvSpPr>
          <p:spPr>
            <a:xfrm>
              <a:off x="512513" y="3320326"/>
              <a:ext cx="919842" cy="3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AutoShape 10">
              <a:extLst>
                <a:ext uri="{FF2B5EF4-FFF2-40B4-BE49-F238E27FC236}">
                  <a16:creationId xmlns:a16="http://schemas.microsoft.com/office/drawing/2014/main" id="{002124A1-1430-4BB4-BC3F-2A5DE71A94A4}"/>
                </a:ext>
              </a:extLst>
            </p:cNvPr>
            <p:cNvSpPr>
              <a:spLocks noChangeArrowheads="1"/>
            </p:cNvSpPr>
            <p:nvPr/>
          </p:nvSpPr>
          <p:spPr bwMode="auto">
            <a:xfrm rot="5400000">
              <a:off x="1940127" y="2872236"/>
              <a:ext cx="276199" cy="121435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nvGrpSpPr>
            <p:cNvPr id="22" name="Skupina 21">
              <a:extLst>
                <a:ext uri="{FF2B5EF4-FFF2-40B4-BE49-F238E27FC236}">
                  <a16:creationId xmlns:a16="http://schemas.microsoft.com/office/drawing/2014/main" id="{B0A4DD1B-41BC-4124-9E4C-539BBC3FB9B4}"/>
                </a:ext>
              </a:extLst>
            </p:cNvPr>
            <p:cNvGrpSpPr/>
            <p:nvPr/>
          </p:nvGrpSpPr>
          <p:grpSpPr>
            <a:xfrm>
              <a:off x="342000" y="3212327"/>
              <a:ext cx="6028983" cy="2979673"/>
              <a:chOff x="342000" y="3212327"/>
              <a:chExt cx="6028983" cy="2979673"/>
            </a:xfrm>
          </p:grpSpPr>
          <p:pic>
            <p:nvPicPr>
              <p:cNvPr id="7" name="Obrázek 6">
                <a:extLst>
                  <a:ext uri="{FF2B5EF4-FFF2-40B4-BE49-F238E27FC236}">
                    <a16:creationId xmlns:a16="http://schemas.microsoft.com/office/drawing/2014/main" id="{EEBE2D52-34E0-478F-B193-67C626501785}"/>
                  </a:ext>
                </a:extLst>
              </p:cNvPr>
              <p:cNvPicPr>
                <a:picLocks noChangeAspect="1"/>
              </p:cNvPicPr>
              <p:nvPr/>
            </p:nvPicPr>
            <p:blipFill>
              <a:blip r:embed="rId4"/>
              <a:stretch>
                <a:fillRect/>
              </a:stretch>
            </p:blipFill>
            <p:spPr>
              <a:xfrm>
                <a:off x="2685403" y="3212327"/>
                <a:ext cx="3615946" cy="2955975"/>
              </a:xfrm>
              <a:prstGeom prst="rect">
                <a:avLst/>
              </a:prstGeom>
              <a:noFill/>
              <a:ln w="31750">
                <a:solidFill>
                  <a:srgbClr val="0077B7"/>
                </a:solidFill>
              </a:ln>
            </p:spPr>
          </p:pic>
          <p:sp>
            <p:nvSpPr>
              <p:cNvPr id="10" name="Zaoblený obdélník 7">
                <a:extLst>
                  <a:ext uri="{FF2B5EF4-FFF2-40B4-BE49-F238E27FC236}">
                    <a16:creationId xmlns:a16="http://schemas.microsoft.com/office/drawing/2014/main" id="{0EB447EF-C9CE-4A88-89B7-E0501B0FC1AA}"/>
                  </a:ext>
                </a:extLst>
              </p:cNvPr>
              <p:cNvSpPr/>
              <p:nvPr/>
            </p:nvSpPr>
            <p:spPr>
              <a:xfrm>
                <a:off x="5934600" y="5940000"/>
                <a:ext cx="436383" cy="25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7">
                <a:extLst>
                  <a:ext uri="{FF2B5EF4-FFF2-40B4-BE49-F238E27FC236}">
                    <a16:creationId xmlns:a16="http://schemas.microsoft.com/office/drawing/2014/main" id="{3D58A6F2-7DEE-4258-8FB5-AC5394E6B660}"/>
                  </a:ext>
                </a:extLst>
              </p:cNvPr>
              <p:cNvSpPr/>
              <p:nvPr/>
            </p:nvSpPr>
            <p:spPr>
              <a:xfrm>
                <a:off x="1548000" y="4788000"/>
                <a:ext cx="1013905"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a:extLst>
                  <a:ext uri="{FF2B5EF4-FFF2-40B4-BE49-F238E27FC236}">
                    <a16:creationId xmlns:a16="http://schemas.microsoft.com/office/drawing/2014/main" id="{A09A8274-81F3-4554-9BCA-1B688D366560}"/>
                  </a:ext>
                </a:extLst>
              </p:cNvPr>
              <p:cNvPicPr>
                <a:picLocks noChangeAspect="1"/>
              </p:cNvPicPr>
              <p:nvPr/>
            </p:nvPicPr>
            <p:blipFill>
              <a:blip r:embed="rId5"/>
              <a:stretch>
                <a:fillRect/>
              </a:stretch>
            </p:blipFill>
            <p:spPr>
              <a:xfrm>
                <a:off x="342000" y="5316695"/>
                <a:ext cx="1492816" cy="851607"/>
              </a:xfrm>
              <a:prstGeom prst="rect">
                <a:avLst/>
              </a:prstGeom>
              <a:noFill/>
              <a:ln w="31750">
                <a:solidFill>
                  <a:srgbClr val="0077B7"/>
                </a:solidFill>
              </a:ln>
            </p:spPr>
          </p:pic>
          <p:sp>
            <p:nvSpPr>
              <p:cNvPr id="19" name="Tvar L 18">
                <a:extLst>
                  <a:ext uri="{FF2B5EF4-FFF2-40B4-BE49-F238E27FC236}">
                    <a16:creationId xmlns:a16="http://schemas.microsoft.com/office/drawing/2014/main" id="{8FFAD2ED-9CD9-46D6-850B-412F69E17145}"/>
                  </a:ext>
                </a:extLst>
              </p:cNvPr>
              <p:cNvSpPr/>
              <p:nvPr/>
            </p:nvSpPr>
            <p:spPr>
              <a:xfrm>
                <a:off x="2079017" y="5346000"/>
                <a:ext cx="3847078" cy="787018"/>
              </a:xfrm>
              <a:custGeom>
                <a:avLst/>
                <a:gdLst>
                  <a:gd name="connsiteX0" fmla="*/ 0 w 3634432"/>
                  <a:gd name="connsiteY0" fmla="*/ 0 h 912302"/>
                  <a:gd name="connsiteX1" fmla="*/ 456151 w 3634432"/>
                  <a:gd name="connsiteY1" fmla="*/ 0 h 912302"/>
                  <a:gd name="connsiteX2" fmla="*/ 456151 w 3634432"/>
                  <a:gd name="connsiteY2" fmla="*/ 456151 h 912302"/>
                  <a:gd name="connsiteX3" fmla="*/ 3634432 w 3634432"/>
                  <a:gd name="connsiteY3" fmla="*/ 456151 h 912302"/>
                  <a:gd name="connsiteX4" fmla="*/ 3634432 w 3634432"/>
                  <a:gd name="connsiteY4" fmla="*/ 912302 h 912302"/>
                  <a:gd name="connsiteX5" fmla="*/ 0 w 3634432"/>
                  <a:gd name="connsiteY5" fmla="*/ 912302 h 912302"/>
                  <a:gd name="connsiteX6" fmla="*/ 0 w 3634432"/>
                  <a:gd name="connsiteY6" fmla="*/ 0 h 912302"/>
                  <a:gd name="connsiteX0" fmla="*/ 0 w 3634432"/>
                  <a:gd name="connsiteY0" fmla="*/ 0 h 912302"/>
                  <a:gd name="connsiteX1" fmla="*/ 456151 w 3634432"/>
                  <a:gd name="connsiteY1" fmla="*/ 0 h 912302"/>
                  <a:gd name="connsiteX2" fmla="*/ 177856 w 3634432"/>
                  <a:gd name="connsiteY2" fmla="*/ 545603 h 912302"/>
                  <a:gd name="connsiteX3" fmla="*/ 3634432 w 3634432"/>
                  <a:gd name="connsiteY3" fmla="*/ 456151 h 912302"/>
                  <a:gd name="connsiteX4" fmla="*/ 3634432 w 3634432"/>
                  <a:gd name="connsiteY4" fmla="*/ 912302 h 912302"/>
                  <a:gd name="connsiteX5" fmla="*/ 0 w 3634432"/>
                  <a:gd name="connsiteY5" fmla="*/ 912302 h 912302"/>
                  <a:gd name="connsiteX6" fmla="*/ 0 w 3634432"/>
                  <a:gd name="connsiteY6" fmla="*/ 0 h 912302"/>
                  <a:gd name="connsiteX0" fmla="*/ 0 w 3634432"/>
                  <a:gd name="connsiteY0" fmla="*/ 0 h 912302"/>
                  <a:gd name="connsiteX1" fmla="*/ 177855 w 3634432"/>
                  <a:gd name="connsiteY1" fmla="*/ 29818 h 912302"/>
                  <a:gd name="connsiteX2" fmla="*/ 177856 w 3634432"/>
                  <a:gd name="connsiteY2" fmla="*/ 545603 h 912302"/>
                  <a:gd name="connsiteX3" fmla="*/ 3634432 w 3634432"/>
                  <a:gd name="connsiteY3" fmla="*/ 456151 h 912302"/>
                  <a:gd name="connsiteX4" fmla="*/ 3634432 w 3634432"/>
                  <a:gd name="connsiteY4" fmla="*/ 912302 h 912302"/>
                  <a:gd name="connsiteX5" fmla="*/ 0 w 3634432"/>
                  <a:gd name="connsiteY5" fmla="*/ 912302 h 912302"/>
                  <a:gd name="connsiteX6" fmla="*/ 0 w 3634432"/>
                  <a:gd name="connsiteY6" fmla="*/ 0 h 912302"/>
                  <a:gd name="connsiteX0" fmla="*/ 0 w 3654310"/>
                  <a:gd name="connsiteY0" fmla="*/ 0 h 912302"/>
                  <a:gd name="connsiteX1" fmla="*/ 177855 w 3654310"/>
                  <a:gd name="connsiteY1" fmla="*/ 29818 h 912302"/>
                  <a:gd name="connsiteX2" fmla="*/ 177856 w 3654310"/>
                  <a:gd name="connsiteY2" fmla="*/ 545603 h 912302"/>
                  <a:gd name="connsiteX3" fmla="*/ 3654310 w 3654310"/>
                  <a:gd name="connsiteY3" fmla="*/ 744386 h 912302"/>
                  <a:gd name="connsiteX4" fmla="*/ 3634432 w 3654310"/>
                  <a:gd name="connsiteY4" fmla="*/ 912302 h 912302"/>
                  <a:gd name="connsiteX5" fmla="*/ 0 w 3654310"/>
                  <a:gd name="connsiteY5" fmla="*/ 912302 h 912302"/>
                  <a:gd name="connsiteX6" fmla="*/ 0 w 3654310"/>
                  <a:gd name="connsiteY6" fmla="*/ 0 h 912302"/>
                  <a:gd name="connsiteX0" fmla="*/ 0 w 3654310"/>
                  <a:gd name="connsiteY0" fmla="*/ 0 h 912302"/>
                  <a:gd name="connsiteX1" fmla="*/ 177855 w 3654310"/>
                  <a:gd name="connsiteY1" fmla="*/ 29818 h 912302"/>
                  <a:gd name="connsiteX2" fmla="*/ 217612 w 3654310"/>
                  <a:gd name="connsiteY2" fmla="*/ 744386 h 912302"/>
                  <a:gd name="connsiteX3" fmla="*/ 3654310 w 3654310"/>
                  <a:gd name="connsiteY3" fmla="*/ 744386 h 912302"/>
                  <a:gd name="connsiteX4" fmla="*/ 3634432 w 3654310"/>
                  <a:gd name="connsiteY4" fmla="*/ 912302 h 912302"/>
                  <a:gd name="connsiteX5" fmla="*/ 0 w 3654310"/>
                  <a:gd name="connsiteY5" fmla="*/ 912302 h 912302"/>
                  <a:gd name="connsiteX6" fmla="*/ 0 w 3654310"/>
                  <a:gd name="connsiteY6" fmla="*/ 0 h 912302"/>
                  <a:gd name="connsiteX0" fmla="*/ 0 w 3654310"/>
                  <a:gd name="connsiteY0" fmla="*/ 0 h 912302"/>
                  <a:gd name="connsiteX1" fmla="*/ 177855 w 3654310"/>
                  <a:gd name="connsiteY1" fmla="*/ 29818 h 912302"/>
                  <a:gd name="connsiteX2" fmla="*/ 118221 w 3654310"/>
                  <a:gd name="connsiteY2" fmla="*/ 764264 h 912302"/>
                  <a:gd name="connsiteX3" fmla="*/ 3654310 w 3654310"/>
                  <a:gd name="connsiteY3" fmla="*/ 744386 h 912302"/>
                  <a:gd name="connsiteX4" fmla="*/ 3634432 w 3654310"/>
                  <a:gd name="connsiteY4" fmla="*/ 912302 h 912302"/>
                  <a:gd name="connsiteX5" fmla="*/ 0 w 3654310"/>
                  <a:gd name="connsiteY5" fmla="*/ 912302 h 912302"/>
                  <a:gd name="connsiteX6" fmla="*/ 0 w 3654310"/>
                  <a:gd name="connsiteY6" fmla="*/ 0 h 912302"/>
                  <a:gd name="connsiteX0" fmla="*/ 0 w 3654310"/>
                  <a:gd name="connsiteY0" fmla="*/ 0 h 912302"/>
                  <a:gd name="connsiteX1" fmla="*/ 118220 w 3654310"/>
                  <a:gd name="connsiteY1" fmla="*/ 19878 h 912302"/>
                  <a:gd name="connsiteX2" fmla="*/ 118221 w 3654310"/>
                  <a:gd name="connsiteY2" fmla="*/ 764264 h 912302"/>
                  <a:gd name="connsiteX3" fmla="*/ 3654310 w 3654310"/>
                  <a:gd name="connsiteY3" fmla="*/ 744386 h 912302"/>
                  <a:gd name="connsiteX4" fmla="*/ 3634432 w 3654310"/>
                  <a:gd name="connsiteY4" fmla="*/ 912302 h 912302"/>
                  <a:gd name="connsiteX5" fmla="*/ 0 w 3654310"/>
                  <a:gd name="connsiteY5" fmla="*/ 912302 h 912302"/>
                  <a:gd name="connsiteX6" fmla="*/ 0 w 3654310"/>
                  <a:gd name="connsiteY6" fmla="*/ 0 h 912302"/>
                  <a:gd name="connsiteX0" fmla="*/ 0 w 3654310"/>
                  <a:gd name="connsiteY0" fmla="*/ 0 h 912302"/>
                  <a:gd name="connsiteX1" fmla="*/ 118220 w 3654310"/>
                  <a:gd name="connsiteY1" fmla="*/ 19878 h 912302"/>
                  <a:gd name="connsiteX2" fmla="*/ 118221 w 3654310"/>
                  <a:gd name="connsiteY2" fmla="*/ 764264 h 912302"/>
                  <a:gd name="connsiteX3" fmla="*/ 3654310 w 3654310"/>
                  <a:gd name="connsiteY3" fmla="*/ 813960 h 912302"/>
                  <a:gd name="connsiteX4" fmla="*/ 3634432 w 3654310"/>
                  <a:gd name="connsiteY4" fmla="*/ 912302 h 912302"/>
                  <a:gd name="connsiteX5" fmla="*/ 0 w 3654310"/>
                  <a:gd name="connsiteY5" fmla="*/ 912302 h 912302"/>
                  <a:gd name="connsiteX6" fmla="*/ 0 w 3654310"/>
                  <a:gd name="connsiteY6" fmla="*/ 0 h 912302"/>
                  <a:gd name="connsiteX0" fmla="*/ 0 w 3634432"/>
                  <a:gd name="connsiteY0" fmla="*/ 0 h 912302"/>
                  <a:gd name="connsiteX1" fmla="*/ 118220 w 3634432"/>
                  <a:gd name="connsiteY1" fmla="*/ 19878 h 912302"/>
                  <a:gd name="connsiteX2" fmla="*/ 118221 w 3634432"/>
                  <a:gd name="connsiteY2" fmla="*/ 764264 h 912302"/>
                  <a:gd name="connsiteX3" fmla="*/ 3604614 w 3634432"/>
                  <a:gd name="connsiteY3" fmla="*/ 774203 h 912302"/>
                  <a:gd name="connsiteX4" fmla="*/ 3634432 w 3634432"/>
                  <a:gd name="connsiteY4" fmla="*/ 912302 h 912302"/>
                  <a:gd name="connsiteX5" fmla="*/ 0 w 3634432"/>
                  <a:gd name="connsiteY5" fmla="*/ 912302 h 912302"/>
                  <a:gd name="connsiteX6" fmla="*/ 0 w 3634432"/>
                  <a:gd name="connsiteY6" fmla="*/ 0 h 912302"/>
                  <a:gd name="connsiteX0" fmla="*/ 0 w 3644370"/>
                  <a:gd name="connsiteY0" fmla="*/ 0 h 912302"/>
                  <a:gd name="connsiteX1" fmla="*/ 118220 w 3644370"/>
                  <a:gd name="connsiteY1" fmla="*/ 19878 h 912302"/>
                  <a:gd name="connsiteX2" fmla="*/ 118221 w 3644370"/>
                  <a:gd name="connsiteY2" fmla="*/ 764264 h 912302"/>
                  <a:gd name="connsiteX3" fmla="*/ 3644370 w 3644370"/>
                  <a:gd name="connsiteY3" fmla="*/ 794081 h 912302"/>
                  <a:gd name="connsiteX4" fmla="*/ 3634432 w 3644370"/>
                  <a:gd name="connsiteY4" fmla="*/ 912302 h 912302"/>
                  <a:gd name="connsiteX5" fmla="*/ 0 w 3644370"/>
                  <a:gd name="connsiteY5" fmla="*/ 912302 h 912302"/>
                  <a:gd name="connsiteX6" fmla="*/ 0 w 3644370"/>
                  <a:gd name="connsiteY6" fmla="*/ 0 h 912302"/>
                  <a:gd name="connsiteX0" fmla="*/ 0 w 3634432"/>
                  <a:gd name="connsiteY0" fmla="*/ 0 h 912302"/>
                  <a:gd name="connsiteX1" fmla="*/ 118220 w 3634432"/>
                  <a:gd name="connsiteY1" fmla="*/ 19878 h 912302"/>
                  <a:gd name="connsiteX2" fmla="*/ 118221 w 3634432"/>
                  <a:gd name="connsiteY2" fmla="*/ 764264 h 912302"/>
                  <a:gd name="connsiteX3" fmla="*/ 3624491 w 3634432"/>
                  <a:gd name="connsiteY3" fmla="*/ 774202 h 912302"/>
                  <a:gd name="connsiteX4" fmla="*/ 3634432 w 3634432"/>
                  <a:gd name="connsiteY4" fmla="*/ 912302 h 912302"/>
                  <a:gd name="connsiteX5" fmla="*/ 0 w 3634432"/>
                  <a:gd name="connsiteY5" fmla="*/ 912302 h 912302"/>
                  <a:gd name="connsiteX6" fmla="*/ 0 w 3634432"/>
                  <a:gd name="connsiteY6" fmla="*/ 0 h 912302"/>
                  <a:gd name="connsiteX0" fmla="*/ 0 w 3644371"/>
                  <a:gd name="connsiteY0" fmla="*/ 109331 h 892424"/>
                  <a:gd name="connsiteX1" fmla="*/ 128159 w 3644371"/>
                  <a:gd name="connsiteY1" fmla="*/ 0 h 892424"/>
                  <a:gd name="connsiteX2" fmla="*/ 128160 w 3644371"/>
                  <a:gd name="connsiteY2" fmla="*/ 744386 h 892424"/>
                  <a:gd name="connsiteX3" fmla="*/ 3634430 w 3644371"/>
                  <a:gd name="connsiteY3" fmla="*/ 754324 h 892424"/>
                  <a:gd name="connsiteX4" fmla="*/ 3644371 w 3644371"/>
                  <a:gd name="connsiteY4" fmla="*/ 892424 h 892424"/>
                  <a:gd name="connsiteX5" fmla="*/ 9939 w 3644371"/>
                  <a:gd name="connsiteY5" fmla="*/ 892424 h 892424"/>
                  <a:gd name="connsiteX6" fmla="*/ 0 w 3644371"/>
                  <a:gd name="connsiteY6" fmla="*/ 109331 h 892424"/>
                  <a:gd name="connsiteX0" fmla="*/ 0 w 3644371"/>
                  <a:gd name="connsiteY0" fmla="*/ 0 h 783093"/>
                  <a:gd name="connsiteX1" fmla="*/ 128159 w 3644371"/>
                  <a:gd name="connsiteY1" fmla="*/ 9939 h 783093"/>
                  <a:gd name="connsiteX2" fmla="*/ 128160 w 3644371"/>
                  <a:gd name="connsiteY2" fmla="*/ 635055 h 783093"/>
                  <a:gd name="connsiteX3" fmla="*/ 3634430 w 3644371"/>
                  <a:gd name="connsiteY3" fmla="*/ 644993 h 783093"/>
                  <a:gd name="connsiteX4" fmla="*/ 3644371 w 3644371"/>
                  <a:gd name="connsiteY4" fmla="*/ 783093 h 783093"/>
                  <a:gd name="connsiteX5" fmla="*/ 9939 w 3644371"/>
                  <a:gd name="connsiteY5" fmla="*/ 783093 h 783093"/>
                  <a:gd name="connsiteX6" fmla="*/ 0 w 3644371"/>
                  <a:gd name="connsiteY6" fmla="*/ 0 h 783093"/>
                  <a:gd name="connsiteX0" fmla="*/ 0 w 3644371"/>
                  <a:gd name="connsiteY0" fmla="*/ 0 h 783093"/>
                  <a:gd name="connsiteX1" fmla="*/ 128159 w 3644371"/>
                  <a:gd name="connsiteY1" fmla="*/ 0 h 783093"/>
                  <a:gd name="connsiteX2" fmla="*/ 128160 w 3644371"/>
                  <a:gd name="connsiteY2" fmla="*/ 635055 h 783093"/>
                  <a:gd name="connsiteX3" fmla="*/ 3634430 w 3644371"/>
                  <a:gd name="connsiteY3" fmla="*/ 644993 h 783093"/>
                  <a:gd name="connsiteX4" fmla="*/ 3644371 w 3644371"/>
                  <a:gd name="connsiteY4" fmla="*/ 783093 h 783093"/>
                  <a:gd name="connsiteX5" fmla="*/ 9939 w 3644371"/>
                  <a:gd name="connsiteY5" fmla="*/ 783093 h 783093"/>
                  <a:gd name="connsiteX6" fmla="*/ 0 w 3644371"/>
                  <a:gd name="connsiteY6" fmla="*/ 0 h 783093"/>
                  <a:gd name="connsiteX0" fmla="*/ 0 w 3644371"/>
                  <a:gd name="connsiteY0" fmla="*/ 0 h 783093"/>
                  <a:gd name="connsiteX1" fmla="*/ 128159 w 3644371"/>
                  <a:gd name="connsiteY1" fmla="*/ 0 h 783093"/>
                  <a:gd name="connsiteX2" fmla="*/ 138099 w 3644371"/>
                  <a:gd name="connsiteY2" fmla="*/ 704629 h 783093"/>
                  <a:gd name="connsiteX3" fmla="*/ 3634430 w 3644371"/>
                  <a:gd name="connsiteY3" fmla="*/ 644993 h 783093"/>
                  <a:gd name="connsiteX4" fmla="*/ 3644371 w 3644371"/>
                  <a:gd name="connsiteY4" fmla="*/ 783093 h 783093"/>
                  <a:gd name="connsiteX5" fmla="*/ 9939 w 3644371"/>
                  <a:gd name="connsiteY5" fmla="*/ 783093 h 783093"/>
                  <a:gd name="connsiteX6" fmla="*/ 0 w 3644371"/>
                  <a:gd name="connsiteY6" fmla="*/ 0 h 783093"/>
                  <a:gd name="connsiteX0" fmla="*/ 0 w 3644371"/>
                  <a:gd name="connsiteY0" fmla="*/ 0 h 783093"/>
                  <a:gd name="connsiteX1" fmla="*/ 128159 w 3644371"/>
                  <a:gd name="connsiteY1" fmla="*/ 0 h 783093"/>
                  <a:gd name="connsiteX2" fmla="*/ 138099 w 3644371"/>
                  <a:gd name="connsiteY2" fmla="*/ 704629 h 783093"/>
                  <a:gd name="connsiteX3" fmla="*/ 3624490 w 3644371"/>
                  <a:gd name="connsiteY3" fmla="*/ 724506 h 783093"/>
                  <a:gd name="connsiteX4" fmla="*/ 3644371 w 3644371"/>
                  <a:gd name="connsiteY4" fmla="*/ 783093 h 783093"/>
                  <a:gd name="connsiteX5" fmla="*/ 9939 w 3644371"/>
                  <a:gd name="connsiteY5" fmla="*/ 783093 h 783093"/>
                  <a:gd name="connsiteX6" fmla="*/ 0 w 3644371"/>
                  <a:gd name="connsiteY6" fmla="*/ 0 h 783093"/>
                  <a:gd name="connsiteX0" fmla="*/ 0 w 3674189"/>
                  <a:gd name="connsiteY0" fmla="*/ 0 h 783093"/>
                  <a:gd name="connsiteX1" fmla="*/ 128159 w 3674189"/>
                  <a:gd name="connsiteY1" fmla="*/ 0 h 783093"/>
                  <a:gd name="connsiteX2" fmla="*/ 138099 w 3674189"/>
                  <a:gd name="connsiteY2" fmla="*/ 704629 h 783093"/>
                  <a:gd name="connsiteX3" fmla="*/ 3624490 w 3674189"/>
                  <a:gd name="connsiteY3" fmla="*/ 724506 h 783093"/>
                  <a:gd name="connsiteX4" fmla="*/ 3674189 w 3674189"/>
                  <a:gd name="connsiteY4" fmla="*/ 703580 h 783093"/>
                  <a:gd name="connsiteX5" fmla="*/ 9939 w 3674189"/>
                  <a:gd name="connsiteY5" fmla="*/ 783093 h 783093"/>
                  <a:gd name="connsiteX6" fmla="*/ 0 w 3674189"/>
                  <a:gd name="connsiteY6" fmla="*/ 0 h 783093"/>
                  <a:gd name="connsiteX0" fmla="*/ 0 w 3684128"/>
                  <a:gd name="connsiteY0" fmla="*/ 0 h 783093"/>
                  <a:gd name="connsiteX1" fmla="*/ 128159 w 3684128"/>
                  <a:gd name="connsiteY1" fmla="*/ 0 h 783093"/>
                  <a:gd name="connsiteX2" fmla="*/ 138099 w 3684128"/>
                  <a:gd name="connsiteY2" fmla="*/ 704629 h 783093"/>
                  <a:gd name="connsiteX3" fmla="*/ 3624490 w 3684128"/>
                  <a:gd name="connsiteY3" fmla="*/ 724506 h 783093"/>
                  <a:gd name="connsiteX4" fmla="*/ 3684128 w 3684128"/>
                  <a:gd name="connsiteY4" fmla="*/ 773154 h 783093"/>
                  <a:gd name="connsiteX5" fmla="*/ 9939 w 3684128"/>
                  <a:gd name="connsiteY5" fmla="*/ 783093 h 783093"/>
                  <a:gd name="connsiteX6" fmla="*/ 0 w 3684128"/>
                  <a:gd name="connsiteY6" fmla="*/ 0 h 783093"/>
                  <a:gd name="connsiteX0" fmla="*/ 0 w 3684128"/>
                  <a:gd name="connsiteY0" fmla="*/ 0 h 783093"/>
                  <a:gd name="connsiteX1" fmla="*/ 128159 w 3684128"/>
                  <a:gd name="connsiteY1" fmla="*/ 0 h 783093"/>
                  <a:gd name="connsiteX2" fmla="*/ 138099 w 3684128"/>
                  <a:gd name="connsiteY2" fmla="*/ 704629 h 783093"/>
                  <a:gd name="connsiteX3" fmla="*/ 3644369 w 3684128"/>
                  <a:gd name="connsiteY3" fmla="*/ 684750 h 783093"/>
                  <a:gd name="connsiteX4" fmla="*/ 3684128 w 3684128"/>
                  <a:gd name="connsiteY4" fmla="*/ 773154 h 783093"/>
                  <a:gd name="connsiteX5" fmla="*/ 9939 w 3684128"/>
                  <a:gd name="connsiteY5" fmla="*/ 783093 h 783093"/>
                  <a:gd name="connsiteX6" fmla="*/ 0 w 3684128"/>
                  <a:gd name="connsiteY6" fmla="*/ 0 h 783093"/>
                  <a:gd name="connsiteX0" fmla="*/ 0 w 3684128"/>
                  <a:gd name="connsiteY0" fmla="*/ 0 h 783093"/>
                  <a:gd name="connsiteX1" fmla="*/ 128159 w 3684128"/>
                  <a:gd name="connsiteY1" fmla="*/ 0 h 783093"/>
                  <a:gd name="connsiteX2" fmla="*/ 138099 w 3684128"/>
                  <a:gd name="connsiteY2" fmla="*/ 694690 h 783093"/>
                  <a:gd name="connsiteX3" fmla="*/ 3644369 w 3684128"/>
                  <a:gd name="connsiteY3" fmla="*/ 684750 h 783093"/>
                  <a:gd name="connsiteX4" fmla="*/ 3684128 w 3684128"/>
                  <a:gd name="connsiteY4" fmla="*/ 773154 h 783093"/>
                  <a:gd name="connsiteX5" fmla="*/ 9939 w 3684128"/>
                  <a:gd name="connsiteY5" fmla="*/ 783093 h 783093"/>
                  <a:gd name="connsiteX6" fmla="*/ 0 w 3684128"/>
                  <a:gd name="connsiteY6" fmla="*/ 0 h 783093"/>
                  <a:gd name="connsiteX0" fmla="*/ 0 w 3882908"/>
                  <a:gd name="connsiteY0" fmla="*/ 0 h 783093"/>
                  <a:gd name="connsiteX1" fmla="*/ 128159 w 3882908"/>
                  <a:gd name="connsiteY1" fmla="*/ 0 h 783093"/>
                  <a:gd name="connsiteX2" fmla="*/ 138099 w 3882908"/>
                  <a:gd name="connsiteY2" fmla="*/ 694690 h 783093"/>
                  <a:gd name="connsiteX3" fmla="*/ 3882908 w 3882908"/>
                  <a:gd name="connsiteY3" fmla="*/ 684750 h 783093"/>
                  <a:gd name="connsiteX4" fmla="*/ 3684128 w 3882908"/>
                  <a:gd name="connsiteY4" fmla="*/ 773154 h 783093"/>
                  <a:gd name="connsiteX5" fmla="*/ 9939 w 3882908"/>
                  <a:gd name="connsiteY5" fmla="*/ 783093 h 783093"/>
                  <a:gd name="connsiteX6" fmla="*/ 0 w 3882908"/>
                  <a:gd name="connsiteY6" fmla="*/ 0 h 783093"/>
                  <a:gd name="connsiteX0" fmla="*/ 0 w 3882908"/>
                  <a:gd name="connsiteY0" fmla="*/ 0 h 783093"/>
                  <a:gd name="connsiteX1" fmla="*/ 128159 w 3882908"/>
                  <a:gd name="connsiteY1" fmla="*/ 0 h 783093"/>
                  <a:gd name="connsiteX2" fmla="*/ 138099 w 3882908"/>
                  <a:gd name="connsiteY2" fmla="*/ 694690 h 783093"/>
                  <a:gd name="connsiteX3" fmla="*/ 3882908 w 3882908"/>
                  <a:gd name="connsiteY3" fmla="*/ 684750 h 783093"/>
                  <a:gd name="connsiteX4" fmla="*/ 3853093 w 3882908"/>
                  <a:gd name="connsiteY4" fmla="*/ 763215 h 783093"/>
                  <a:gd name="connsiteX5" fmla="*/ 9939 w 3882908"/>
                  <a:gd name="connsiteY5" fmla="*/ 783093 h 783093"/>
                  <a:gd name="connsiteX6" fmla="*/ 0 w 3882908"/>
                  <a:gd name="connsiteY6" fmla="*/ 0 h 783093"/>
                  <a:gd name="connsiteX0" fmla="*/ 0 w 3853093"/>
                  <a:gd name="connsiteY0" fmla="*/ 0 h 783093"/>
                  <a:gd name="connsiteX1" fmla="*/ 128159 w 3853093"/>
                  <a:gd name="connsiteY1" fmla="*/ 0 h 783093"/>
                  <a:gd name="connsiteX2" fmla="*/ 138099 w 3853093"/>
                  <a:gd name="connsiteY2" fmla="*/ 694690 h 783093"/>
                  <a:gd name="connsiteX3" fmla="*/ 3843151 w 3853093"/>
                  <a:gd name="connsiteY3" fmla="*/ 674811 h 783093"/>
                  <a:gd name="connsiteX4" fmla="*/ 3853093 w 3853093"/>
                  <a:gd name="connsiteY4" fmla="*/ 763215 h 783093"/>
                  <a:gd name="connsiteX5" fmla="*/ 9939 w 3853093"/>
                  <a:gd name="connsiteY5" fmla="*/ 783093 h 783093"/>
                  <a:gd name="connsiteX6" fmla="*/ 0 w 3853093"/>
                  <a:gd name="connsiteY6" fmla="*/ 0 h 783093"/>
                  <a:gd name="connsiteX0" fmla="*/ 9939 w 3843154"/>
                  <a:gd name="connsiteY0" fmla="*/ 0 h 793033"/>
                  <a:gd name="connsiteX1" fmla="*/ 118220 w 3843154"/>
                  <a:gd name="connsiteY1" fmla="*/ 9940 h 793033"/>
                  <a:gd name="connsiteX2" fmla="*/ 128160 w 3843154"/>
                  <a:gd name="connsiteY2" fmla="*/ 704630 h 793033"/>
                  <a:gd name="connsiteX3" fmla="*/ 3833212 w 3843154"/>
                  <a:gd name="connsiteY3" fmla="*/ 684751 h 793033"/>
                  <a:gd name="connsiteX4" fmla="*/ 3843154 w 3843154"/>
                  <a:gd name="connsiteY4" fmla="*/ 773155 h 793033"/>
                  <a:gd name="connsiteX5" fmla="*/ 0 w 3843154"/>
                  <a:gd name="connsiteY5" fmla="*/ 793033 h 793033"/>
                  <a:gd name="connsiteX6" fmla="*/ 9939 w 3843154"/>
                  <a:gd name="connsiteY6" fmla="*/ 0 h 793033"/>
                  <a:gd name="connsiteX0" fmla="*/ 0 w 3853093"/>
                  <a:gd name="connsiteY0" fmla="*/ 0 h 793033"/>
                  <a:gd name="connsiteX1" fmla="*/ 128159 w 3853093"/>
                  <a:gd name="connsiteY1" fmla="*/ 9940 h 793033"/>
                  <a:gd name="connsiteX2" fmla="*/ 138099 w 3853093"/>
                  <a:gd name="connsiteY2" fmla="*/ 704630 h 793033"/>
                  <a:gd name="connsiteX3" fmla="*/ 3843151 w 3853093"/>
                  <a:gd name="connsiteY3" fmla="*/ 684751 h 793033"/>
                  <a:gd name="connsiteX4" fmla="*/ 3853093 w 3853093"/>
                  <a:gd name="connsiteY4" fmla="*/ 773155 h 793033"/>
                  <a:gd name="connsiteX5" fmla="*/ 9939 w 3853093"/>
                  <a:gd name="connsiteY5" fmla="*/ 793033 h 793033"/>
                  <a:gd name="connsiteX6" fmla="*/ 0 w 3853093"/>
                  <a:gd name="connsiteY6" fmla="*/ 0 h 793033"/>
                  <a:gd name="connsiteX0" fmla="*/ 0 w 3853093"/>
                  <a:gd name="connsiteY0" fmla="*/ 0 h 793033"/>
                  <a:gd name="connsiteX1" fmla="*/ 128159 w 3853093"/>
                  <a:gd name="connsiteY1" fmla="*/ 9940 h 793033"/>
                  <a:gd name="connsiteX2" fmla="*/ 138099 w 3853093"/>
                  <a:gd name="connsiteY2" fmla="*/ 674812 h 793033"/>
                  <a:gd name="connsiteX3" fmla="*/ 3843151 w 3853093"/>
                  <a:gd name="connsiteY3" fmla="*/ 684751 h 793033"/>
                  <a:gd name="connsiteX4" fmla="*/ 3853093 w 3853093"/>
                  <a:gd name="connsiteY4" fmla="*/ 773155 h 793033"/>
                  <a:gd name="connsiteX5" fmla="*/ 9939 w 3853093"/>
                  <a:gd name="connsiteY5" fmla="*/ 793033 h 793033"/>
                  <a:gd name="connsiteX6" fmla="*/ 0 w 3853093"/>
                  <a:gd name="connsiteY6" fmla="*/ 0 h 793033"/>
                  <a:gd name="connsiteX0" fmla="*/ 0 w 3853093"/>
                  <a:gd name="connsiteY0" fmla="*/ 0 h 774986"/>
                  <a:gd name="connsiteX1" fmla="*/ 128159 w 3853093"/>
                  <a:gd name="connsiteY1" fmla="*/ 9940 h 774986"/>
                  <a:gd name="connsiteX2" fmla="*/ 138099 w 3853093"/>
                  <a:gd name="connsiteY2" fmla="*/ 674812 h 774986"/>
                  <a:gd name="connsiteX3" fmla="*/ 3843151 w 3853093"/>
                  <a:gd name="connsiteY3" fmla="*/ 684751 h 774986"/>
                  <a:gd name="connsiteX4" fmla="*/ 3853093 w 3853093"/>
                  <a:gd name="connsiteY4" fmla="*/ 773155 h 774986"/>
                  <a:gd name="connsiteX5" fmla="*/ 9939 w 3853093"/>
                  <a:gd name="connsiteY5" fmla="*/ 774986 h 774986"/>
                  <a:gd name="connsiteX6" fmla="*/ 0 w 3853093"/>
                  <a:gd name="connsiteY6" fmla="*/ 0 h 774986"/>
                  <a:gd name="connsiteX0" fmla="*/ 0 w 3867214"/>
                  <a:gd name="connsiteY0" fmla="*/ 0 h 774986"/>
                  <a:gd name="connsiteX1" fmla="*/ 128159 w 3867214"/>
                  <a:gd name="connsiteY1" fmla="*/ 9940 h 774986"/>
                  <a:gd name="connsiteX2" fmla="*/ 138099 w 3867214"/>
                  <a:gd name="connsiteY2" fmla="*/ 674812 h 774986"/>
                  <a:gd name="connsiteX3" fmla="*/ 3867214 w 3867214"/>
                  <a:gd name="connsiteY3" fmla="*/ 684751 h 774986"/>
                  <a:gd name="connsiteX4" fmla="*/ 3853093 w 3867214"/>
                  <a:gd name="connsiteY4" fmla="*/ 773155 h 774986"/>
                  <a:gd name="connsiteX5" fmla="*/ 9939 w 3867214"/>
                  <a:gd name="connsiteY5" fmla="*/ 774986 h 774986"/>
                  <a:gd name="connsiteX6" fmla="*/ 0 w 3867214"/>
                  <a:gd name="connsiteY6" fmla="*/ 0 h 774986"/>
                  <a:gd name="connsiteX0" fmla="*/ 0 w 3871141"/>
                  <a:gd name="connsiteY0" fmla="*/ 0 h 774986"/>
                  <a:gd name="connsiteX1" fmla="*/ 128159 w 3871141"/>
                  <a:gd name="connsiteY1" fmla="*/ 9940 h 774986"/>
                  <a:gd name="connsiteX2" fmla="*/ 138099 w 3871141"/>
                  <a:gd name="connsiteY2" fmla="*/ 674812 h 774986"/>
                  <a:gd name="connsiteX3" fmla="*/ 3867214 w 3871141"/>
                  <a:gd name="connsiteY3" fmla="*/ 684751 h 774986"/>
                  <a:gd name="connsiteX4" fmla="*/ 3871141 w 3871141"/>
                  <a:gd name="connsiteY4" fmla="*/ 767139 h 774986"/>
                  <a:gd name="connsiteX5" fmla="*/ 9939 w 3871141"/>
                  <a:gd name="connsiteY5" fmla="*/ 774986 h 774986"/>
                  <a:gd name="connsiteX6" fmla="*/ 0 w 3871141"/>
                  <a:gd name="connsiteY6" fmla="*/ 0 h 774986"/>
                  <a:gd name="connsiteX0" fmla="*/ 14124 w 3861202"/>
                  <a:gd name="connsiteY0" fmla="*/ 0 h 781002"/>
                  <a:gd name="connsiteX1" fmla="*/ 118220 w 3861202"/>
                  <a:gd name="connsiteY1" fmla="*/ 15956 h 781002"/>
                  <a:gd name="connsiteX2" fmla="*/ 128160 w 3861202"/>
                  <a:gd name="connsiteY2" fmla="*/ 680828 h 781002"/>
                  <a:gd name="connsiteX3" fmla="*/ 3857275 w 3861202"/>
                  <a:gd name="connsiteY3" fmla="*/ 690767 h 781002"/>
                  <a:gd name="connsiteX4" fmla="*/ 3861202 w 3861202"/>
                  <a:gd name="connsiteY4" fmla="*/ 773155 h 781002"/>
                  <a:gd name="connsiteX5" fmla="*/ 0 w 3861202"/>
                  <a:gd name="connsiteY5" fmla="*/ 781002 h 781002"/>
                  <a:gd name="connsiteX6" fmla="*/ 14124 w 3861202"/>
                  <a:gd name="connsiteY6" fmla="*/ 0 h 781002"/>
                  <a:gd name="connsiteX0" fmla="*/ 0 w 3847078"/>
                  <a:gd name="connsiteY0" fmla="*/ 0 h 787018"/>
                  <a:gd name="connsiteX1" fmla="*/ 104096 w 3847078"/>
                  <a:gd name="connsiteY1" fmla="*/ 15956 h 787018"/>
                  <a:gd name="connsiteX2" fmla="*/ 114036 w 3847078"/>
                  <a:gd name="connsiteY2" fmla="*/ 680828 h 787018"/>
                  <a:gd name="connsiteX3" fmla="*/ 3843151 w 3847078"/>
                  <a:gd name="connsiteY3" fmla="*/ 690767 h 787018"/>
                  <a:gd name="connsiteX4" fmla="*/ 3847078 w 3847078"/>
                  <a:gd name="connsiteY4" fmla="*/ 773155 h 787018"/>
                  <a:gd name="connsiteX5" fmla="*/ 15955 w 3847078"/>
                  <a:gd name="connsiteY5" fmla="*/ 787018 h 787018"/>
                  <a:gd name="connsiteX6" fmla="*/ 0 w 3847078"/>
                  <a:gd name="connsiteY6" fmla="*/ 0 h 787018"/>
                  <a:gd name="connsiteX0" fmla="*/ 0 w 3847078"/>
                  <a:gd name="connsiteY0" fmla="*/ 0 h 787018"/>
                  <a:gd name="connsiteX1" fmla="*/ 104096 w 3847078"/>
                  <a:gd name="connsiteY1" fmla="*/ 15956 h 787018"/>
                  <a:gd name="connsiteX2" fmla="*/ 114036 w 3847078"/>
                  <a:gd name="connsiteY2" fmla="*/ 680828 h 787018"/>
                  <a:gd name="connsiteX3" fmla="*/ 3843151 w 3847078"/>
                  <a:gd name="connsiteY3" fmla="*/ 690767 h 787018"/>
                  <a:gd name="connsiteX4" fmla="*/ 3847078 w 3847078"/>
                  <a:gd name="connsiteY4" fmla="*/ 773155 h 787018"/>
                  <a:gd name="connsiteX5" fmla="*/ 9939 w 3847078"/>
                  <a:gd name="connsiteY5" fmla="*/ 787018 h 787018"/>
                  <a:gd name="connsiteX6" fmla="*/ 0 w 3847078"/>
                  <a:gd name="connsiteY6" fmla="*/ 0 h 78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7078" h="787018">
                    <a:moveTo>
                      <a:pt x="0" y="0"/>
                    </a:moveTo>
                    <a:lnTo>
                      <a:pt x="104096" y="15956"/>
                    </a:lnTo>
                    <a:cubicBezTo>
                      <a:pt x="104096" y="187884"/>
                      <a:pt x="114036" y="508900"/>
                      <a:pt x="114036" y="680828"/>
                    </a:cubicBezTo>
                    <a:lnTo>
                      <a:pt x="3843151" y="690767"/>
                    </a:lnTo>
                    <a:lnTo>
                      <a:pt x="3847078" y="773155"/>
                    </a:lnTo>
                    <a:lnTo>
                      <a:pt x="9939" y="787018"/>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nahoru 19">
                <a:extLst>
                  <a:ext uri="{FF2B5EF4-FFF2-40B4-BE49-F238E27FC236}">
                    <a16:creationId xmlns:a16="http://schemas.microsoft.com/office/drawing/2014/main" id="{590BBAFD-F0EF-4B58-AD69-D51BFE2A31AD}"/>
                  </a:ext>
                </a:extLst>
              </p:cNvPr>
              <p:cNvSpPr/>
              <p:nvPr/>
            </p:nvSpPr>
            <p:spPr>
              <a:xfrm>
                <a:off x="2034000" y="5220000"/>
                <a:ext cx="198000" cy="18089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AutoShape 10">
                <a:extLst>
                  <a:ext uri="{FF2B5EF4-FFF2-40B4-BE49-F238E27FC236}">
                    <a16:creationId xmlns:a16="http://schemas.microsoft.com/office/drawing/2014/main" id="{41317B17-930F-4019-9702-7AF3AB7D934E}"/>
                  </a:ext>
                </a:extLst>
              </p:cNvPr>
              <p:cNvSpPr>
                <a:spLocks noChangeArrowheads="1"/>
              </p:cNvSpPr>
              <p:nvPr/>
            </p:nvSpPr>
            <p:spPr bwMode="auto">
              <a:xfrm rot="12046509">
                <a:off x="1368000" y="5261814"/>
                <a:ext cx="208396" cy="756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sp>
        <p:nvSpPr>
          <p:cNvPr id="24" name="Rectangle 6">
            <a:extLst>
              <a:ext uri="{FF2B5EF4-FFF2-40B4-BE49-F238E27FC236}">
                <a16:creationId xmlns:a16="http://schemas.microsoft.com/office/drawing/2014/main" id="{FAA3A7AA-3DEF-4011-A675-14D9B947F011}"/>
              </a:ext>
            </a:extLst>
          </p:cNvPr>
          <p:cNvSpPr txBox="1">
            <a:spLocks noChangeArrowheads="1"/>
          </p:cNvSpPr>
          <p:nvPr/>
        </p:nvSpPr>
        <p:spPr>
          <a:xfrm>
            <a:off x="6380491" y="4507544"/>
            <a:ext cx="2431018" cy="110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cs-CZ" altLang="cs-CZ" sz="1400" dirty="0"/>
              <a:t>"</a:t>
            </a:r>
            <a:r>
              <a:rPr lang="cs-CZ" altLang="cs-CZ" sz="1400" b="1" dirty="0" err="1"/>
              <a:t>Select</a:t>
            </a:r>
            <a:r>
              <a:rPr lang="cs-CZ" altLang="cs-CZ" sz="1400" b="1" dirty="0"/>
              <a:t> </a:t>
            </a:r>
            <a:r>
              <a:rPr lang="cs-CZ" altLang="cs-CZ" sz="1400" b="1" dirty="0" err="1"/>
              <a:t>Fields</a:t>
            </a:r>
            <a:r>
              <a:rPr lang="cs-CZ" altLang="cs-CZ" sz="1400" dirty="0"/>
              <a:t>" – zde zvolíme pole záznamů, která se mají při prohlížení zobrazovat</a:t>
            </a:r>
          </a:p>
        </p:txBody>
      </p:sp>
      <p:pic>
        <p:nvPicPr>
          <p:cNvPr id="18" name="Picture 2" descr="Z:\interni.png">
            <a:hlinkClick r:id="rId6" action="ppaction://hlinksldjump"/>
            <a:extLst>
              <a:ext uri="{FF2B5EF4-FFF2-40B4-BE49-F238E27FC236}">
                <a16:creationId xmlns:a16="http://schemas.microsoft.com/office/drawing/2014/main" id="{50A03625-A523-46F4-A3A0-46553CAC04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92" y="6030196"/>
            <a:ext cx="144000" cy="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0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Vstup do databáze</a:t>
            </a:r>
          </a:p>
        </p:txBody>
      </p:sp>
      <p:sp>
        <p:nvSpPr>
          <p:cNvPr id="8" name="Rectangle 11"/>
          <p:cNvSpPr txBox="1">
            <a:spLocks noChangeArrowheads="1"/>
          </p:cNvSpPr>
          <p:nvPr/>
        </p:nvSpPr>
        <p:spPr>
          <a:xfrm>
            <a:off x="612000" y="5148000"/>
            <a:ext cx="7920000" cy="630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cs-CZ" altLang="cs-CZ" sz="1600" dirty="0"/>
              <a:t>1) Výběr databází(-e), ve které(-</a:t>
            </a:r>
            <a:r>
              <a:rPr lang="cs-CZ" altLang="cs-CZ" sz="1600" dirty="0" err="1"/>
              <a:t>ých</a:t>
            </a:r>
            <a:r>
              <a:rPr lang="cs-CZ" altLang="cs-CZ" sz="1600" dirty="0"/>
              <a:t>) se má vyhledávat</a:t>
            </a:r>
          </a:p>
          <a:p>
            <a:pPr>
              <a:buFontTx/>
              <a:buNone/>
            </a:pPr>
            <a:r>
              <a:rPr lang="cs-CZ" altLang="cs-CZ" sz="1600" dirty="0"/>
              <a:t>2) Volba potvrzena „</a:t>
            </a:r>
            <a:r>
              <a:rPr lang="cs-CZ" altLang="cs-CZ" sz="1600" b="1" dirty="0" err="1"/>
              <a:t>Continue</a:t>
            </a:r>
            <a:r>
              <a:rPr lang="cs-CZ" altLang="cs-CZ" sz="1600" dirty="0"/>
              <a:t>"</a:t>
            </a:r>
          </a:p>
        </p:txBody>
      </p:sp>
      <p:grpSp>
        <p:nvGrpSpPr>
          <p:cNvPr id="7" name="Skupina 6">
            <a:extLst>
              <a:ext uri="{FF2B5EF4-FFF2-40B4-BE49-F238E27FC236}">
                <a16:creationId xmlns:a16="http://schemas.microsoft.com/office/drawing/2014/main" id="{17AF3EE9-689F-4D8B-8224-97CCF692BCC2}"/>
              </a:ext>
            </a:extLst>
          </p:cNvPr>
          <p:cNvGrpSpPr/>
          <p:nvPr/>
        </p:nvGrpSpPr>
        <p:grpSpPr>
          <a:xfrm>
            <a:off x="341261" y="1079763"/>
            <a:ext cx="8461477" cy="3736670"/>
            <a:chOff x="341261" y="1079763"/>
            <a:chExt cx="8461477" cy="3736670"/>
          </a:xfrm>
        </p:grpSpPr>
        <p:pic>
          <p:nvPicPr>
            <p:cNvPr id="3" name="Obrázek 2">
              <a:extLst>
                <a:ext uri="{FF2B5EF4-FFF2-40B4-BE49-F238E27FC236}">
                  <a16:creationId xmlns:a16="http://schemas.microsoft.com/office/drawing/2014/main" id="{BE5D06A3-D441-48C9-9923-41FA47900F1A}"/>
                </a:ext>
              </a:extLst>
            </p:cNvPr>
            <p:cNvPicPr>
              <a:picLocks noChangeAspect="1"/>
            </p:cNvPicPr>
            <p:nvPr/>
          </p:nvPicPr>
          <p:blipFill>
            <a:blip r:embed="rId2"/>
            <a:stretch>
              <a:fillRect/>
            </a:stretch>
          </p:blipFill>
          <p:spPr>
            <a:xfrm>
              <a:off x="341261" y="1079763"/>
              <a:ext cx="8461477" cy="3732845"/>
            </a:xfrm>
            <a:prstGeom prst="rect">
              <a:avLst/>
            </a:prstGeom>
            <a:noFill/>
            <a:ln w="31750">
              <a:solidFill>
                <a:srgbClr val="0077B7"/>
              </a:solidFill>
            </a:ln>
          </p:spPr>
        </p:pic>
        <p:grpSp>
          <p:nvGrpSpPr>
            <p:cNvPr id="4" name="Skupina 3">
              <a:extLst>
                <a:ext uri="{FF2B5EF4-FFF2-40B4-BE49-F238E27FC236}">
                  <a16:creationId xmlns:a16="http://schemas.microsoft.com/office/drawing/2014/main" id="{E2A5036E-4750-42DB-964B-E4E8F6DBD729}"/>
                </a:ext>
              </a:extLst>
            </p:cNvPr>
            <p:cNvGrpSpPr/>
            <p:nvPr/>
          </p:nvGrpSpPr>
          <p:grpSpPr>
            <a:xfrm>
              <a:off x="1656662" y="3492000"/>
              <a:ext cx="574676" cy="367721"/>
              <a:chOff x="1656662" y="3492000"/>
              <a:chExt cx="574676" cy="367721"/>
            </a:xfrm>
          </p:grpSpPr>
          <p:sp>
            <p:nvSpPr>
              <p:cNvPr id="10" name="Text Box 22"/>
              <p:cNvSpPr txBox="1">
                <a:spLocks noChangeArrowheads="1"/>
              </p:cNvSpPr>
              <p:nvPr/>
            </p:nvSpPr>
            <p:spPr bwMode="auto">
              <a:xfrm>
                <a:off x="1656662" y="3492000"/>
                <a:ext cx="287338"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sp>
            <p:nvSpPr>
              <p:cNvPr id="13" name="AutoShape 7">
                <a:extLst>
                  <a:ext uri="{FF2B5EF4-FFF2-40B4-BE49-F238E27FC236}">
                    <a16:creationId xmlns:a16="http://schemas.microsoft.com/office/drawing/2014/main" id="{0810A2FE-D465-49FE-85E4-7B6100AC1C08}"/>
                  </a:ext>
                </a:extLst>
              </p:cNvPr>
              <p:cNvSpPr>
                <a:spLocks noChangeArrowheads="1"/>
              </p:cNvSpPr>
              <p:nvPr/>
            </p:nvSpPr>
            <p:spPr bwMode="auto">
              <a:xfrm rot="10800000">
                <a:off x="1944000" y="3510000"/>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7" name="AutoShape 7">
                <a:extLst>
                  <a:ext uri="{FF2B5EF4-FFF2-40B4-BE49-F238E27FC236}">
                    <a16:creationId xmlns:a16="http://schemas.microsoft.com/office/drawing/2014/main" id="{164124DD-E69C-46C0-B079-6CA11592260E}"/>
                  </a:ext>
                </a:extLst>
              </p:cNvPr>
              <p:cNvSpPr>
                <a:spLocks noChangeArrowheads="1"/>
              </p:cNvSpPr>
              <p:nvPr/>
            </p:nvSpPr>
            <p:spPr bwMode="auto">
              <a:xfrm rot="10800000">
                <a:off x="1944000" y="3693356"/>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nvGrpSpPr>
            <p:cNvPr id="6" name="Skupina 5">
              <a:extLst>
                <a:ext uri="{FF2B5EF4-FFF2-40B4-BE49-F238E27FC236}">
                  <a16:creationId xmlns:a16="http://schemas.microsoft.com/office/drawing/2014/main" id="{A05C02A2-2F38-4A9A-9311-1D5746CA9889}"/>
                </a:ext>
              </a:extLst>
            </p:cNvPr>
            <p:cNvGrpSpPr/>
            <p:nvPr/>
          </p:nvGrpSpPr>
          <p:grpSpPr>
            <a:xfrm>
              <a:off x="7211897" y="4391998"/>
              <a:ext cx="605658" cy="424435"/>
              <a:chOff x="7211897" y="4391998"/>
              <a:chExt cx="605658" cy="424435"/>
            </a:xfrm>
          </p:grpSpPr>
          <p:sp>
            <p:nvSpPr>
              <p:cNvPr id="14" name="Text Box 23"/>
              <p:cNvSpPr txBox="1">
                <a:spLocks noChangeArrowheads="1"/>
              </p:cNvSpPr>
              <p:nvPr/>
            </p:nvSpPr>
            <p:spPr bwMode="auto">
              <a:xfrm>
                <a:off x="7499235" y="4391998"/>
                <a:ext cx="318320" cy="424435"/>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sp>
            <p:nvSpPr>
              <p:cNvPr id="18" name="AutoShape 7">
                <a:extLst>
                  <a:ext uri="{FF2B5EF4-FFF2-40B4-BE49-F238E27FC236}">
                    <a16:creationId xmlns:a16="http://schemas.microsoft.com/office/drawing/2014/main" id="{9958A969-6D3A-4869-894D-E640A69AA4A3}"/>
                  </a:ext>
                </a:extLst>
              </p:cNvPr>
              <p:cNvSpPr>
                <a:spLocks noChangeArrowheads="1"/>
              </p:cNvSpPr>
              <p:nvPr/>
            </p:nvSpPr>
            <p:spPr bwMode="auto">
              <a:xfrm>
                <a:off x="7211897" y="4521034"/>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spTree>
    <p:extLst>
      <p:ext uri="{BB962C8B-B14F-4D97-AF65-F5344CB8AC3E}">
        <p14:creationId xmlns:p14="http://schemas.microsoft.com/office/powerpoint/2010/main" val="3080766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59999"/>
            <a:ext cx="8460000" cy="694486"/>
          </a:xfrm>
        </p:spPr>
        <p:txBody>
          <a:bodyPr/>
          <a:lstStyle/>
          <a:p>
            <a:r>
              <a:rPr lang="cs-CZ" sz="2600" dirty="0"/>
              <a:t>Uživatelské nastavení zobrazení záznamů Nastavení zobrazení polí záznamů</a:t>
            </a:r>
          </a:p>
        </p:txBody>
      </p:sp>
      <p:sp>
        <p:nvSpPr>
          <p:cNvPr id="4" name="Rectangle 5">
            <a:extLst>
              <a:ext uri="{FF2B5EF4-FFF2-40B4-BE49-F238E27FC236}">
                <a16:creationId xmlns:a16="http://schemas.microsoft.com/office/drawing/2014/main" id="{D0625CA5-70F9-4AD6-83D0-7E4FCDCEDDEE}"/>
              </a:ext>
            </a:extLst>
          </p:cNvPr>
          <p:cNvSpPr txBox="1">
            <a:spLocks noChangeArrowheads="1"/>
          </p:cNvSpPr>
          <p:nvPr/>
        </p:nvSpPr>
        <p:spPr>
          <a:xfrm>
            <a:off x="342000" y="5207194"/>
            <a:ext cx="8460000" cy="754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Tx/>
              <a:buNone/>
            </a:pPr>
            <a:r>
              <a:rPr lang="cs-CZ" altLang="cs-CZ" sz="1600" dirty="0"/>
              <a:t>Vzhled záznamu po uživatelském nastavení polí ("</a:t>
            </a:r>
            <a:r>
              <a:rPr lang="cs-CZ" altLang="cs-CZ" sz="1600" b="1" dirty="0" err="1"/>
              <a:t>Select</a:t>
            </a:r>
            <a:r>
              <a:rPr lang="cs-CZ" altLang="cs-CZ" sz="1600" b="1" dirty="0"/>
              <a:t> </a:t>
            </a:r>
            <a:r>
              <a:rPr lang="cs-CZ" altLang="cs-CZ" sz="1600" b="1" dirty="0" err="1"/>
              <a:t>Fields</a:t>
            </a:r>
            <a:r>
              <a:rPr lang="cs-CZ" altLang="cs-CZ" sz="1600" dirty="0"/>
              <a:t>").</a:t>
            </a:r>
          </a:p>
          <a:p>
            <a:pPr marL="0" indent="0">
              <a:lnSpc>
                <a:spcPct val="100000"/>
              </a:lnSpc>
              <a:spcBef>
                <a:spcPts val="600"/>
              </a:spcBef>
              <a:buFontTx/>
              <a:buNone/>
            </a:pPr>
            <a:r>
              <a:rPr lang="cs-CZ" altLang="cs-CZ" sz="1600" dirty="0"/>
              <a:t>Zvýrazněna klíčová slova rešeršního dotazu.</a:t>
            </a:r>
          </a:p>
        </p:txBody>
      </p:sp>
      <p:pic>
        <p:nvPicPr>
          <p:cNvPr id="5" name="Obrázek 4">
            <a:extLst>
              <a:ext uri="{FF2B5EF4-FFF2-40B4-BE49-F238E27FC236}">
                <a16:creationId xmlns:a16="http://schemas.microsoft.com/office/drawing/2014/main" id="{DA7AE01E-AF34-466D-ABA6-F8017691650A}"/>
              </a:ext>
            </a:extLst>
          </p:cNvPr>
          <p:cNvPicPr>
            <a:picLocks noChangeAspect="1"/>
          </p:cNvPicPr>
          <p:nvPr/>
        </p:nvPicPr>
        <p:blipFill>
          <a:blip r:embed="rId2"/>
          <a:stretch>
            <a:fillRect/>
          </a:stretch>
        </p:blipFill>
        <p:spPr>
          <a:xfrm>
            <a:off x="342000" y="1260000"/>
            <a:ext cx="8460000" cy="3741679"/>
          </a:xfrm>
          <a:prstGeom prst="rect">
            <a:avLst/>
          </a:prstGeom>
          <a:noFill/>
          <a:ln w="31750">
            <a:solidFill>
              <a:srgbClr val="0077B7"/>
            </a:solidFill>
          </a:ln>
        </p:spPr>
      </p:pic>
    </p:spTree>
    <p:extLst>
      <p:ext uri="{BB962C8B-B14F-4D97-AF65-F5344CB8AC3E}">
        <p14:creationId xmlns:p14="http://schemas.microsoft.com/office/powerpoint/2010/main" val="3215470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Uložení rešeršního dotazu</a:t>
            </a:r>
          </a:p>
        </p:txBody>
      </p:sp>
      <p:sp>
        <p:nvSpPr>
          <p:cNvPr id="7" name="Rectangle 6"/>
          <p:cNvSpPr txBox="1">
            <a:spLocks noChangeArrowheads="1"/>
          </p:cNvSpPr>
          <p:nvPr/>
        </p:nvSpPr>
        <p:spPr>
          <a:xfrm>
            <a:off x="5044204" y="4277250"/>
            <a:ext cx="3757796" cy="1850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cs-CZ" altLang="cs-CZ" sz="1400" dirty="0"/>
              <a:t>Uložit profil ("</a:t>
            </a:r>
            <a:r>
              <a:rPr lang="cs-CZ" altLang="cs-CZ" sz="1400" b="1" dirty="0" err="1"/>
              <a:t>Save</a:t>
            </a:r>
            <a:r>
              <a:rPr lang="cs-CZ" altLang="cs-CZ" sz="1400" b="1" dirty="0"/>
              <a:t> </a:t>
            </a:r>
            <a:r>
              <a:rPr lang="cs-CZ" altLang="cs-CZ" sz="1400" b="1" dirty="0" err="1"/>
              <a:t>All</a:t>
            </a:r>
            <a:r>
              <a:rPr lang="cs-CZ" altLang="cs-CZ" sz="1400" dirty="0"/>
              <a:t>") lze jen tehdy, pokud máte vytvořen "</a:t>
            </a:r>
            <a:r>
              <a:rPr lang="cs-CZ" altLang="cs-CZ" sz="1400" b="1" dirty="0" err="1"/>
              <a:t>Personal</a:t>
            </a:r>
            <a:r>
              <a:rPr lang="cs-CZ" altLang="cs-CZ" sz="1400" b="1" dirty="0"/>
              <a:t> </a:t>
            </a:r>
            <a:r>
              <a:rPr lang="cs-CZ" altLang="cs-CZ" sz="1400" b="1" dirty="0" err="1"/>
              <a:t>Account</a:t>
            </a:r>
            <a:r>
              <a:rPr lang="cs-CZ" altLang="cs-CZ" sz="1400" dirty="0"/>
              <a:t>" a jste do něho přihlášeni</a:t>
            </a:r>
          </a:p>
          <a:p>
            <a:pPr marL="0" indent="0">
              <a:lnSpc>
                <a:spcPct val="100000"/>
              </a:lnSpc>
              <a:spcBef>
                <a:spcPts val="0"/>
              </a:spcBef>
              <a:buNone/>
            </a:pPr>
            <a:endParaRPr lang="cs-CZ" altLang="cs-CZ" sz="1400" dirty="0"/>
          </a:p>
          <a:p>
            <a:pPr>
              <a:lnSpc>
                <a:spcPct val="100000"/>
              </a:lnSpc>
              <a:spcBef>
                <a:spcPts val="0"/>
              </a:spcBef>
              <a:buFontTx/>
              <a:buNone/>
            </a:pPr>
            <a:r>
              <a:rPr lang="cs-CZ" altLang="cs-CZ" sz="1400" dirty="0"/>
              <a:t>1) "</a:t>
            </a:r>
            <a:r>
              <a:rPr lang="cs-CZ" altLang="cs-CZ" sz="1400" b="1" dirty="0" err="1"/>
              <a:t>Search</a:t>
            </a:r>
            <a:r>
              <a:rPr lang="cs-CZ" altLang="cs-CZ" sz="1400" b="1" dirty="0"/>
              <a:t> </a:t>
            </a:r>
            <a:r>
              <a:rPr lang="cs-CZ" altLang="cs-CZ" sz="1400" b="1" dirty="0" err="1"/>
              <a:t>Name</a:t>
            </a:r>
            <a:r>
              <a:rPr lang="cs-CZ" altLang="cs-CZ" sz="1400" dirty="0"/>
              <a:t>" = pojmenování rešeršního dotazu (bez diakritiky)</a:t>
            </a:r>
          </a:p>
          <a:p>
            <a:pPr>
              <a:lnSpc>
                <a:spcPct val="100000"/>
              </a:lnSpc>
              <a:spcBef>
                <a:spcPts val="0"/>
              </a:spcBef>
              <a:buFontTx/>
              <a:buNone/>
            </a:pPr>
            <a:r>
              <a:rPr lang="cs-CZ" altLang="cs-CZ" sz="1400" dirty="0"/>
              <a:t>2) "</a:t>
            </a:r>
            <a:r>
              <a:rPr lang="cs-CZ" altLang="cs-CZ" sz="1400" b="1" dirty="0"/>
              <a:t>Type</a:t>
            </a:r>
            <a:r>
              <a:rPr lang="cs-CZ" altLang="cs-CZ" sz="1400" dirty="0"/>
              <a:t>" = nastavení délky uchování dotazu</a:t>
            </a:r>
            <a:endParaRPr lang="cs-CZ" altLang="cs-CZ" sz="1400" b="1" dirty="0"/>
          </a:p>
          <a:p>
            <a:pPr>
              <a:lnSpc>
                <a:spcPct val="100000"/>
              </a:lnSpc>
              <a:spcBef>
                <a:spcPts val="0"/>
              </a:spcBef>
              <a:buFontTx/>
              <a:buNone/>
            </a:pPr>
            <a:r>
              <a:rPr lang="cs-CZ" altLang="cs-CZ" sz="1400" dirty="0"/>
              <a:t>3) "</a:t>
            </a:r>
            <a:r>
              <a:rPr lang="cs-CZ" altLang="cs-CZ" sz="1400" b="1" dirty="0" err="1"/>
              <a:t>Save</a:t>
            </a:r>
            <a:r>
              <a:rPr lang="cs-CZ" altLang="cs-CZ" sz="1400" dirty="0"/>
              <a:t>" = uložení rešeršního dotazu</a:t>
            </a:r>
          </a:p>
        </p:txBody>
      </p:sp>
      <p:grpSp>
        <p:nvGrpSpPr>
          <p:cNvPr id="24" name="Skupina 23">
            <a:extLst>
              <a:ext uri="{FF2B5EF4-FFF2-40B4-BE49-F238E27FC236}">
                <a16:creationId xmlns:a16="http://schemas.microsoft.com/office/drawing/2014/main" id="{70F63465-2ED7-4DB3-A0CC-4E9591F3F9A5}"/>
              </a:ext>
            </a:extLst>
          </p:cNvPr>
          <p:cNvGrpSpPr/>
          <p:nvPr/>
        </p:nvGrpSpPr>
        <p:grpSpPr>
          <a:xfrm>
            <a:off x="342000" y="1080000"/>
            <a:ext cx="8460000" cy="2981251"/>
            <a:chOff x="342000" y="1080000"/>
            <a:chExt cx="8460000" cy="2981251"/>
          </a:xfrm>
        </p:grpSpPr>
        <p:pic>
          <p:nvPicPr>
            <p:cNvPr id="9" name="Obrázek 8">
              <a:extLst>
                <a:ext uri="{FF2B5EF4-FFF2-40B4-BE49-F238E27FC236}">
                  <a16:creationId xmlns:a16="http://schemas.microsoft.com/office/drawing/2014/main" id="{653DA3AC-DB6E-4DEC-ABC2-5CA5F6FA5CBB}"/>
                </a:ext>
              </a:extLst>
            </p:cNvPr>
            <p:cNvPicPr>
              <a:picLocks noChangeAspect="1"/>
            </p:cNvPicPr>
            <p:nvPr/>
          </p:nvPicPr>
          <p:blipFill>
            <a:blip r:embed="rId2"/>
            <a:stretch>
              <a:fillRect/>
            </a:stretch>
          </p:blipFill>
          <p:spPr>
            <a:xfrm>
              <a:off x="342000" y="1080000"/>
              <a:ext cx="8460000" cy="2981251"/>
            </a:xfrm>
            <a:prstGeom prst="rect">
              <a:avLst/>
            </a:prstGeom>
            <a:noFill/>
            <a:ln w="31750">
              <a:solidFill>
                <a:srgbClr val="0077B7"/>
              </a:solidFill>
            </a:ln>
          </p:spPr>
        </p:pic>
        <p:sp>
          <p:nvSpPr>
            <p:cNvPr id="8" name="AutoShape 7"/>
            <p:cNvSpPr>
              <a:spLocks noChangeArrowheads="1"/>
            </p:cNvSpPr>
            <p:nvPr/>
          </p:nvSpPr>
          <p:spPr bwMode="auto">
            <a:xfrm rot="16200000">
              <a:off x="338560" y="3442628"/>
              <a:ext cx="426859" cy="19692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0" name="Zaoblený obdélník 7">
              <a:extLst>
                <a:ext uri="{FF2B5EF4-FFF2-40B4-BE49-F238E27FC236}">
                  <a16:creationId xmlns:a16="http://schemas.microsoft.com/office/drawing/2014/main" id="{D15E6344-CEBB-43AD-9AE6-258A22A114D4}"/>
                </a:ext>
              </a:extLst>
            </p:cNvPr>
            <p:cNvSpPr/>
            <p:nvPr/>
          </p:nvSpPr>
          <p:spPr>
            <a:xfrm>
              <a:off x="342000" y="3802259"/>
              <a:ext cx="581827" cy="185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7">
              <a:extLst>
                <a:ext uri="{FF2B5EF4-FFF2-40B4-BE49-F238E27FC236}">
                  <a16:creationId xmlns:a16="http://schemas.microsoft.com/office/drawing/2014/main" id="{73FC891B-9013-49A7-AFC6-F6F45EECD2F1}"/>
                </a:ext>
              </a:extLst>
            </p:cNvPr>
            <p:cNvSpPr/>
            <p:nvPr/>
          </p:nvSpPr>
          <p:spPr>
            <a:xfrm>
              <a:off x="7651568" y="1080000"/>
              <a:ext cx="1150432" cy="3057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5" name="Skupina 24">
            <a:extLst>
              <a:ext uri="{FF2B5EF4-FFF2-40B4-BE49-F238E27FC236}">
                <a16:creationId xmlns:a16="http://schemas.microsoft.com/office/drawing/2014/main" id="{8C36962A-6BBA-4DEE-B15A-2A3AE99087AB}"/>
              </a:ext>
            </a:extLst>
          </p:cNvPr>
          <p:cNvGrpSpPr/>
          <p:nvPr/>
        </p:nvGrpSpPr>
        <p:grpSpPr>
          <a:xfrm>
            <a:off x="342000" y="4277251"/>
            <a:ext cx="4571999" cy="1850172"/>
            <a:chOff x="342000" y="4277251"/>
            <a:chExt cx="4571999" cy="1850172"/>
          </a:xfrm>
        </p:grpSpPr>
        <p:pic>
          <p:nvPicPr>
            <p:cNvPr id="12" name="Obrázek 11">
              <a:extLst>
                <a:ext uri="{FF2B5EF4-FFF2-40B4-BE49-F238E27FC236}">
                  <a16:creationId xmlns:a16="http://schemas.microsoft.com/office/drawing/2014/main" id="{9D1D75F0-BB8B-412C-80E3-B78707967A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0222"/>
            <a:stretch/>
          </p:blipFill>
          <p:spPr>
            <a:xfrm>
              <a:off x="342000" y="4277251"/>
              <a:ext cx="4571999" cy="1850172"/>
            </a:xfrm>
            <a:prstGeom prst="rect">
              <a:avLst/>
            </a:prstGeom>
            <a:noFill/>
            <a:ln w="31750">
              <a:solidFill>
                <a:srgbClr val="0077B7"/>
              </a:solidFill>
            </a:ln>
          </p:spPr>
        </p:pic>
        <p:grpSp>
          <p:nvGrpSpPr>
            <p:cNvPr id="17" name="Skupina 16">
              <a:extLst>
                <a:ext uri="{FF2B5EF4-FFF2-40B4-BE49-F238E27FC236}">
                  <a16:creationId xmlns:a16="http://schemas.microsoft.com/office/drawing/2014/main" id="{BFA3B3FD-EB3C-4127-9585-1DE7ADBE20B7}"/>
                </a:ext>
              </a:extLst>
            </p:cNvPr>
            <p:cNvGrpSpPr/>
            <p:nvPr/>
          </p:nvGrpSpPr>
          <p:grpSpPr>
            <a:xfrm>
              <a:off x="1042543" y="4644000"/>
              <a:ext cx="574676" cy="366713"/>
              <a:chOff x="2305735" y="5015010"/>
              <a:chExt cx="574676" cy="366713"/>
            </a:xfrm>
          </p:grpSpPr>
          <p:sp>
            <p:nvSpPr>
              <p:cNvPr id="15" name="AutoShape 7">
                <a:extLst>
                  <a:ext uri="{FF2B5EF4-FFF2-40B4-BE49-F238E27FC236}">
                    <a16:creationId xmlns:a16="http://schemas.microsoft.com/office/drawing/2014/main" id="{E4406464-3775-4155-950D-E8DB26BB1477}"/>
                  </a:ext>
                </a:extLst>
              </p:cNvPr>
              <p:cNvSpPr>
                <a:spLocks noChangeArrowheads="1"/>
              </p:cNvSpPr>
              <p:nvPr/>
            </p:nvSpPr>
            <p:spPr bwMode="auto">
              <a:xfrm>
                <a:off x="2305735" y="5122071"/>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6" name="Text Box 8">
                <a:extLst>
                  <a:ext uri="{FF2B5EF4-FFF2-40B4-BE49-F238E27FC236}">
                    <a16:creationId xmlns:a16="http://schemas.microsoft.com/office/drawing/2014/main" id="{B79EB6C9-5090-4389-BB63-5DC01A5623CA}"/>
                  </a:ext>
                </a:extLst>
              </p:cNvPr>
              <p:cNvSpPr txBox="1">
                <a:spLocks noChangeArrowheads="1"/>
              </p:cNvSpPr>
              <p:nvPr/>
            </p:nvSpPr>
            <p:spPr bwMode="auto">
              <a:xfrm>
                <a:off x="2593073" y="5015010"/>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grpSp>
        <p:grpSp>
          <p:nvGrpSpPr>
            <p:cNvPr id="20" name="Skupina 19">
              <a:extLst>
                <a:ext uri="{FF2B5EF4-FFF2-40B4-BE49-F238E27FC236}">
                  <a16:creationId xmlns:a16="http://schemas.microsoft.com/office/drawing/2014/main" id="{E59917C1-5FF0-461F-9C07-2A17488E8298}"/>
                </a:ext>
              </a:extLst>
            </p:cNvPr>
            <p:cNvGrpSpPr/>
            <p:nvPr/>
          </p:nvGrpSpPr>
          <p:grpSpPr>
            <a:xfrm>
              <a:off x="1254157" y="5244306"/>
              <a:ext cx="574676" cy="366713"/>
              <a:chOff x="1800911" y="5010713"/>
              <a:chExt cx="574676" cy="366713"/>
            </a:xfrm>
          </p:grpSpPr>
          <p:sp>
            <p:nvSpPr>
              <p:cNvPr id="18" name="Text Box 8">
                <a:extLst>
                  <a:ext uri="{FF2B5EF4-FFF2-40B4-BE49-F238E27FC236}">
                    <a16:creationId xmlns:a16="http://schemas.microsoft.com/office/drawing/2014/main" id="{49D49C66-7723-4406-BDCB-696731CD4ABB}"/>
                  </a:ext>
                </a:extLst>
              </p:cNvPr>
              <p:cNvSpPr txBox="1">
                <a:spLocks noChangeArrowheads="1"/>
              </p:cNvSpPr>
              <p:nvPr/>
            </p:nvSpPr>
            <p:spPr bwMode="auto">
              <a:xfrm>
                <a:off x="2088249" y="5010713"/>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sp>
            <p:nvSpPr>
              <p:cNvPr id="19" name="AutoShape 7">
                <a:extLst>
                  <a:ext uri="{FF2B5EF4-FFF2-40B4-BE49-F238E27FC236}">
                    <a16:creationId xmlns:a16="http://schemas.microsoft.com/office/drawing/2014/main" id="{FB8D11A3-12A5-4DB6-8605-A78F8526AD70}"/>
                  </a:ext>
                </a:extLst>
              </p:cNvPr>
              <p:cNvSpPr>
                <a:spLocks noChangeArrowheads="1"/>
              </p:cNvSpPr>
              <p:nvPr/>
            </p:nvSpPr>
            <p:spPr bwMode="auto">
              <a:xfrm>
                <a:off x="1800911" y="5112645"/>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nvGrpSpPr>
            <p:cNvPr id="23" name="Skupina 22">
              <a:extLst>
                <a:ext uri="{FF2B5EF4-FFF2-40B4-BE49-F238E27FC236}">
                  <a16:creationId xmlns:a16="http://schemas.microsoft.com/office/drawing/2014/main" id="{5AD7DE28-D0A9-40EA-BEED-88F30CF31630}"/>
                </a:ext>
              </a:extLst>
            </p:cNvPr>
            <p:cNvGrpSpPr/>
            <p:nvPr/>
          </p:nvGrpSpPr>
          <p:grpSpPr>
            <a:xfrm>
              <a:off x="4536000" y="4554000"/>
              <a:ext cx="287338" cy="656669"/>
              <a:chOff x="4548095" y="4507025"/>
              <a:chExt cx="287338" cy="656669"/>
            </a:xfrm>
          </p:grpSpPr>
          <p:sp>
            <p:nvSpPr>
              <p:cNvPr id="21" name="Text Box 20">
                <a:extLst>
                  <a:ext uri="{FF2B5EF4-FFF2-40B4-BE49-F238E27FC236}">
                    <a16:creationId xmlns:a16="http://schemas.microsoft.com/office/drawing/2014/main" id="{FE58EFAA-1714-4DFD-A8A2-F95F5BDA26E2}"/>
                  </a:ext>
                </a:extLst>
              </p:cNvPr>
              <p:cNvSpPr txBox="1">
                <a:spLocks noChangeArrowheads="1"/>
              </p:cNvSpPr>
              <p:nvPr/>
            </p:nvSpPr>
            <p:spPr bwMode="auto">
              <a:xfrm>
                <a:off x="4548095" y="4794362"/>
                <a:ext cx="287338" cy="36933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endParaRPr lang="cs-CZ" altLang="cs-CZ" sz="1800" dirty="0"/>
              </a:p>
            </p:txBody>
          </p:sp>
          <p:sp>
            <p:nvSpPr>
              <p:cNvPr id="22" name="AutoShape 7">
                <a:extLst>
                  <a:ext uri="{FF2B5EF4-FFF2-40B4-BE49-F238E27FC236}">
                    <a16:creationId xmlns:a16="http://schemas.microsoft.com/office/drawing/2014/main" id="{79944C01-C51B-456F-B3AA-F8E94EFDC42B}"/>
                  </a:ext>
                </a:extLst>
              </p:cNvPr>
              <p:cNvSpPr>
                <a:spLocks noChangeArrowheads="1"/>
              </p:cNvSpPr>
              <p:nvPr/>
            </p:nvSpPr>
            <p:spPr bwMode="auto">
              <a:xfrm rot="5400000">
                <a:off x="4538056" y="4567511"/>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spTree>
    <p:extLst>
      <p:ext uri="{BB962C8B-B14F-4D97-AF65-F5344CB8AC3E}">
        <p14:creationId xmlns:p14="http://schemas.microsoft.com/office/powerpoint/2010/main" val="242742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AE06870-4C91-468B-BD13-684AE1B6A507}"/>
              </a:ext>
            </a:extLst>
          </p:cNvPr>
          <p:cNvPicPr>
            <a:picLocks noChangeAspect="1"/>
          </p:cNvPicPr>
          <p:nvPr/>
        </p:nvPicPr>
        <p:blipFill>
          <a:blip r:embed="rId2"/>
          <a:stretch>
            <a:fillRect/>
          </a:stretch>
        </p:blipFill>
        <p:spPr>
          <a:xfrm>
            <a:off x="342000" y="1080000"/>
            <a:ext cx="8460000" cy="2248861"/>
          </a:xfrm>
          <a:prstGeom prst="rect">
            <a:avLst/>
          </a:prstGeom>
          <a:noFill/>
          <a:ln w="31750">
            <a:solidFill>
              <a:srgbClr val="0077B7"/>
            </a:solidFill>
          </a:ln>
        </p:spPr>
      </p:pic>
      <p:sp>
        <p:nvSpPr>
          <p:cNvPr id="5" name="Rectangle 5"/>
          <p:cNvSpPr txBox="1">
            <a:spLocks noChangeArrowheads="1"/>
          </p:cNvSpPr>
          <p:nvPr/>
        </p:nvSpPr>
        <p:spPr>
          <a:xfrm>
            <a:off x="342000" y="5332973"/>
            <a:ext cx="7920000" cy="633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cs-CZ" altLang="cs-CZ" sz="1600" dirty="0"/>
              <a:t>"</a:t>
            </a:r>
            <a:r>
              <a:rPr lang="cs-CZ" altLang="cs-CZ" sz="1600" b="1" dirty="0" err="1"/>
              <a:t>View</a:t>
            </a:r>
            <a:r>
              <a:rPr lang="cs-CZ" altLang="cs-CZ" sz="1600" b="1" dirty="0"/>
              <a:t> </a:t>
            </a:r>
            <a:r>
              <a:rPr lang="cs-CZ" altLang="cs-CZ" sz="1600" b="1" dirty="0" err="1"/>
              <a:t>Saved</a:t>
            </a:r>
            <a:r>
              <a:rPr lang="cs-CZ" altLang="cs-CZ" sz="1600" dirty="0"/>
              <a:t>" – zobrazení uložených rešeršních dotazů</a:t>
            </a:r>
          </a:p>
          <a:p>
            <a:pPr>
              <a:buFontTx/>
              <a:buNone/>
            </a:pPr>
            <a:r>
              <a:rPr lang="cs-CZ" altLang="cs-CZ" sz="1600" dirty="0"/>
              <a:t>(Lze jen po předchozím přihlášení do vlastního účtu – "</a:t>
            </a:r>
            <a:r>
              <a:rPr lang="cs-CZ" altLang="cs-CZ" sz="1600" b="1" dirty="0" err="1"/>
              <a:t>Personal</a:t>
            </a:r>
            <a:r>
              <a:rPr lang="cs-CZ" altLang="cs-CZ" sz="1600" b="1" dirty="0"/>
              <a:t> </a:t>
            </a:r>
            <a:r>
              <a:rPr lang="cs-CZ" altLang="cs-CZ" sz="1600" b="1" dirty="0" err="1"/>
              <a:t>Account</a:t>
            </a:r>
            <a:r>
              <a:rPr lang="cs-CZ" altLang="cs-CZ" sz="1600" dirty="0"/>
              <a:t>")</a:t>
            </a:r>
          </a:p>
        </p:txBody>
      </p:sp>
      <p:sp>
        <p:nvSpPr>
          <p:cNvPr id="7" name="Nadpis 1">
            <a:extLst>
              <a:ext uri="{FF2B5EF4-FFF2-40B4-BE49-F238E27FC236}">
                <a16:creationId xmlns:a16="http://schemas.microsoft.com/office/drawing/2014/main" id="{13AD8F54-ECEE-4ACE-B89A-91408EA3A595}"/>
              </a:ext>
            </a:extLst>
          </p:cNvPr>
          <p:cNvSpPr>
            <a:spLocks noGrp="1"/>
          </p:cNvSpPr>
          <p:nvPr>
            <p:ph type="title"/>
          </p:nvPr>
        </p:nvSpPr>
        <p:spPr>
          <a:xfrm>
            <a:off x="342000" y="360000"/>
            <a:ext cx="7920000" cy="504000"/>
          </a:xfrm>
        </p:spPr>
        <p:txBody>
          <a:bodyPr/>
          <a:lstStyle/>
          <a:p>
            <a:r>
              <a:rPr lang="cs-CZ" sz="2700" dirty="0"/>
              <a:t>Zobrazení uloženého rešeršního dotazu</a:t>
            </a:r>
          </a:p>
        </p:txBody>
      </p:sp>
      <p:sp>
        <p:nvSpPr>
          <p:cNvPr id="9" name="Zaoblený obdélník 7">
            <a:extLst>
              <a:ext uri="{FF2B5EF4-FFF2-40B4-BE49-F238E27FC236}">
                <a16:creationId xmlns:a16="http://schemas.microsoft.com/office/drawing/2014/main" id="{8A055318-D7EB-4580-9152-32DB06DA92E6}"/>
              </a:ext>
            </a:extLst>
          </p:cNvPr>
          <p:cNvSpPr/>
          <p:nvPr/>
        </p:nvSpPr>
        <p:spPr>
          <a:xfrm>
            <a:off x="7767766" y="1834308"/>
            <a:ext cx="983384" cy="3057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7">
            <a:extLst>
              <a:ext uri="{FF2B5EF4-FFF2-40B4-BE49-F238E27FC236}">
                <a16:creationId xmlns:a16="http://schemas.microsoft.com/office/drawing/2014/main" id="{894DC7AC-93CB-48AC-9B11-FA7848FFA9B6}"/>
              </a:ext>
            </a:extLst>
          </p:cNvPr>
          <p:cNvSpPr/>
          <p:nvPr/>
        </p:nvSpPr>
        <p:spPr>
          <a:xfrm>
            <a:off x="7632000" y="1080000"/>
            <a:ext cx="1188000" cy="3057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23455144-BB1A-487F-B6F4-DCA33C9B6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863" y="2918854"/>
            <a:ext cx="5995137" cy="1953370"/>
          </a:xfrm>
          <a:prstGeom prst="rect">
            <a:avLst/>
          </a:prstGeom>
          <a:noFill/>
          <a:ln w="31750">
            <a:solidFill>
              <a:srgbClr val="0077B7"/>
            </a:solidFill>
          </a:ln>
        </p:spPr>
      </p:pic>
      <p:sp>
        <p:nvSpPr>
          <p:cNvPr id="14" name="AutoShape 17">
            <a:extLst>
              <a:ext uri="{FF2B5EF4-FFF2-40B4-BE49-F238E27FC236}">
                <a16:creationId xmlns:a16="http://schemas.microsoft.com/office/drawing/2014/main" id="{6D5FE920-41F9-48A1-989C-E9003B9D9D5F}"/>
              </a:ext>
            </a:extLst>
          </p:cNvPr>
          <p:cNvSpPr>
            <a:spLocks noChangeArrowheads="1"/>
          </p:cNvSpPr>
          <p:nvPr/>
        </p:nvSpPr>
        <p:spPr bwMode="auto">
          <a:xfrm rot="16200000">
            <a:off x="7897203" y="2369655"/>
            <a:ext cx="724510" cy="272403"/>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53899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Označování záznamů</a:t>
            </a:r>
          </a:p>
        </p:txBody>
      </p:sp>
      <p:sp>
        <p:nvSpPr>
          <p:cNvPr id="7" name="Rectangle 6"/>
          <p:cNvSpPr txBox="1">
            <a:spLocks noChangeArrowheads="1"/>
          </p:cNvSpPr>
          <p:nvPr/>
        </p:nvSpPr>
        <p:spPr>
          <a:xfrm>
            <a:off x="274883" y="4776422"/>
            <a:ext cx="7704138" cy="11397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Výběr (zrušení výběru) záznamu</a:t>
            </a:r>
          </a:p>
          <a:p>
            <a:pPr>
              <a:lnSpc>
                <a:spcPct val="100000"/>
              </a:lnSpc>
              <a:spcBef>
                <a:spcPts val="600"/>
              </a:spcBef>
              <a:buFontTx/>
              <a:buNone/>
            </a:pPr>
            <a:r>
              <a:rPr lang="cs-CZ" altLang="cs-CZ" sz="1600" dirty="0"/>
              <a:t>2) "</a:t>
            </a:r>
            <a:r>
              <a:rPr lang="cs-CZ" altLang="cs-CZ" sz="1600" b="1" dirty="0"/>
              <a:t>+</a:t>
            </a:r>
            <a:r>
              <a:rPr lang="cs-CZ" altLang="cs-CZ" sz="1600" b="1" dirty="0" err="1"/>
              <a:t>Annotate</a:t>
            </a:r>
            <a:r>
              <a:rPr lang="cs-CZ" altLang="cs-CZ" sz="1600" dirty="0"/>
              <a:t>" – vložení poznámky k záznamu, která se uloží společně s tímto záznamem (lze jen po předchozím přihlášení do vlastního účtu – "</a:t>
            </a:r>
            <a:r>
              <a:rPr lang="cs-CZ" altLang="cs-CZ" sz="1600" b="1" dirty="0" err="1"/>
              <a:t>Personal</a:t>
            </a:r>
            <a:r>
              <a:rPr lang="cs-CZ" altLang="cs-CZ" sz="1600" b="1" dirty="0"/>
              <a:t> </a:t>
            </a:r>
            <a:r>
              <a:rPr lang="cs-CZ" altLang="cs-CZ" sz="1600" b="1" dirty="0" err="1"/>
              <a:t>Account</a:t>
            </a:r>
            <a:r>
              <a:rPr lang="cs-CZ" altLang="cs-CZ" sz="1600" dirty="0"/>
              <a:t>")</a:t>
            </a:r>
          </a:p>
        </p:txBody>
      </p:sp>
      <p:grpSp>
        <p:nvGrpSpPr>
          <p:cNvPr id="3" name="Skupina 2">
            <a:extLst>
              <a:ext uri="{FF2B5EF4-FFF2-40B4-BE49-F238E27FC236}">
                <a16:creationId xmlns:a16="http://schemas.microsoft.com/office/drawing/2014/main" id="{D505F5D0-9476-478A-9CCD-ADC9F6AD24A5}"/>
              </a:ext>
            </a:extLst>
          </p:cNvPr>
          <p:cNvGrpSpPr/>
          <p:nvPr/>
        </p:nvGrpSpPr>
        <p:grpSpPr>
          <a:xfrm>
            <a:off x="342000" y="954000"/>
            <a:ext cx="8460000" cy="3714869"/>
            <a:chOff x="342000" y="954000"/>
            <a:chExt cx="8460000" cy="3714869"/>
          </a:xfrm>
        </p:grpSpPr>
        <p:pic>
          <p:nvPicPr>
            <p:cNvPr id="16" name="Obrázek 15">
              <a:extLst>
                <a:ext uri="{FF2B5EF4-FFF2-40B4-BE49-F238E27FC236}">
                  <a16:creationId xmlns:a16="http://schemas.microsoft.com/office/drawing/2014/main" id="{36ACB186-ACEF-4230-9514-2055C0121A65}"/>
                </a:ext>
              </a:extLst>
            </p:cNvPr>
            <p:cNvPicPr>
              <a:picLocks noChangeAspect="1"/>
            </p:cNvPicPr>
            <p:nvPr/>
          </p:nvPicPr>
          <p:blipFill>
            <a:blip r:embed="rId2"/>
            <a:stretch>
              <a:fillRect/>
            </a:stretch>
          </p:blipFill>
          <p:spPr>
            <a:xfrm>
              <a:off x="342000" y="1080000"/>
              <a:ext cx="8460000" cy="3480422"/>
            </a:xfrm>
            <a:prstGeom prst="rect">
              <a:avLst/>
            </a:prstGeom>
            <a:noFill/>
            <a:ln w="31750">
              <a:solidFill>
                <a:srgbClr val="0077B7"/>
              </a:solidFill>
            </a:ln>
          </p:spPr>
        </p:pic>
        <p:grpSp>
          <p:nvGrpSpPr>
            <p:cNvPr id="17" name="Skupina 16">
              <a:extLst>
                <a:ext uri="{FF2B5EF4-FFF2-40B4-BE49-F238E27FC236}">
                  <a16:creationId xmlns:a16="http://schemas.microsoft.com/office/drawing/2014/main" id="{EF4402CE-58AE-4704-89DB-F1B3659D4E69}"/>
                </a:ext>
              </a:extLst>
            </p:cNvPr>
            <p:cNvGrpSpPr/>
            <p:nvPr/>
          </p:nvGrpSpPr>
          <p:grpSpPr>
            <a:xfrm>
              <a:off x="2241878" y="4302156"/>
              <a:ext cx="647339" cy="366713"/>
              <a:chOff x="2449268" y="4558786"/>
              <a:chExt cx="647339" cy="366713"/>
            </a:xfrm>
          </p:grpSpPr>
          <p:sp>
            <p:nvSpPr>
              <p:cNvPr id="18" name="AutoShape 10">
                <a:extLst>
                  <a:ext uri="{FF2B5EF4-FFF2-40B4-BE49-F238E27FC236}">
                    <a16:creationId xmlns:a16="http://schemas.microsoft.com/office/drawing/2014/main" id="{D5189B88-D191-4F2C-8815-ED8C38EF1231}"/>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9" name="Text Box 8">
                <a:extLst>
                  <a:ext uri="{FF2B5EF4-FFF2-40B4-BE49-F238E27FC236}">
                    <a16:creationId xmlns:a16="http://schemas.microsoft.com/office/drawing/2014/main" id="{15D1F2B3-EF1A-41F6-A09E-EB15059DA2F8}"/>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nvGrpSpPr>
            <p:cNvPr id="20" name="Skupina 19">
              <a:extLst>
                <a:ext uri="{FF2B5EF4-FFF2-40B4-BE49-F238E27FC236}">
                  <a16:creationId xmlns:a16="http://schemas.microsoft.com/office/drawing/2014/main" id="{A3F0DF24-F059-4A99-BFD3-9144C0DEFDF0}"/>
                </a:ext>
              </a:extLst>
            </p:cNvPr>
            <p:cNvGrpSpPr/>
            <p:nvPr/>
          </p:nvGrpSpPr>
          <p:grpSpPr>
            <a:xfrm>
              <a:off x="468000" y="954000"/>
              <a:ext cx="647338" cy="366713"/>
              <a:chOff x="827725" y="999411"/>
              <a:chExt cx="647338" cy="366713"/>
            </a:xfrm>
          </p:grpSpPr>
          <p:sp>
            <p:nvSpPr>
              <p:cNvPr id="21" name="Text Box 8">
                <a:extLst>
                  <a:ext uri="{FF2B5EF4-FFF2-40B4-BE49-F238E27FC236}">
                    <a16:creationId xmlns:a16="http://schemas.microsoft.com/office/drawing/2014/main" id="{CBA852DF-97F4-4E90-B0BE-E0FB30A3AC27}"/>
                  </a:ext>
                </a:extLst>
              </p:cNvPr>
              <p:cNvSpPr txBox="1">
                <a:spLocks noChangeArrowheads="1"/>
              </p:cNvSpPr>
              <p:nvPr/>
            </p:nvSpPr>
            <p:spPr bwMode="auto">
              <a:xfrm>
                <a:off x="1140643" y="999411"/>
                <a:ext cx="334420"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sp>
            <p:nvSpPr>
              <p:cNvPr id="22" name="AutoShape 10">
                <a:extLst>
                  <a:ext uri="{FF2B5EF4-FFF2-40B4-BE49-F238E27FC236}">
                    <a16:creationId xmlns:a16="http://schemas.microsoft.com/office/drawing/2014/main" id="{77641DF2-4DAC-4AB2-ACB2-E32825079A6D}"/>
                  </a:ext>
                </a:extLst>
              </p:cNvPr>
              <p:cNvSpPr>
                <a:spLocks noChangeArrowheads="1"/>
              </p:cNvSpPr>
              <p:nvPr/>
            </p:nvSpPr>
            <p:spPr bwMode="auto">
              <a:xfrm rot="16200000">
                <a:off x="906317" y="101866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spTree>
    <p:extLst>
      <p:ext uri="{BB962C8B-B14F-4D97-AF65-F5344CB8AC3E}">
        <p14:creationId xmlns:p14="http://schemas.microsoft.com/office/powerpoint/2010/main" val="69674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Zobrazení označených záznamů</a:t>
            </a:r>
          </a:p>
        </p:txBody>
      </p:sp>
      <p:grpSp>
        <p:nvGrpSpPr>
          <p:cNvPr id="14" name="Skupina 13">
            <a:extLst>
              <a:ext uri="{FF2B5EF4-FFF2-40B4-BE49-F238E27FC236}">
                <a16:creationId xmlns:a16="http://schemas.microsoft.com/office/drawing/2014/main" id="{4D2E522A-DF6F-4F92-9F9C-641C9F977403}"/>
              </a:ext>
            </a:extLst>
          </p:cNvPr>
          <p:cNvGrpSpPr/>
          <p:nvPr/>
        </p:nvGrpSpPr>
        <p:grpSpPr>
          <a:xfrm>
            <a:off x="341999" y="1080001"/>
            <a:ext cx="8460000" cy="4906021"/>
            <a:chOff x="341999" y="1080001"/>
            <a:chExt cx="8460000" cy="4906021"/>
          </a:xfrm>
        </p:grpSpPr>
        <p:pic>
          <p:nvPicPr>
            <p:cNvPr id="6" name="Obrázek 5">
              <a:extLst>
                <a:ext uri="{FF2B5EF4-FFF2-40B4-BE49-F238E27FC236}">
                  <a16:creationId xmlns:a16="http://schemas.microsoft.com/office/drawing/2014/main" id="{8E88E87A-12CC-4B99-AA07-7E10892070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999" y="1080001"/>
              <a:ext cx="8460000" cy="4906021"/>
            </a:xfrm>
            <a:prstGeom prst="rect">
              <a:avLst/>
            </a:prstGeom>
            <a:noFill/>
            <a:ln w="31750">
              <a:solidFill>
                <a:srgbClr val="0077B7"/>
              </a:solidFill>
            </a:ln>
          </p:spPr>
        </p:pic>
        <p:sp>
          <p:nvSpPr>
            <p:cNvPr id="11" name="Zaoblený obdélník 7">
              <a:extLst>
                <a:ext uri="{FF2B5EF4-FFF2-40B4-BE49-F238E27FC236}">
                  <a16:creationId xmlns:a16="http://schemas.microsoft.com/office/drawing/2014/main" id="{00605391-2EC0-4893-B636-BD75E03498D3}"/>
                </a:ext>
              </a:extLst>
            </p:cNvPr>
            <p:cNvSpPr/>
            <p:nvPr/>
          </p:nvSpPr>
          <p:spPr>
            <a:xfrm>
              <a:off x="8100000" y="4540156"/>
              <a:ext cx="684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AutoShape 10">
              <a:extLst>
                <a:ext uri="{FF2B5EF4-FFF2-40B4-BE49-F238E27FC236}">
                  <a16:creationId xmlns:a16="http://schemas.microsoft.com/office/drawing/2014/main" id="{997AFCF9-3E0C-4E85-95B4-D0D37E3F8AF0}"/>
                </a:ext>
              </a:extLst>
            </p:cNvPr>
            <p:cNvSpPr>
              <a:spLocks noChangeArrowheads="1"/>
            </p:cNvSpPr>
            <p:nvPr/>
          </p:nvSpPr>
          <p:spPr bwMode="auto">
            <a:xfrm rot="10800000">
              <a:off x="8340592" y="4158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397160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Zobrazení označených záznamů</a:t>
            </a:r>
          </a:p>
        </p:txBody>
      </p:sp>
      <p:sp>
        <p:nvSpPr>
          <p:cNvPr id="8" name="Rectangle 4"/>
          <p:cNvSpPr txBox="1">
            <a:spLocks noChangeArrowheads="1"/>
          </p:cNvSpPr>
          <p:nvPr/>
        </p:nvSpPr>
        <p:spPr>
          <a:xfrm>
            <a:off x="342000" y="5170310"/>
            <a:ext cx="8460000" cy="336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a:t>
            </a:r>
            <a:r>
              <a:rPr lang="cs-CZ" altLang="cs-CZ" sz="1600" b="1" dirty="0" err="1"/>
              <a:t>Keep</a:t>
            </a:r>
            <a:r>
              <a:rPr lang="cs-CZ" altLang="cs-CZ" sz="1600" b="1" dirty="0"/>
              <a:t> </a:t>
            </a:r>
            <a:r>
              <a:rPr lang="cs-CZ" altLang="cs-CZ" sz="1600" b="1" dirty="0" err="1"/>
              <a:t>Selected</a:t>
            </a:r>
            <a:r>
              <a:rPr lang="cs-CZ" altLang="cs-CZ" sz="1600" dirty="0"/>
              <a:t>" – zobrazení označených záznamů	</a:t>
            </a:r>
          </a:p>
        </p:txBody>
      </p:sp>
      <p:sp>
        <p:nvSpPr>
          <p:cNvPr id="11" name="Zaoblený obdélník 7">
            <a:extLst>
              <a:ext uri="{FF2B5EF4-FFF2-40B4-BE49-F238E27FC236}">
                <a16:creationId xmlns:a16="http://schemas.microsoft.com/office/drawing/2014/main" id="{00605391-2EC0-4893-B636-BD75E03498D3}"/>
              </a:ext>
            </a:extLst>
          </p:cNvPr>
          <p:cNvSpPr/>
          <p:nvPr/>
        </p:nvSpPr>
        <p:spPr>
          <a:xfrm>
            <a:off x="6552000" y="3852000"/>
            <a:ext cx="576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AutoShape 10">
            <a:extLst>
              <a:ext uri="{FF2B5EF4-FFF2-40B4-BE49-F238E27FC236}">
                <a16:creationId xmlns:a16="http://schemas.microsoft.com/office/drawing/2014/main" id="{997AFCF9-3E0C-4E85-95B4-D0D37E3F8AF0}"/>
              </a:ext>
            </a:extLst>
          </p:cNvPr>
          <p:cNvSpPr>
            <a:spLocks noChangeArrowheads="1"/>
          </p:cNvSpPr>
          <p:nvPr/>
        </p:nvSpPr>
        <p:spPr bwMode="auto">
          <a:xfrm rot="10800000">
            <a:off x="6738592" y="3455999"/>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nvGrpSpPr>
          <p:cNvPr id="5" name="Skupina 4">
            <a:extLst>
              <a:ext uri="{FF2B5EF4-FFF2-40B4-BE49-F238E27FC236}">
                <a16:creationId xmlns:a16="http://schemas.microsoft.com/office/drawing/2014/main" id="{884C3036-C038-49F5-BED1-8F79AF7145B3}"/>
              </a:ext>
            </a:extLst>
          </p:cNvPr>
          <p:cNvGrpSpPr/>
          <p:nvPr/>
        </p:nvGrpSpPr>
        <p:grpSpPr>
          <a:xfrm>
            <a:off x="342000" y="1080000"/>
            <a:ext cx="8460000" cy="5099090"/>
            <a:chOff x="342000" y="1080000"/>
            <a:chExt cx="8460000" cy="5099090"/>
          </a:xfrm>
        </p:grpSpPr>
        <p:pic>
          <p:nvPicPr>
            <p:cNvPr id="3" name="Obrázek 2">
              <a:extLst>
                <a:ext uri="{FF2B5EF4-FFF2-40B4-BE49-F238E27FC236}">
                  <a16:creationId xmlns:a16="http://schemas.microsoft.com/office/drawing/2014/main" id="{31EB4831-4F8D-4FB8-8286-9ACC8BF950E7}"/>
                </a:ext>
              </a:extLst>
            </p:cNvPr>
            <p:cNvPicPr>
              <a:picLocks noChangeAspect="1"/>
            </p:cNvPicPr>
            <p:nvPr/>
          </p:nvPicPr>
          <p:blipFill>
            <a:blip r:embed="rId2"/>
            <a:stretch>
              <a:fillRect/>
            </a:stretch>
          </p:blipFill>
          <p:spPr>
            <a:xfrm>
              <a:off x="342000" y="1080000"/>
              <a:ext cx="8460000" cy="5099090"/>
            </a:xfrm>
            <a:prstGeom prst="rect">
              <a:avLst/>
            </a:prstGeom>
            <a:noFill/>
            <a:ln w="31750">
              <a:solidFill>
                <a:srgbClr val="0077B7"/>
              </a:solidFill>
            </a:ln>
          </p:spPr>
        </p:pic>
        <p:sp>
          <p:nvSpPr>
            <p:cNvPr id="9" name="Zaoblený obdélník 7">
              <a:extLst>
                <a:ext uri="{FF2B5EF4-FFF2-40B4-BE49-F238E27FC236}">
                  <a16:creationId xmlns:a16="http://schemas.microsoft.com/office/drawing/2014/main" id="{CC29FBCB-1B23-462B-A8BA-7DD353A00783}"/>
                </a:ext>
              </a:extLst>
            </p:cNvPr>
            <p:cNvSpPr/>
            <p:nvPr/>
          </p:nvSpPr>
          <p:spPr>
            <a:xfrm>
              <a:off x="506050" y="1988801"/>
              <a:ext cx="715794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7">
              <a:extLst>
                <a:ext uri="{FF2B5EF4-FFF2-40B4-BE49-F238E27FC236}">
                  <a16:creationId xmlns:a16="http://schemas.microsoft.com/office/drawing/2014/main" id="{95F22057-E271-41CD-BB97-040D2BA35652}"/>
                </a:ext>
              </a:extLst>
            </p:cNvPr>
            <p:cNvSpPr>
              <a:spLocks noChangeArrowheads="1"/>
            </p:cNvSpPr>
            <p:nvPr/>
          </p:nvSpPr>
          <p:spPr bwMode="auto">
            <a:xfrm rot="5400000">
              <a:off x="7216770" y="2229288"/>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Tree>
    <p:extLst>
      <p:ext uri="{BB962C8B-B14F-4D97-AF65-F5344CB8AC3E}">
        <p14:creationId xmlns:p14="http://schemas.microsoft.com/office/powerpoint/2010/main" val="150450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a:t>Ukládání označených záznamů</a:t>
            </a:r>
          </a:p>
        </p:txBody>
      </p:sp>
      <p:sp>
        <p:nvSpPr>
          <p:cNvPr id="8" name="Rectangle 4"/>
          <p:cNvSpPr txBox="1">
            <a:spLocks noChangeArrowheads="1"/>
          </p:cNvSpPr>
          <p:nvPr/>
        </p:nvSpPr>
        <p:spPr>
          <a:xfrm>
            <a:off x="3822616" y="3568437"/>
            <a:ext cx="4979384" cy="2630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cs-CZ" altLang="cs-CZ" sz="1400" b="1" dirty="0"/>
              <a:t>"New </a:t>
            </a:r>
            <a:r>
              <a:rPr lang="cs-CZ" altLang="cs-CZ" sz="1400" b="1" dirty="0" err="1"/>
              <a:t>Custom</a:t>
            </a:r>
            <a:r>
              <a:rPr lang="cs-CZ" altLang="cs-CZ" sz="1400" b="1" dirty="0"/>
              <a:t> Export</a:t>
            </a:r>
            <a:r>
              <a:rPr lang="cs-CZ" altLang="cs-CZ" sz="1400" dirty="0"/>
              <a:t>" – nastavení exportovaných polí záznamů</a:t>
            </a:r>
          </a:p>
          <a:p>
            <a:pPr marL="0" indent="0">
              <a:lnSpc>
                <a:spcPct val="100000"/>
              </a:lnSpc>
              <a:spcBef>
                <a:spcPts val="0"/>
              </a:spcBef>
              <a:buFontTx/>
              <a:buNone/>
            </a:pPr>
            <a:r>
              <a:rPr lang="cs-CZ" altLang="cs-CZ" sz="1400" b="1" dirty="0"/>
              <a:t>"</a:t>
            </a:r>
            <a:r>
              <a:rPr lang="cs-CZ" altLang="cs-CZ" sz="1400" b="1" dirty="0" err="1"/>
              <a:t>Save</a:t>
            </a:r>
            <a:r>
              <a:rPr lang="cs-CZ" altLang="cs-CZ" sz="1400" b="1" dirty="0"/>
              <a:t> as </a:t>
            </a:r>
            <a:r>
              <a:rPr lang="cs-CZ" altLang="cs-CZ" sz="1400" b="1" dirty="0" err="1"/>
              <a:t>template</a:t>
            </a:r>
            <a:r>
              <a:rPr lang="cs-CZ" altLang="cs-CZ" sz="1400" b="1" dirty="0"/>
              <a:t>"</a:t>
            </a:r>
            <a:r>
              <a:rPr lang="cs-CZ" altLang="cs-CZ" sz="1400" dirty="0"/>
              <a:t> – uložení nastavení polí exportu záznamů</a:t>
            </a:r>
          </a:p>
          <a:p>
            <a:pPr marL="0" indent="0">
              <a:lnSpc>
                <a:spcPct val="100000"/>
              </a:lnSpc>
              <a:spcBef>
                <a:spcPts val="0"/>
              </a:spcBef>
              <a:buFontTx/>
              <a:buNone/>
            </a:pPr>
            <a:r>
              <a:rPr lang="cs-CZ" altLang="cs-CZ" sz="1400" b="1" dirty="0"/>
              <a:t>"</a:t>
            </a:r>
            <a:r>
              <a:rPr lang="cs-CZ" altLang="cs-CZ" sz="1400" b="1" dirty="0" err="1"/>
              <a:t>Format</a:t>
            </a:r>
            <a:r>
              <a:rPr lang="cs-CZ" altLang="cs-CZ" sz="1400" dirty="0"/>
              <a:t>" – výběr formátu ukládaných záznamů jako textových dokumentů (BRS/</a:t>
            </a:r>
            <a:r>
              <a:rPr lang="cs-CZ" altLang="cs-CZ" sz="1400" dirty="0" err="1"/>
              <a:t>Tagged</a:t>
            </a:r>
            <a:r>
              <a:rPr lang="cs-CZ" altLang="cs-CZ" sz="1400" dirty="0"/>
              <a:t>, </a:t>
            </a:r>
            <a:r>
              <a:rPr lang="cs-CZ" altLang="cs-CZ" sz="1400" dirty="0" err="1"/>
              <a:t>txt</a:t>
            </a:r>
            <a:r>
              <a:rPr lang="cs-CZ" altLang="cs-CZ" sz="1400" dirty="0"/>
              <a:t>, Microsoft Word, ...) </a:t>
            </a:r>
            <a:br>
              <a:rPr lang="cs-CZ" altLang="cs-CZ" sz="1400" dirty="0"/>
            </a:br>
            <a:r>
              <a:rPr lang="cs-CZ" altLang="cs-CZ" sz="1400" dirty="0"/>
              <a:t>nebo ve formátu nadstavbových programů – citačních manažerů (</a:t>
            </a:r>
            <a:r>
              <a:rPr lang="cs-CZ" altLang="cs-CZ" sz="1400" dirty="0" err="1"/>
              <a:t>EndNote</a:t>
            </a:r>
            <a:r>
              <a:rPr lang="cs-CZ" altLang="cs-CZ" sz="1400" dirty="0"/>
              <a:t>, </a:t>
            </a:r>
            <a:r>
              <a:rPr lang="cs-CZ" altLang="cs-CZ" sz="1400" dirty="0" err="1"/>
              <a:t>RefWorks</a:t>
            </a:r>
            <a:r>
              <a:rPr lang="cs-CZ" altLang="cs-CZ" sz="1400" dirty="0"/>
              <a:t>, </a:t>
            </a:r>
            <a:r>
              <a:rPr lang="cs-CZ" altLang="cs-CZ" sz="1400" dirty="0" err="1"/>
              <a:t>ProCite</a:t>
            </a:r>
            <a:r>
              <a:rPr lang="cs-CZ" altLang="cs-CZ" sz="1400" dirty="0"/>
              <a:t>, RIS,...)</a:t>
            </a:r>
          </a:p>
          <a:p>
            <a:pPr marL="0" indent="0">
              <a:lnSpc>
                <a:spcPct val="100000"/>
              </a:lnSpc>
              <a:spcBef>
                <a:spcPts val="0"/>
              </a:spcBef>
              <a:buFontTx/>
              <a:buNone/>
            </a:pPr>
            <a:r>
              <a:rPr lang="cs-CZ" altLang="cs-CZ" sz="1400" dirty="0"/>
              <a:t>"</a:t>
            </a:r>
            <a:r>
              <a:rPr lang="cs-CZ" altLang="cs-CZ" sz="1400" b="1" dirty="0"/>
              <a:t>Link to </a:t>
            </a:r>
            <a:r>
              <a:rPr lang="cs-CZ" altLang="cs-CZ" sz="1400" b="1" dirty="0" err="1"/>
              <a:t>External</a:t>
            </a:r>
            <a:r>
              <a:rPr lang="cs-CZ" altLang="cs-CZ" sz="1400" b="1" dirty="0"/>
              <a:t> </a:t>
            </a:r>
            <a:r>
              <a:rPr lang="cs-CZ" altLang="cs-CZ" sz="1400" b="1" dirty="0" err="1"/>
              <a:t>Resolver</a:t>
            </a:r>
            <a:r>
              <a:rPr lang="cs-CZ" altLang="cs-CZ" sz="1400" dirty="0"/>
              <a:t>" – odkaz k plnému textu, pokud je dostupný</a:t>
            </a:r>
          </a:p>
          <a:p>
            <a:pPr marL="0" indent="0">
              <a:lnSpc>
                <a:spcPct val="100000"/>
              </a:lnSpc>
              <a:spcBef>
                <a:spcPts val="0"/>
              </a:spcBef>
              <a:buFontTx/>
              <a:buNone/>
            </a:pPr>
            <a:r>
              <a:rPr lang="cs-CZ" altLang="cs-CZ" sz="1400" dirty="0"/>
              <a:t>"</a:t>
            </a:r>
            <a:r>
              <a:rPr lang="cs-CZ" altLang="cs-CZ" sz="1400" b="1" dirty="0" err="1"/>
              <a:t>Search</a:t>
            </a:r>
            <a:r>
              <a:rPr lang="cs-CZ" altLang="cs-CZ" sz="1400" b="1" dirty="0"/>
              <a:t> </a:t>
            </a:r>
            <a:r>
              <a:rPr lang="cs-CZ" altLang="cs-CZ" sz="1400" b="1" dirty="0" err="1"/>
              <a:t>History</a:t>
            </a:r>
            <a:r>
              <a:rPr lang="cs-CZ" altLang="cs-CZ" sz="1400" dirty="0"/>
              <a:t>" – uložení vyhledávacího profilu                     k záznamům ukládaným jako textový dokument</a:t>
            </a:r>
          </a:p>
        </p:txBody>
      </p:sp>
      <p:grpSp>
        <p:nvGrpSpPr>
          <p:cNvPr id="22" name="Skupina 21">
            <a:extLst>
              <a:ext uri="{FF2B5EF4-FFF2-40B4-BE49-F238E27FC236}">
                <a16:creationId xmlns:a16="http://schemas.microsoft.com/office/drawing/2014/main" id="{236D3D50-C56F-4320-9F92-9D84DB32AEF9}"/>
              </a:ext>
            </a:extLst>
          </p:cNvPr>
          <p:cNvGrpSpPr/>
          <p:nvPr/>
        </p:nvGrpSpPr>
        <p:grpSpPr>
          <a:xfrm>
            <a:off x="342000" y="1080000"/>
            <a:ext cx="8460000" cy="5118569"/>
            <a:chOff x="342000" y="1080000"/>
            <a:chExt cx="8460000" cy="5118569"/>
          </a:xfrm>
        </p:grpSpPr>
        <p:pic>
          <p:nvPicPr>
            <p:cNvPr id="15" name="Obrázek 14">
              <a:extLst>
                <a:ext uri="{FF2B5EF4-FFF2-40B4-BE49-F238E27FC236}">
                  <a16:creationId xmlns:a16="http://schemas.microsoft.com/office/drawing/2014/main" id="{28CC18CA-9D4D-44A7-9F01-A4A0652325F5}"/>
                </a:ext>
              </a:extLst>
            </p:cNvPr>
            <p:cNvPicPr>
              <a:picLocks noChangeAspect="1"/>
            </p:cNvPicPr>
            <p:nvPr/>
          </p:nvPicPr>
          <p:blipFill>
            <a:blip r:embed="rId2"/>
            <a:stretch>
              <a:fillRect/>
            </a:stretch>
          </p:blipFill>
          <p:spPr>
            <a:xfrm>
              <a:off x="342000" y="1080000"/>
              <a:ext cx="8460000" cy="2308436"/>
            </a:xfrm>
            <a:prstGeom prst="rect">
              <a:avLst/>
            </a:prstGeom>
            <a:noFill/>
            <a:ln w="31750">
              <a:solidFill>
                <a:srgbClr val="0077B7"/>
              </a:solidFill>
            </a:ln>
          </p:spPr>
        </p:pic>
        <p:grpSp>
          <p:nvGrpSpPr>
            <p:cNvPr id="16" name="Skupina 15">
              <a:extLst>
                <a:ext uri="{FF2B5EF4-FFF2-40B4-BE49-F238E27FC236}">
                  <a16:creationId xmlns:a16="http://schemas.microsoft.com/office/drawing/2014/main" id="{6898173A-2656-43A9-B454-796CC65FD190}"/>
                </a:ext>
              </a:extLst>
            </p:cNvPr>
            <p:cNvGrpSpPr/>
            <p:nvPr/>
          </p:nvGrpSpPr>
          <p:grpSpPr>
            <a:xfrm>
              <a:off x="6576050" y="1139153"/>
              <a:ext cx="504000" cy="540000"/>
              <a:chOff x="6840000" y="1116000"/>
              <a:chExt cx="504000" cy="540000"/>
            </a:xfrm>
          </p:grpSpPr>
          <p:sp>
            <p:nvSpPr>
              <p:cNvPr id="9" name="AutoShape 10"/>
              <p:cNvSpPr>
                <a:spLocks noChangeArrowheads="1"/>
              </p:cNvSpPr>
              <p:nvPr/>
            </p:nvSpPr>
            <p:spPr bwMode="auto">
              <a:xfrm rot="10800000">
                <a:off x="6984000" y="1296000"/>
                <a:ext cx="216000"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1" name="Zaoblený obdélník 7">
                <a:extLst>
                  <a:ext uri="{FF2B5EF4-FFF2-40B4-BE49-F238E27FC236}">
                    <a16:creationId xmlns:a16="http://schemas.microsoft.com/office/drawing/2014/main" id="{615FDAE7-AE58-4C77-AE64-4152D798CE5F}"/>
                  </a:ext>
                </a:extLst>
              </p:cNvPr>
              <p:cNvSpPr/>
              <p:nvPr/>
            </p:nvSpPr>
            <p:spPr>
              <a:xfrm>
                <a:off x="6840000" y="1116000"/>
                <a:ext cx="504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7" name="Obrázek 6">
              <a:extLst>
                <a:ext uri="{FF2B5EF4-FFF2-40B4-BE49-F238E27FC236}">
                  <a16:creationId xmlns:a16="http://schemas.microsoft.com/office/drawing/2014/main" id="{B836F47A-ADA5-4505-B0BB-7154825862C0}"/>
                </a:ext>
              </a:extLst>
            </p:cNvPr>
            <p:cNvPicPr>
              <a:picLocks noChangeAspect="1"/>
            </p:cNvPicPr>
            <p:nvPr/>
          </p:nvPicPr>
          <p:blipFill>
            <a:blip r:embed="rId3"/>
            <a:stretch>
              <a:fillRect/>
            </a:stretch>
          </p:blipFill>
          <p:spPr>
            <a:xfrm>
              <a:off x="4939285" y="1719718"/>
              <a:ext cx="3628715" cy="1749847"/>
            </a:xfrm>
            <a:prstGeom prst="rect">
              <a:avLst/>
            </a:prstGeom>
            <a:noFill/>
            <a:ln w="31750">
              <a:solidFill>
                <a:srgbClr val="0077B7"/>
              </a:solidFill>
            </a:ln>
          </p:spPr>
        </p:pic>
        <p:sp>
          <p:nvSpPr>
            <p:cNvPr id="12" name="Zaoblený obdélník 7">
              <a:extLst>
                <a:ext uri="{FF2B5EF4-FFF2-40B4-BE49-F238E27FC236}">
                  <a16:creationId xmlns:a16="http://schemas.microsoft.com/office/drawing/2014/main" id="{F8E9A801-57B5-4DAC-9C9E-82C67074CA51}"/>
                </a:ext>
              </a:extLst>
            </p:cNvPr>
            <p:cNvSpPr/>
            <p:nvPr/>
          </p:nvSpPr>
          <p:spPr>
            <a:xfrm>
              <a:off x="5256000" y="2124000"/>
              <a:ext cx="468000" cy="192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7">
              <a:extLst>
                <a:ext uri="{FF2B5EF4-FFF2-40B4-BE49-F238E27FC236}">
                  <a16:creationId xmlns:a16="http://schemas.microsoft.com/office/drawing/2014/main" id="{656A7784-2D83-4C0B-9D88-4E8A6E1B4E4F}"/>
                </a:ext>
              </a:extLst>
            </p:cNvPr>
            <p:cNvSpPr/>
            <p:nvPr/>
          </p:nvSpPr>
          <p:spPr>
            <a:xfrm>
              <a:off x="4939285" y="2381169"/>
              <a:ext cx="774000" cy="2828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a:extLst>
                <a:ext uri="{FF2B5EF4-FFF2-40B4-BE49-F238E27FC236}">
                  <a16:creationId xmlns:a16="http://schemas.microsoft.com/office/drawing/2014/main" id="{368281D8-EF0F-44B2-9B5A-1823AFBD5629}"/>
                </a:ext>
              </a:extLst>
            </p:cNvPr>
            <p:cNvPicPr>
              <a:picLocks noChangeAspect="1"/>
            </p:cNvPicPr>
            <p:nvPr/>
          </p:nvPicPr>
          <p:blipFill>
            <a:blip r:embed="rId4"/>
            <a:stretch>
              <a:fillRect/>
            </a:stretch>
          </p:blipFill>
          <p:spPr>
            <a:xfrm>
              <a:off x="445814" y="2000823"/>
              <a:ext cx="3264823" cy="4151089"/>
            </a:xfrm>
            <a:prstGeom prst="rect">
              <a:avLst/>
            </a:prstGeom>
            <a:noFill/>
            <a:ln w="31750">
              <a:solidFill>
                <a:srgbClr val="0077B7"/>
              </a:solidFill>
            </a:ln>
          </p:spPr>
        </p:pic>
        <p:sp>
          <p:nvSpPr>
            <p:cNvPr id="18" name="AutoShape 10">
              <a:extLst>
                <a:ext uri="{FF2B5EF4-FFF2-40B4-BE49-F238E27FC236}">
                  <a16:creationId xmlns:a16="http://schemas.microsoft.com/office/drawing/2014/main" id="{51ABA0C4-D57E-4A46-BDC9-DAD2C5929BE8}"/>
                </a:ext>
              </a:extLst>
            </p:cNvPr>
            <p:cNvSpPr>
              <a:spLocks noChangeArrowheads="1"/>
            </p:cNvSpPr>
            <p:nvPr/>
          </p:nvSpPr>
          <p:spPr bwMode="auto">
            <a:xfrm rot="16200000">
              <a:off x="4171062" y="1946592"/>
              <a:ext cx="324000" cy="1152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9" name="Zaoblený obdélník 7">
              <a:extLst>
                <a:ext uri="{FF2B5EF4-FFF2-40B4-BE49-F238E27FC236}">
                  <a16:creationId xmlns:a16="http://schemas.microsoft.com/office/drawing/2014/main" id="{977AD2A6-22F5-44B2-B1AE-16B45D52A1A2}"/>
                </a:ext>
              </a:extLst>
            </p:cNvPr>
            <p:cNvSpPr/>
            <p:nvPr/>
          </p:nvSpPr>
          <p:spPr>
            <a:xfrm>
              <a:off x="3348000" y="5957740"/>
              <a:ext cx="432000" cy="2408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7">
              <a:extLst>
                <a:ext uri="{FF2B5EF4-FFF2-40B4-BE49-F238E27FC236}">
                  <a16:creationId xmlns:a16="http://schemas.microsoft.com/office/drawing/2014/main" id="{AC59A84E-3A0C-4A5E-888D-F9B5FA1C8860}"/>
                </a:ext>
              </a:extLst>
            </p:cNvPr>
            <p:cNvSpPr/>
            <p:nvPr/>
          </p:nvSpPr>
          <p:spPr>
            <a:xfrm>
              <a:off x="2664000" y="5356243"/>
              <a:ext cx="965320" cy="544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7">
              <a:extLst>
                <a:ext uri="{FF2B5EF4-FFF2-40B4-BE49-F238E27FC236}">
                  <a16:creationId xmlns:a16="http://schemas.microsoft.com/office/drawing/2014/main" id="{73132E38-891A-4D45-A4B6-E0AAC1417198}"/>
                </a:ext>
              </a:extLst>
            </p:cNvPr>
            <p:cNvSpPr/>
            <p:nvPr/>
          </p:nvSpPr>
          <p:spPr>
            <a:xfrm>
              <a:off x="399389" y="2360590"/>
              <a:ext cx="1118326" cy="3240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4212490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000" dirty="0"/>
              <a:t>Formáty ukládaných záznamů</a:t>
            </a:r>
          </a:p>
        </p:txBody>
      </p:sp>
      <p:sp>
        <p:nvSpPr>
          <p:cNvPr id="3" name="Zástupný symbol pro obsah 2"/>
          <p:cNvSpPr>
            <a:spLocks noGrp="1"/>
          </p:cNvSpPr>
          <p:nvPr>
            <p:ph idx="1"/>
          </p:nvPr>
        </p:nvSpPr>
        <p:spPr>
          <a:xfrm>
            <a:off x="648000" y="1116000"/>
            <a:ext cx="7920000" cy="5039704"/>
          </a:xfrm>
        </p:spPr>
        <p:txBody>
          <a:bodyPr>
            <a:normAutofit fontScale="85000" lnSpcReduction="20000"/>
          </a:bodyPr>
          <a:lstStyle/>
          <a:p>
            <a:pPr marL="0" lvl="1">
              <a:lnSpc>
                <a:spcPct val="110000"/>
              </a:lnSpc>
              <a:spcBef>
                <a:spcPts val="600"/>
              </a:spcBef>
              <a:buClr>
                <a:schemeClr val="hlink"/>
              </a:buClr>
              <a:buNone/>
            </a:pPr>
            <a:r>
              <a:rPr lang="cs-CZ" altLang="cs-CZ" sz="1300" b="1" dirty="0">
                <a:sym typeface="Wingdings" panose="05000000000000000000" pitchFamily="2" charset="2"/>
              </a:rPr>
              <a:t>BRS/</a:t>
            </a:r>
            <a:r>
              <a:rPr lang="cs-CZ" altLang="cs-CZ" sz="1300" b="1" dirty="0" err="1">
                <a:sym typeface="Wingdings" panose="05000000000000000000" pitchFamily="2" charset="2"/>
              </a:rPr>
              <a:t>Tagged</a:t>
            </a:r>
            <a:r>
              <a:rPr lang="cs-CZ" altLang="cs-CZ" sz="1300" b="1" dirty="0">
                <a:solidFill>
                  <a:schemeClr val="hlink"/>
                </a:solidFill>
                <a:sym typeface="Wingdings" panose="05000000000000000000" pitchFamily="2" charset="2"/>
              </a:rPr>
              <a:t> </a:t>
            </a:r>
          </a:p>
          <a:p>
            <a:pPr marL="0" lvl="1">
              <a:lnSpc>
                <a:spcPct val="110000"/>
              </a:lnSpc>
              <a:spcBef>
                <a:spcPts val="600"/>
              </a:spcBef>
              <a:buNone/>
            </a:pPr>
            <a:r>
              <a:rPr lang="en-US" altLang="cs-CZ" sz="1100" dirty="0">
                <a:cs typeface="Arial" panose="020B0604020202020204" pitchFamily="34" charset="0"/>
                <a:sym typeface="Wingdings" panose="05000000000000000000" pitchFamily="2" charset="2"/>
              </a:rPr>
              <a:t>&lt;1&gt;</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AU Mao </a:t>
            </a:r>
            <a:r>
              <a:rPr lang="en-US" altLang="cs-CZ" sz="1100" dirty="0" err="1">
                <a:cs typeface="Arial" panose="020B0604020202020204" pitchFamily="34" charset="0"/>
                <a:sym typeface="Wingdings" panose="05000000000000000000" pitchFamily="2" charset="2"/>
              </a:rPr>
              <a:t>ZhuXin</a:t>
            </a:r>
            <a:r>
              <a:rPr lang="en-US" altLang="cs-CZ" sz="1100" dirty="0">
                <a:cs typeface="Arial" panose="020B0604020202020204" pitchFamily="34" charset="0"/>
                <a:sym typeface="Wingdings" panose="05000000000000000000" pitchFamily="2" charset="2"/>
              </a:rPr>
              <a:t>, Wang </a:t>
            </a:r>
            <a:r>
              <a:rPr lang="en-US" altLang="cs-CZ" sz="1100" dirty="0" err="1">
                <a:cs typeface="Arial" panose="020B0604020202020204" pitchFamily="34" charset="0"/>
                <a:sym typeface="Wingdings" panose="05000000000000000000" pitchFamily="2" charset="2"/>
              </a:rPr>
              <a:t>YuChao</a:t>
            </a:r>
            <a:r>
              <a:rPr lang="en-US" altLang="cs-CZ" sz="1100" dirty="0">
                <a:cs typeface="Arial" panose="020B0604020202020204" pitchFamily="34" charset="0"/>
                <a:sym typeface="Wingdings" panose="05000000000000000000" pitchFamily="2" charset="2"/>
              </a:rPr>
              <a:t>, Li Qian, Li </a:t>
            </a:r>
            <a:r>
              <a:rPr lang="en-US" altLang="cs-CZ" sz="1100" dirty="0" err="1">
                <a:cs typeface="Arial" panose="020B0604020202020204" pitchFamily="34" charset="0"/>
                <a:sym typeface="Wingdings" panose="05000000000000000000" pitchFamily="2" charset="2"/>
              </a:rPr>
              <a:t>WeiMin</a:t>
            </a:r>
            <a:r>
              <a:rPr lang="en-US" altLang="cs-CZ" sz="1100" dirty="0">
                <a:cs typeface="Arial" panose="020B0604020202020204" pitchFamily="34" charset="0"/>
                <a:sym typeface="Wingdings" panose="05000000000000000000" pitchFamily="2" charset="2"/>
              </a:rPr>
              <a:t>, Wang Hong, Li Yang, Yue Ming</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TI Deep mowing rather than fire restrains grassland Miscanthus growth via affecting soil nutrient loss and microbial community redistribution.  </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SO Frontiers in Plant Science 2023. 14(January). 77 ref.</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PU Frontiers Media S.A..</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AB Fire and mowing are crucial drivers of grass growth. However, their effects on soil properties, microbial communities, and plant productivity in dry-alkaline grasslands have not been well investigated. This study evaluated the effects of mowing (slightly and deeply) and fire on vegetation traits (Tiller number per cluster and plant height) and biomass (plant dry weight), and soil availability of N, P, and K, as well as soil microorganism abundance in a Miscanthus system. We designed one control and three experimental grass plots (slightly and deeply mowed, and burned) in 2020-2021 in the Xi'an Botanical Garden of Shaanxi Province, Xi'an, China. Tiller number, plant height per cluster, and soil N, P, and K availability during Miscanthus growth decreased significantly (p &lt; 0.05) in all treatments compared to the control. However, this effect was much greater in the deep-mowing plot than in the other plots. After harvest, deep mowing induced the greatest effect on biomass among all treatments, as it induced a 5.2-fold decrease in dry biomass relative to the control. In addition, both fire and mowing slightly redistributed the community and diversity of the soil bacteria and fungi. This redistribution was significantly greater in the deep-mowing plot than in other plots. In particular, relative to the control, deep mowing increased the abundance of Firmicutes and especially Proteobacteria among soil bacterial communities, but significantly (p &lt; 0.05) decreased Basidiomycota and increased Ascomycota abundance among soil fungal communities. We conclude that nutrient limitation (N, P, and K) is crucial for Miscanthus growth in both mowing and fire grasslands, whereas deep mowing can induce soil nutrient loss and microorganism redistribution, further restraining grass sustainability in dry-alkaline grasslands..</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DO http://dx.doi.org/10.3389/fpls.2022.1105718.</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DE biomass. soil bacteria. species diversity. soil types. soil chemical properties. mowing. grasslands. growth. nutrients. soil flora. microbial communities. plant height. tillers. traits. nutrient availability. nitrogen. phosphorus. potassium. soil fungi. grassland soils. wildfires.</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OD Miscanthus, Firmicutes, Proteobacteria, Basidiomycota, Ascomycota, Bacteria.</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BT APEC countries, East Asia, Asia, high Human Development Index countries, upper-middle income countries, </a:t>
            </a:r>
            <a:r>
              <a:rPr lang="en-US" altLang="cs-CZ" sz="1100" dirty="0" err="1">
                <a:cs typeface="Arial" panose="020B0604020202020204" pitchFamily="34" charset="0"/>
                <a:sym typeface="Wingdings" panose="05000000000000000000" pitchFamily="2" charset="2"/>
              </a:rPr>
              <a:t>Poaceae</a:t>
            </a:r>
            <a:r>
              <a:rPr lang="en-US" altLang="cs-CZ" sz="1100" dirty="0">
                <a:cs typeface="Arial" panose="020B0604020202020204" pitchFamily="34" charset="0"/>
                <a:sym typeface="Wingdings" panose="05000000000000000000" pitchFamily="2" charset="2"/>
              </a:rPr>
              <a:t>, </a:t>
            </a:r>
            <a:r>
              <a:rPr lang="en-US" altLang="cs-CZ" sz="1100" dirty="0" err="1">
                <a:cs typeface="Arial" panose="020B0604020202020204" pitchFamily="34" charset="0"/>
                <a:sym typeface="Wingdings" panose="05000000000000000000" pitchFamily="2" charset="2"/>
              </a:rPr>
              <a:t>Poales</a:t>
            </a:r>
            <a:r>
              <a:rPr lang="en-US" altLang="cs-CZ" sz="1100" dirty="0">
                <a:cs typeface="Arial" panose="020B0604020202020204" pitchFamily="34" charset="0"/>
                <a:sym typeface="Wingdings" panose="05000000000000000000" pitchFamily="2" charset="2"/>
              </a:rPr>
              <a:t>, commelinids, monocotyledons, angiosperms, </a:t>
            </a:r>
            <a:r>
              <a:rPr lang="en-US" altLang="cs-CZ" sz="1100" dirty="0" err="1">
                <a:cs typeface="Arial" panose="020B0604020202020204" pitchFamily="34" charset="0"/>
                <a:sym typeface="Wingdings" panose="05000000000000000000" pitchFamily="2" charset="2"/>
              </a:rPr>
              <a:t>Spermatophyta</a:t>
            </a:r>
            <a:r>
              <a:rPr lang="en-US" altLang="cs-CZ" sz="1100" dirty="0">
                <a:cs typeface="Arial" panose="020B0604020202020204" pitchFamily="34" charset="0"/>
                <a:sym typeface="Wingdings" panose="05000000000000000000" pitchFamily="2" charset="2"/>
              </a:rPr>
              <a:t>, plants, eukaryotes, North Western China, China, Bacteria, prokaryotes, fungi.</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GL China. Shaanxi.</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ID chemical properties of soil, People's Republic of China, Shensi, pasture soils, bacterium.</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LG English.</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PT Journal article.</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UR https://www.frontiersin.org/articles/10.3389/fpls.2022.1105718/full.</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ES 1664-462X.</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YR 2023</a:t>
            </a:r>
          </a:p>
          <a:p>
            <a:pPr marL="0" lvl="1">
              <a:lnSpc>
                <a:spcPct val="120000"/>
              </a:lnSpc>
              <a:spcBef>
                <a:spcPts val="0"/>
              </a:spcBef>
              <a:buNone/>
            </a:pPr>
            <a:r>
              <a:rPr lang="en-US" altLang="cs-CZ" sz="1100" dirty="0">
                <a:cs typeface="Arial" panose="020B0604020202020204" pitchFamily="34" charset="0"/>
                <a:sym typeface="Wingdings" panose="05000000000000000000" pitchFamily="2" charset="2"/>
              </a:rPr>
              <a:t>XL http://resolver.ebscohost.com/openurl?sid=OVID:cabadb&amp;id=pmid:&amp;id=doi:10.3389%2Ffpls.2022.1105718&amp;issn=1664-462X&amp;isbn=&amp;volume=14&amp;issue=January&amp;spage=&amp;date=2023&amp;title=Frontiers+in+Plant+Science&amp;atitle=Deep+mowing+rather+than+fire+restrains+grassland+Miscanthus+growth+via+affecting+soil+nutrient+loss+and+microbial+community+redistribution.&amp;aulast=Mao</a:t>
            </a:r>
            <a:endParaRPr lang="cs-CZ" dirty="0">
              <a:cs typeface="Arial" panose="020B0604020202020204" pitchFamily="34" charset="0"/>
            </a:endParaRPr>
          </a:p>
        </p:txBody>
      </p:sp>
    </p:spTree>
    <p:extLst>
      <p:ext uri="{BB962C8B-B14F-4D97-AF65-F5344CB8AC3E}">
        <p14:creationId xmlns:p14="http://schemas.microsoft.com/office/powerpoint/2010/main" val="69479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000" dirty="0"/>
              <a:t>Formáty ukládaných záznamů</a:t>
            </a:r>
          </a:p>
        </p:txBody>
      </p:sp>
      <p:sp>
        <p:nvSpPr>
          <p:cNvPr id="3" name="Zástupný symbol pro obsah 2"/>
          <p:cNvSpPr>
            <a:spLocks noGrp="1"/>
          </p:cNvSpPr>
          <p:nvPr>
            <p:ph idx="1"/>
          </p:nvPr>
        </p:nvSpPr>
        <p:spPr>
          <a:xfrm>
            <a:off x="648000" y="1115998"/>
            <a:ext cx="7920000" cy="4851169"/>
          </a:xfrm>
        </p:spPr>
        <p:txBody>
          <a:bodyPr>
            <a:normAutofit fontScale="25000" lnSpcReduction="20000"/>
          </a:bodyPr>
          <a:lstStyle/>
          <a:p>
            <a:pPr marL="0" lvl="1" indent="0">
              <a:lnSpc>
                <a:spcPct val="120000"/>
              </a:lnSpc>
              <a:spcBef>
                <a:spcPts val="0"/>
              </a:spcBef>
              <a:buClr>
                <a:schemeClr val="hlink"/>
              </a:buClr>
              <a:buNone/>
            </a:pPr>
            <a:r>
              <a:rPr lang="cs-CZ" altLang="cs-CZ" sz="4400" b="1" dirty="0">
                <a:latin typeface="+mn-lt"/>
                <a:sym typeface="Wingdings" panose="05000000000000000000" pitchFamily="2" charset="2"/>
              </a:rPr>
              <a:t>Microsoft Word</a:t>
            </a:r>
            <a:r>
              <a:rPr lang="cs-CZ" altLang="cs-CZ" sz="4400" b="1" dirty="0">
                <a:solidFill>
                  <a:srgbClr val="306635"/>
                </a:solidFill>
                <a:latin typeface="+mn-lt"/>
                <a:sym typeface="Wingdings" panose="05000000000000000000" pitchFamily="2" charset="2"/>
              </a:rPr>
              <a:t>  </a:t>
            </a:r>
          </a:p>
          <a:p>
            <a:pPr marL="0" indent="0">
              <a:lnSpc>
                <a:spcPct val="120000"/>
              </a:lnSpc>
              <a:spcBef>
                <a:spcPts val="0"/>
              </a:spcBef>
              <a:buNone/>
            </a:pPr>
            <a:r>
              <a:rPr lang="en-US" altLang="cs-CZ" sz="1600" dirty="0">
                <a:latin typeface="+mn-lt"/>
                <a:cs typeface="Times New Roman" panose="02020603050405020304" pitchFamily="18" charset="0"/>
              </a:rPr>
              <a:t>1. </a:t>
            </a:r>
            <a:endParaRPr lang="cs-CZ" altLang="cs-CZ" sz="1600" dirty="0">
              <a:latin typeface="+mn-lt"/>
              <a:cs typeface="Times New Roman" panose="02020603050405020304" pitchFamily="18" charset="0"/>
            </a:endParaRPr>
          </a:p>
          <a:p>
            <a:pPr marL="0" indent="0">
              <a:lnSpc>
                <a:spcPct val="120000"/>
              </a:lnSpc>
              <a:spcBef>
                <a:spcPts val="0"/>
              </a:spcBef>
              <a:buNone/>
            </a:pPr>
            <a:r>
              <a:rPr lang="en-US" sz="2400" dirty="0">
                <a:latin typeface="+mn-lt"/>
              </a:rPr>
              <a:t>Deep mowing rather than fire restrains grassland Miscanthus growth via affecting soil nutrient loss and microbial community redistribution.  </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dirty="0">
                <a:latin typeface="+mn-lt"/>
              </a:rPr>
              <a:t>Mao </a:t>
            </a:r>
            <a:r>
              <a:rPr lang="en-US" sz="2400" dirty="0" err="1">
                <a:latin typeface="+mn-lt"/>
              </a:rPr>
              <a:t>ZhuXin</a:t>
            </a:r>
            <a:r>
              <a:rPr lang="en-US" sz="2400" dirty="0">
                <a:latin typeface="+mn-lt"/>
              </a:rPr>
              <a:t>, Wang </a:t>
            </a:r>
            <a:r>
              <a:rPr lang="en-US" sz="2400" dirty="0" err="1">
                <a:latin typeface="+mn-lt"/>
              </a:rPr>
              <a:t>YuChao</a:t>
            </a:r>
            <a:r>
              <a:rPr lang="en-US" sz="2400" dirty="0">
                <a:latin typeface="+mn-lt"/>
              </a:rPr>
              <a:t>, Li Qian, Li </a:t>
            </a:r>
            <a:r>
              <a:rPr lang="en-US" sz="2400" dirty="0" err="1">
                <a:latin typeface="+mn-lt"/>
              </a:rPr>
              <a:t>WeiMin</a:t>
            </a:r>
            <a:r>
              <a:rPr lang="en-US" sz="2400" dirty="0">
                <a:latin typeface="+mn-lt"/>
              </a:rPr>
              <a:t>, Wang Hong, Li Yang, Yue Ming </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Abstract:</a:t>
            </a:r>
            <a:r>
              <a:rPr lang="en-US" sz="2400" dirty="0">
                <a:latin typeface="+mn-lt"/>
              </a:rPr>
              <a:t> Fire and mowing are crucial drivers of grass growth. However, their effects on soil properties, microbial communities, and plant productivity in dry-alkaline grasslands have not been well investigated. This study evaluated the effects of mowing (slightly and deeply) and fire on vegetation traits (Tiller number per cluster and plant height) and biomass (plant dry weight), and soil availability of N, P, and K, as well as soil microorganism abundance in a Miscanthus system. We designed one control and three experimental grass plots (slightly and deeply mowed, and burned) in 2020-2021 in the Xi'an Botanical Garden of Shaanxi Province, Xi'an, China. Tiller number, plant height per cluster, and soil N, P, and K availability during Miscanthus growth decreased significantly (p &lt; 0.05) in all treatments compared to the control. However, this effect was much greater in the deep-mowing plot than in the other plots. After harvest, deep mowing induced the greatest effect on biomass among all treatments, as it induced a 5.2-fold decrease in dry biomass relative to the control. In addition, both fire and mowing slightly redistributed the community and diversity of the soil bacteria and fungi. This redistribution was significantly greater in the deep-mowing plot than in other plots. In particular, relative to the control, deep mowing increased the abundance of Firmicutes and especially Proteobacteria among soil bacterial communities, but significantly (p &lt; 0.05) decreased Basidiomycota and increased Ascomycota abundance among soil fungal communities. We conclude that nutrient limitation (N, P, and K) is crucial for Miscanthus growth in both mowing and fire grasslands, whereas deep mowing can induce soil nutrient loss and microorganism redistribution, further restraining grass sustainability in dry-alkaline grasslands.</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Author:</a:t>
            </a:r>
            <a:r>
              <a:rPr lang="en-US" sz="2400" dirty="0">
                <a:latin typeface="+mn-lt"/>
              </a:rPr>
              <a:t> Mao </a:t>
            </a:r>
            <a:r>
              <a:rPr lang="en-US" sz="2400" dirty="0" err="1">
                <a:latin typeface="+mn-lt"/>
              </a:rPr>
              <a:t>ZhuXin</a:t>
            </a:r>
            <a:r>
              <a:rPr lang="en-US" sz="2400" dirty="0">
                <a:latin typeface="+mn-lt"/>
              </a:rPr>
              <a:t>, Wang </a:t>
            </a:r>
            <a:r>
              <a:rPr lang="en-US" sz="2400" dirty="0" err="1">
                <a:latin typeface="+mn-lt"/>
              </a:rPr>
              <a:t>YuChao</a:t>
            </a:r>
            <a:r>
              <a:rPr lang="en-US" sz="2400" dirty="0">
                <a:latin typeface="+mn-lt"/>
              </a:rPr>
              <a:t>, Li Qian, Li </a:t>
            </a:r>
            <a:r>
              <a:rPr lang="en-US" sz="2400" dirty="0" err="1">
                <a:latin typeface="+mn-lt"/>
              </a:rPr>
              <a:t>WeiMin</a:t>
            </a:r>
            <a:r>
              <a:rPr lang="en-US" sz="2400" dirty="0">
                <a:latin typeface="+mn-lt"/>
              </a:rPr>
              <a:t>, Wang Hong, Li Yang, Yue Ming</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Digital Object Identifier:</a:t>
            </a:r>
            <a:r>
              <a:rPr lang="en-US" sz="2400" dirty="0">
                <a:latin typeface="+mn-lt"/>
              </a:rPr>
              <a:t> </a:t>
            </a:r>
            <a:r>
              <a:rPr lang="en-US" sz="2400" u="sng" dirty="0">
                <a:latin typeface="+mn-lt"/>
                <a:hlinkClick r:id="rId2"/>
              </a:rPr>
              <a:t>http://dx.doi.org/10.3389/fpls.2022.1105718</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Geographic Location:</a:t>
            </a:r>
            <a:r>
              <a:rPr lang="en-US" sz="2400" dirty="0">
                <a:latin typeface="+mn-lt"/>
              </a:rPr>
              <a:t> China, Shaanxi</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ISSN Electronic:</a:t>
            </a:r>
            <a:r>
              <a:rPr lang="en-US" sz="2400" dirty="0">
                <a:latin typeface="+mn-lt"/>
              </a:rPr>
              <a:t> 1664-462X</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Identifiers:</a:t>
            </a:r>
            <a:r>
              <a:rPr lang="en-US" sz="2400" dirty="0">
                <a:latin typeface="+mn-lt"/>
              </a:rPr>
              <a:t> chemical properties of soil, People's Republic of China, Shensi, pasture soils, bacterium</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Journal Name:</a:t>
            </a:r>
            <a:r>
              <a:rPr lang="en-US" sz="2400" dirty="0">
                <a:latin typeface="+mn-lt"/>
              </a:rPr>
              <a:t> Frontiers in Plant Science</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Language:</a:t>
            </a:r>
            <a:r>
              <a:rPr lang="en-US" sz="2400" dirty="0">
                <a:latin typeface="+mn-lt"/>
              </a:rPr>
              <a:t> English</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Organism Descriptors:</a:t>
            </a:r>
            <a:r>
              <a:rPr lang="en-US" sz="2400" dirty="0">
                <a:latin typeface="+mn-lt"/>
              </a:rPr>
              <a:t> Miscanthus, Firmicutes, Proteobacteria, Basidiomycota, Ascomycota, Bacteria</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Publication Type:</a:t>
            </a:r>
            <a:r>
              <a:rPr lang="en-US" sz="2400" dirty="0">
                <a:latin typeface="+mn-lt"/>
              </a:rPr>
              <a:t> Journal article</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Publisher:</a:t>
            </a:r>
            <a:r>
              <a:rPr lang="en-US" sz="2400" dirty="0">
                <a:latin typeface="+mn-lt"/>
              </a:rPr>
              <a:t> Frontiers Media S.A.</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Source:</a:t>
            </a:r>
            <a:r>
              <a:rPr lang="en-US" sz="2400" dirty="0">
                <a:latin typeface="+mn-lt"/>
              </a:rPr>
              <a:t> Frontiers in Plant Science 2023. 14(January). 77 ref.</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Subject Headings:</a:t>
            </a:r>
            <a:r>
              <a:rPr lang="en-US" sz="2400" dirty="0">
                <a:latin typeface="+mn-lt"/>
              </a:rPr>
              <a:t> biomass, soil bacteria, species diversity, soil types, soil chemical properties, mowing, grasslands, growth, nutrients, soil flora, microbial communities, plant height, tillers, traits, nutrient availability, nitrogen, phosphorus, potassium, soil fungi, grassland soils, wildfires</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Title:</a:t>
            </a:r>
            <a:r>
              <a:rPr lang="en-US" sz="2400" dirty="0">
                <a:latin typeface="+mn-lt"/>
              </a:rPr>
              <a:t> Deep mowing rather than fire restrains grassland Miscanthus growth via affecting soil nutrient loss and microbial community redistribution.</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URL:</a:t>
            </a:r>
            <a:r>
              <a:rPr lang="en-US" sz="2400" dirty="0">
                <a:latin typeface="+mn-lt"/>
              </a:rPr>
              <a:t> </a:t>
            </a:r>
            <a:r>
              <a:rPr lang="en-US" sz="2400" u="sng" dirty="0">
                <a:latin typeface="+mn-lt"/>
                <a:hlinkClick r:id="rId3"/>
              </a:rPr>
              <a:t>https://www.frontiersin.org/articles/10.3389/fpls.2022.1105718/full</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b="1" dirty="0">
                <a:latin typeface="+mn-lt"/>
              </a:rPr>
              <a:t>Year of Publication:</a:t>
            </a:r>
            <a:r>
              <a:rPr lang="en-US" sz="2400" dirty="0">
                <a:latin typeface="+mn-lt"/>
              </a:rPr>
              <a:t> 2023</a:t>
            </a:r>
            <a:endParaRPr lang="cs-CZ" sz="2400" dirty="0">
              <a:latin typeface="+mn-lt"/>
            </a:endParaRPr>
          </a:p>
          <a:p>
            <a:pPr marL="0" indent="0">
              <a:lnSpc>
                <a:spcPct val="120000"/>
              </a:lnSpc>
              <a:spcBef>
                <a:spcPts val="0"/>
              </a:spcBef>
              <a:buNone/>
            </a:pPr>
            <a:r>
              <a:rPr lang="en-US" sz="2400" dirty="0">
                <a:latin typeface="+mn-lt"/>
              </a:rPr>
              <a:t> </a:t>
            </a:r>
            <a:endParaRPr lang="cs-CZ" sz="2400" dirty="0">
              <a:latin typeface="+mn-lt"/>
            </a:endParaRPr>
          </a:p>
          <a:p>
            <a:pPr marL="0" indent="0">
              <a:lnSpc>
                <a:spcPct val="120000"/>
              </a:lnSpc>
              <a:spcBef>
                <a:spcPts val="0"/>
              </a:spcBef>
              <a:buNone/>
            </a:pPr>
            <a:r>
              <a:rPr lang="en-US" sz="2400" dirty="0">
                <a:latin typeface="+mn-lt"/>
              </a:rPr>
              <a:t>Link to the External Link Resolver:</a:t>
            </a:r>
            <a:endParaRPr lang="cs-CZ" sz="2400" dirty="0">
              <a:latin typeface="+mn-lt"/>
            </a:endParaRPr>
          </a:p>
          <a:p>
            <a:pPr marL="0" indent="0">
              <a:lnSpc>
                <a:spcPct val="120000"/>
              </a:lnSpc>
              <a:spcBef>
                <a:spcPts val="0"/>
              </a:spcBef>
              <a:buNone/>
            </a:pPr>
            <a:r>
              <a:rPr lang="en-US" sz="2400" u="sng" dirty="0">
                <a:latin typeface="+mn-lt"/>
                <a:hlinkClick r:id="rId4"/>
              </a:rPr>
              <a:t>Full Text Finder</a:t>
            </a:r>
            <a:endParaRPr lang="cs-CZ" sz="2400" dirty="0">
              <a:latin typeface="+mn-lt"/>
            </a:endParaRPr>
          </a:p>
        </p:txBody>
      </p:sp>
    </p:spTree>
    <p:extLst>
      <p:ext uri="{BB962C8B-B14F-4D97-AF65-F5344CB8AC3E}">
        <p14:creationId xmlns:p14="http://schemas.microsoft.com/office/powerpoint/2010/main" val="318266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000" dirty="0"/>
              <a:t>Formáty ukládaných záznamů</a:t>
            </a:r>
          </a:p>
        </p:txBody>
      </p:sp>
      <p:sp>
        <p:nvSpPr>
          <p:cNvPr id="3" name="Zástupný symbol pro obsah 2"/>
          <p:cNvSpPr>
            <a:spLocks noGrp="1"/>
          </p:cNvSpPr>
          <p:nvPr>
            <p:ph idx="1"/>
          </p:nvPr>
        </p:nvSpPr>
        <p:spPr>
          <a:xfrm>
            <a:off x="648000" y="1115999"/>
            <a:ext cx="7920000" cy="5115119"/>
          </a:xfrm>
        </p:spPr>
        <p:txBody>
          <a:bodyPr>
            <a:normAutofit fontScale="40000" lnSpcReduction="20000"/>
          </a:bodyPr>
          <a:lstStyle/>
          <a:p>
            <a:pPr marL="0" lvl="1">
              <a:lnSpc>
                <a:spcPct val="120000"/>
              </a:lnSpc>
              <a:spcBef>
                <a:spcPts val="600"/>
              </a:spcBef>
              <a:buClr>
                <a:schemeClr val="hlink"/>
              </a:buClr>
              <a:buNone/>
            </a:pPr>
            <a:r>
              <a:rPr lang="cs-CZ" altLang="cs-CZ" sz="2800" b="1" dirty="0">
                <a:sym typeface="Wingdings" panose="05000000000000000000" pitchFamily="2" charset="2"/>
              </a:rPr>
              <a:t>.TXT</a:t>
            </a:r>
            <a:r>
              <a:rPr lang="cs-CZ" altLang="cs-CZ" sz="2800" b="1" dirty="0">
                <a:solidFill>
                  <a:srgbClr val="306635"/>
                </a:solidFill>
                <a:sym typeface="Wingdings" panose="05000000000000000000" pitchFamily="2" charset="2"/>
              </a:rPr>
              <a:t>  </a:t>
            </a:r>
          </a:p>
          <a:p>
            <a:pPr>
              <a:lnSpc>
                <a:spcPct val="120000"/>
              </a:lnSpc>
              <a:spcBef>
                <a:spcPts val="600"/>
              </a:spcBef>
              <a:buFontTx/>
              <a:buNone/>
            </a:pPr>
            <a:r>
              <a:rPr lang="en-US" altLang="cs-CZ" sz="2500" dirty="0">
                <a:cs typeface="Arial" panose="020B0604020202020204" pitchFamily="34" charset="0"/>
              </a:rPr>
              <a:t>&lt;1&gt;</a:t>
            </a:r>
          </a:p>
          <a:p>
            <a:pPr>
              <a:lnSpc>
                <a:spcPct val="120000"/>
              </a:lnSpc>
              <a:spcBef>
                <a:spcPts val="0"/>
              </a:spcBef>
              <a:buFontTx/>
              <a:buNone/>
            </a:pPr>
            <a:r>
              <a:rPr lang="en-US" altLang="cs-CZ" sz="2500" dirty="0">
                <a:cs typeface="Arial" panose="020B0604020202020204" pitchFamily="34" charset="0"/>
              </a:rPr>
              <a:t>Author</a:t>
            </a:r>
          </a:p>
          <a:p>
            <a:pPr>
              <a:lnSpc>
                <a:spcPct val="120000"/>
              </a:lnSpc>
              <a:spcBef>
                <a:spcPts val="0"/>
              </a:spcBef>
              <a:buFontTx/>
              <a:buNone/>
            </a:pPr>
            <a:r>
              <a:rPr lang="en-US" altLang="cs-CZ" sz="2500" dirty="0">
                <a:cs typeface="Arial" panose="020B0604020202020204" pitchFamily="34" charset="0"/>
              </a:rPr>
              <a:t>  Mao </a:t>
            </a:r>
            <a:r>
              <a:rPr lang="en-US" altLang="cs-CZ" sz="2500" dirty="0" err="1">
                <a:cs typeface="Arial" panose="020B0604020202020204" pitchFamily="34" charset="0"/>
              </a:rPr>
              <a:t>ZhuXin</a:t>
            </a:r>
            <a:r>
              <a:rPr lang="en-US" altLang="cs-CZ" sz="2500" dirty="0">
                <a:cs typeface="Arial" panose="020B0604020202020204" pitchFamily="34" charset="0"/>
              </a:rPr>
              <a:t>; Wang </a:t>
            </a:r>
            <a:r>
              <a:rPr lang="en-US" altLang="cs-CZ" sz="2500" dirty="0" err="1">
                <a:cs typeface="Arial" panose="020B0604020202020204" pitchFamily="34" charset="0"/>
              </a:rPr>
              <a:t>YuChao</a:t>
            </a:r>
            <a:r>
              <a:rPr lang="en-US" altLang="cs-CZ" sz="2500" dirty="0">
                <a:cs typeface="Arial" panose="020B0604020202020204" pitchFamily="34" charset="0"/>
              </a:rPr>
              <a:t>; Li Qian; Li </a:t>
            </a:r>
            <a:r>
              <a:rPr lang="en-US" altLang="cs-CZ" sz="2500" dirty="0" err="1">
                <a:cs typeface="Arial" panose="020B0604020202020204" pitchFamily="34" charset="0"/>
              </a:rPr>
              <a:t>WeiMin</a:t>
            </a:r>
            <a:r>
              <a:rPr lang="en-US" altLang="cs-CZ" sz="2500" dirty="0">
                <a:cs typeface="Arial" panose="020B0604020202020204" pitchFamily="34" charset="0"/>
              </a:rPr>
              <a:t>; Wang Hong; Li Yang; Yue Ming</a:t>
            </a:r>
          </a:p>
          <a:p>
            <a:pPr>
              <a:lnSpc>
                <a:spcPct val="120000"/>
              </a:lnSpc>
              <a:spcBef>
                <a:spcPts val="0"/>
              </a:spcBef>
              <a:buFontTx/>
              <a:buNone/>
            </a:pPr>
            <a:r>
              <a:rPr lang="en-US" altLang="cs-CZ" sz="2500" dirty="0">
                <a:cs typeface="Arial" panose="020B0604020202020204" pitchFamily="34" charset="0"/>
              </a:rPr>
              <a:t>Title</a:t>
            </a:r>
          </a:p>
          <a:p>
            <a:pPr>
              <a:lnSpc>
                <a:spcPct val="120000"/>
              </a:lnSpc>
              <a:spcBef>
                <a:spcPts val="0"/>
              </a:spcBef>
              <a:buFontTx/>
              <a:buNone/>
            </a:pPr>
            <a:r>
              <a:rPr lang="en-US" altLang="cs-CZ" sz="2500" dirty="0">
                <a:cs typeface="Arial" panose="020B0604020202020204" pitchFamily="34" charset="0"/>
              </a:rPr>
              <a:t>  Deep mowing rather than fire restrains grassland Miscanthus growth via affecting soil nutrient loss and microbial community redistribution. </a:t>
            </a:r>
          </a:p>
          <a:p>
            <a:pPr>
              <a:lnSpc>
                <a:spcPct val="120000"/>
              </a:lnSpc>
              <a:spcBef>
                <a:spcPts val="0"/>
              </a:spcBef>
              <a:buFontTx/>
              <a:buNone/>
            </a:pPr>
            <a:r>
              <a:rPr lang="en-US" altLang="cs-CZ" sz="2500" dirty="0">
                <a:cs typeface="Arial" panose="020B0604020202020204" pitchFamily="34" charset="0"/>
              </a:rPr>
              <a:t>Source</a:t>
            </a:r>
          </a:p>
          <a:p>
            <a:pPr>
              <a:lnSpc>
                <a:spcPct val="120000"/>
              </a:lnSpc>
              <a:spcBef>
                <a:spcPts val="0"/>
              </a:spcBef>
              <a:buFontTx/>
              <a:buNone/>
            </a:pPr>
            <a:r>
              <a:rPr lang="en-US" altLang="cs-CZ" sz="2500" dirty="0">
                <a:cs typeface="Arial" panose="020B0604020202020204" pitchFamily="34" charset="0"/>
              </a:rPr>
              <a:t>  Frontiers in Plant Science 2023. 14(January). 77 ref.</a:t>
            </a:r>
          </a:p>
          <a:p>
            <a:pPr>
              <a:lnSpc>
                <a:spcPct val="120000"/>
              </a:lnSpc>
              <a:spcBef>
                <a:spcPts val="0"/>
              </a:spcBef>
              <a:buFontTx/>
              <a:buNone/>
            </a:pPr>
            <a:r>
              <a:rPr lang="en-US" altLang="cs-CZ" sz="2500" dirty="0">
                <a:cs typeface="Arial" panose="020B0604020202020204" pitchFamily="34" charset="0"/>
              </a:rPr>
              <a:t>Publisher</a:t>
            </a:r>
          </a:p>
          <a:p>
            <a:pPr>
              <a:lnSpc>
                <a:spcPct val="120000"/>
              </a:lnSpc>
              <a:spcBef>
                <a:spcPts val="0"/>
              </a:spcBef>
              <a:buFontTx/>
              <a:buNone/>
            </a:pPr>
            <a:r>
              <a:rPr lang="en-US" altLang="cs-CZ" sz="2500" dirty="0">
                <a:cs typeface="Arial" panose="020B0604020202020204" pitchFamily="34" charset="0"/>
              </a:rPr>
              <a:t>  Frontiers Media S.A.</a:t>
            </a:r>
          </a:p>
          <a:p>
            <a:pPr>
              <a:lnSpc>
                <a:spcPct val="120000"/>
              </a:lnSpc>
              <a:spcBef>
                <a:spcPts val="0"/>
              </a:spcBef>
              <a:buFontTx/>
              <a:buNone/>
            </a:pPr>
            <a:r>
              <a:rPr lang="en-US" altLang="cs-CZ" sz="2500" dirty="0">
                <a:cs typeface="Arial" panose="020B0604020202020204" pitchFamily="34" charset="0"/>
              </a:rPr>
              <a:t>Abstract</a:t>
            </a:r>
          </a:p>
          <a:p>
            <a:pPr>
              <a:lnSpc>
                <a:spcPct val="120000"/>
              </a:lnSpc>
              <a:spcBef>
                <a:spcPts val="0"/>
              </a:spcBef>
              <a:buFontTx/>
              <a:buNone/>
            </a:pPr>
            <a:r>
              <a:rPr lang="en-US" altLang="cs-CZ" sz="2500" dirty="0">
                <a:cs typeface="Arial" panose="020B0604020202020204" pitchFamily="34" charset="0"/>
              </a:rPr>
              <a:t>  Fire and mowing are crucial drivers of grass growth. However, their effects on soil properties, microbial communities, and plant productivity in dry-alkaline grasslands have not been well investigated. This study evaluated the effects of mowing (slightly and deeply) and fire on vegetation traits (Tiller number per cluster and plant height) and biomass (plant dry weight), and soil availability of N, P, and K, as well as soil microorganism abundance in a Miscanthus system. We designed one control and three experimental grass plots (slightly and deeply mowed, and burned) in 2020-2021 in the Xi'an Botanical Garden of Shaanxi Province, Xi'an, China. Tiller number, plant height per cluster, and soil N, P, and K availability during Miscanthus growth decreased significantly (p &lt; 0.05) in all treatments compared to the control. However, this effect was much greater in the deep-mowing plot than in the other plots. After harvest, deep mowing induced the greatest effect on biomass among all treatments, as it induced a 5.2-fold decrease in dry biomass relative to the control. In addition, both fire and mowing slightly redistributed the community and diversity of the soil bacteria and fungi. This redistribution was significantly greater in the deep-mowing plot than in other plots. In particular, relative to the control, deep mowing increased the abundance of Firmicutes and especially Proteobacteria among soil bacterial communities, but significantly (p &lt; 0.05) decreased Basidiomycota and increased Ascomycota abundance among soil fungal communities. We conclude that nutrient limitation (N, P, and K) is crucial for Miscanthus growth in both mowing and fire grasslands, whereas deep mowing can induce soil nutrient loss and microorganism redistribution, further restraining grass sustainability in dry-alkaline grasslands.</a:t>
            </a:r>
          </a:p>
          <a:p>
            <a:pPr>
              <a:lnSpc>
                <a:spcPct val="120000"/>
              </a:lnSpc>
              <a:spcBef>
                <a:spcPts val="0"/>
              </a:spcBef>
              <a:buFontTx/>
              <a:buNone/>
            </a:pPr>
            <a:r>
              <a:rPr lang="en-US" altLang="cs-CZ" sz="2500" dirty="0">
                <a:cs typeface="Arial" panose="020B0604020202020204" pitchFamily="34" charset="0"/>
              </a:rPr>
              <a:t>Digital Object Identifier</a:t>
            </a:r>
          </a:p>
          <a:p>
            <a:pPr>
              <a:lnSpc>
                <a:spcPct val="120000"/>
              </a:lnSpc>
              <a:spcBef>
                <a:spcPts val="0"/>
              </a:spcBef>
              <a:buFontTx/>
              <a:buNone/>
            </a:pPr>
            <a:r>
              <a:rPr lang="en-US" altLang="cs-CZ" sz="2500" dirty="0">
                <a:cs typeface="Arial" panose="020B0604020202020204" pitchFamily="34" charset="0"/>
              </a:rPr>
              <a:t>  http://dx.doi.org/10.3389/fpls.2022.1105718</a:t>
            </a:r>
          </a:p>
          <a:p>
            <a:pPr>
              <a:lnSpc>
                <a:spcPct val="120000"/>
              </a:lnSpc>
              <a:spcBef>
                <a:spcPts val="0"/>
              </a:spcBef>
              <a:buFontTx/>
              <a:buNone/>
            </a:pPr>
            <a:r>
              <a:rPr lang="en-US" altLang="cs-CZ" sz="2500" dirty="0">
                <a:cs typeface="Arial" panose="020B0604020202020204" pitchFamily="34" charset="0"/>
              </a:rPr>
              <a:t>Subject Headings</a:t>
            </a:r>
          </a:p>
          <a:p>
            <a:pPr>
              <a:lnSpc>
                <a:spcPct val="120000"/>
              </a:lnSpc>
              <a:spcBef>
                <a:spcPts val="0"/>
              </a:spcBef>
              <a:buFontTx/>
              <a:buNone/>
            </a:pPr>
            <a:r>
              <a:rPr lang="en-US" altLang="cs-CZ" sz="2500" dirty="0">
                <a:cs typeface="Arial" panose="020B0604020202020204" pitchFamily="34" charset="0"/>
              </a:rPr>
              <a:t>  biomass</a:t>
            </a:r>
          </a:p>
          <a:p>
            <a:pPr>
              <a:lnSpc>
                <a:spcPct val="120000"/>
              </a:lnSpc>
              <a:spcBef>
                <a:spcPts val="0"/>
              </a:spcBef>
              <a:buFontTx/>
              <a:buNone/>
            </a:pPr>
            <a:r>
              <a:rPr lang="en-US" altLang="cs-CZ" sz="2500" dirty="0">
                <a:cs typeface="Arial" panose="020B0604020202020204" pitchFamily="34" charset="0"/>
              </a:rPr>
              <a:t>  soil bacteria</a:t>
            </a:r>
          </a:p>
        </p:txBody>
      </p:sp>
    </p:spTree>
    <p:extLst>
      <p:ext uri="{BB962C8B-B14F-4D97-AF65-F5344CB8AC3E}">
        <p14:creationId xmlns:p14="http://schemas.microsoft.com/office/powerpoint/2010/main" val="424500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2900" dirty="0"/>
              <a:t>Založení</a:t>
            </a:r>
            <a:r>
              <a:rPr lang="en-US" sz="2900" dirty="0"/>
              <a:t> </a:t>
            </a:r>
            <a:r>
              <a:rPr lang="en-US" sz="2900" dirty="0" err="1"/>
              <a:t>nebo</a:t>
            </a:r>
            <a:r>
              <a:rPr lang="en-US" sz="2900" dirty="0"/>
              <a:t> </a:t>
            </a:r>
            <a:r>
              <a:rPr lang="en-US" sz="2900" dirty="0" err="1"/>
              <a:t>vstup</a:t>
            </a:r>
            <a:r>
              <a:rPr lang="en-US" sz="2900" dirty="0"/>
              <a:t> do "My Account"</a:t>
            </a:r>
            <a:endParaRPr lang="cs-CZ" sz="2900" dirty="0"/>
          </a:p>
        </p:txBody>
      </p:sp>
      <p:sp>
        <p:nvSpPr>
          <p:cNvPr id="6" name="Rectangle 11"/>
          <p:cNvSpPr txBox="1">
            <a:spLocks noChangeArrowheads="1"/>
          </p:cNvSpPr>
          <p:nvPr/>
        </p:nvSpPr>
        <p:spPr>
          <a:xfrm>
            <a:off x="349414" y="3869784"/>
            <a:ext cx="3994330" cy="6429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cs-CZ" altLang="cs-CZ" sz="1600" dirty="0"/>
              <a:t>"</a:t>
            </a:r>
            <a:r>
              <a:rPr lang="cs-CZ" altLang="cs-CZ" sz="1600" b="1" dirty="0"/>
              <a:t>My </a:t>
            </a:r>
            <a:r>
              <a:rPr lang="cs-CZ" altLang="cs-CZ" sz="1600" b="1" dirty="0" err="1"/>
              <a:t>Account</a:t>
            </a:r>
            <a:r>
              <a:rPr lang="cs-CZ" altLang="cs-CZ" sz="1600" dirty="0"/>
              <a:t>" – vytvoření vlastního účtu nebo opětovné přihlášení do již existujícího účtu</a:t>
            </a:r>
          </a:p>
        </p:txBody>
      </p:sp>
      <p:sp>
        <p:nvSpPr>
          <p:cNvPr id="7" name="Rectangle 11">
            <a:extLst>
              <a:ext uri="{FF2B5EF4-FFF2-40B4-BE49-F238E27FC236}">
                <a16:creationId xmlns:a16="http://schemas.microsoft.com/office/drawing/2014/main" id="{727371AA-8D9E-4E48-A2C9-4F409A208C15}"/>
              </a:ext>
            </a:extLst>
          </p:cNvPr>
          <p:cNvSpPr txBox="1">
            <a:spLocks noChangeArrowheads="1"/>
          </p:cNvSpPr>
          <p:nvPr/>
        </p:nvSpPr>
        <p:spPr>
          <a:xfrm>
            <a:off x="342000" y="5292000"/>
            <a:ext cx="8460000" cy="889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buFontTx/>
              <a:buAutoNum type="arabicParenR"/>
            </a:pPr>
            <a:r>
              <a:rPr lang="cs-CZ" altLang="cs-CZ" sz="1400" dirty="0"/>
              <a:t>"</a:t>
            </a:r>
            <a:r>
              <a:rPr lang="cs-CZ" altLang="cs-CZ" sz="1400" b="1" dirty="0" err="1"/>
              <a:t>Create</a:t>
            </a:r>
            <a:r>
              <a:rPr lang="cs-CZ" altLang="cs-CZ" sz="1400" b="1" dirty="0"/>
              <a:t> </a:t>
            </a:r>
            <a:r>
              <a:rPr lang="cs-CZ" altLang="cs-CZ" sz="1400" b="1" dirty="0" err="1"/>
              <a:t>Account</a:t>
            </a:r>
            <a:r>
              <a:rPr lang="cs-CZ" altLang="cs-CZ" sz="1400" dirty="0"/>
              <a:t>" – založení vlastního účtu. </a:t>
            </a:r>
            <a:r>
              <a:rPr lang="cs-CZ" altLang="cs-CZ" sz="1400" dirty="0" err="1"/>
              <a:t>Personal</a:t>
            </a:r>
            <a:r>
              <a:rPr lang="cs-CZ" altLang="cs-CZ" sz="1400" dirty="0"/>
              <a:t> </a:t>
            </a:r>
            <a:r>
              <a:rPr lang="cs-CZ" altLang="cs-CZ" sz="1400" dirty="0" err="1"/>
              <a:t>Account</a:t>
            </a:r>
            <a:r>
              <a:rPr lang="cs-CZ" altLang="cs-CZ" sz="1400" dirty="0"/>
              <a:t> </a:t>
            </a:r>
            <a:r>
              <a:rPr lang="cs-CZ" altLang="cs-CZ" sz="1400" dirty="0" err="1"/>
              <a:t>Name</a:t>
            </a:r>
            <a:r>
              <a:rPr lang="cs-CZ" altLang="cs-CZ" sz="1400" dirty="0"/>
              <a:t> = e-mail s doménou MENDELU</a:t>
            </a:r>
          </a:p>
          <a:p>
            <a:pPr marL="342900" indent="-342900">
              <a:lnSpc>
                <a:spcPct val="100000"/>
              </a:lnSpc>
              <a:spcBef>
                <a:spcPts val="600"/>
              </a:spcBef>
              <a:buFontTx/>
              <a:buAutoNum type="arabicParenR"/>
            </a:pPr>
            <a:r>
              <a:rPr lang="cs-CZ" altLang="cs-CZ" sz="1400" dirty="0"/>
              <a:t>"</a:t>
            </a:r>
            <a:r>
              <a:rPr lang="cs-CZ" altLang="cs-CZ" sz="1400" b="1" dirty="0"/>
              <a:t>Access </a:t>
            </a:r>
            <a:r>
              <a:rPr lang="cs-CZ" altLang="cs-CZ" sz="1400" b="1" dirty="0" err="1"/>
              <a:t>Your</a:t>
            </a:r>
            <a:r>
              <a:rPr lang="cs-CZ" altLang="cs-CZ" sz="1400" b="1" dirty="0"/>
              <a:t> </a:t>
            </a:r>
            <a:r>
              <a:rPr lang="cs-CZ" altLang="cs-CZ" sz="1400" b="1" dirty="0" err="1"/>
              <a:t>Ovid</a:t>
            </a:r>
            <a:r>
              <a:rPr lang="cs-CZ" altLang="cs-CZ" sz="1400" b="1" dirty="0"/>
              <a:t> </a:t>
            </a:r>
            <a:r>
              <a:rPr lang="cs-CZ" altLang="cs-CZ" sz="1400" b="1" dirty="0" err="1"/>
              <a:t>Personal</a:t>
            </a:r>
            <a:r>
              <a:rPr lang="cs-CZ" altLang="cs-CZ" sz="1400" b="1" dirty="0"/>
              <a:t> </a:t>
            </a:r>
            <a:r>
              <a:rPr lang="cs-CZ" altLang="cs-CZ" sz="1400" b="1" dirty="0" err="1"/>
              <a:t>Account</a:t>
            </a:r>
            <a:r>
              <a:rPr lang="cs-CZ" altLang="cs-CZ" sz="1400" dirty="0"/>
              <a:t>" – opětovné přihlášení se do účtu</a:t>
            </a:r>
          </a:p>
        </p:txBody>
      </p:sp>
      <p:grpSp>
        <p:nvGrpSpPr>
          <p:cNvPr id="18" name="Skupina 17">
            <a:extLst>
              <a:ext uri="{FF2B5EF4-FFF2-40B4-BE49-F238E27FC236}">
                <a16:creationId xmlns:a16="http://schemas.microsoft.com/office/drawing/2014/main" id="{BB4B9523-7EB0-4221-AB57-961B7A65411E}"/>
              </a:ext>
            </a:extLst>
          </p:cNvPr>
          <p:cNvGrpSpPr/>
          <p:nvPr/>
        </p:nvGrpSpPr>
        <p:grpSpPr>
          <a:xfrm>
            <a:off x="342000" y="1080000"/>
            <a:ext cx="8460000" cy="4056207"/>
            <a:chOff x="342000" y="1080000"/>
            <a:chExt cx="8460000" cy="4056207"/>
          </a:xfrm>
        </p:grpSpPr>
        <p:pic>
          <p:nvPicPr>
            <p:cNvPr id="8" name="Obrázek 7">
              <a:extLst>
                <a:ext uri="{FF2B5EF4-FFF2-40B4-BE49-F238E27FC236}">
                  <a16:creationId xmlns:a16="http://schemas.microsoft.com/office/drawing/2014/main" id="{E4620327-5575-4C62-A827-78546D0BB9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000" y="1080000"/>
              <a:ext cx="8460000" cy="2473905"/>
            </a:xfrm>
            <a:prstGeom prst="rect">
              <a:avLst/>
            </a:prstGeom>
            <a:noFill/>
            <a:ln w="31750">
              <a:solidFill>
                <a:srgbClr val="0077B7"/>
              </a:solidFill>
            </a:ln>
          </p:spPr>
        </p:pic>
        <p:pic>
          <p:nvPicPr>
            <p:cNvPr id="4" name="Obrázek 3">
              <a:extLst>
                <a:ext uri="{FF2B5EF4-FFF2-40B4-BE49-F238E27FC236}">
                  <a16:creationId xmlns:a16="http://schemas.microsoft.com/office/drawing/2014/main" id="{93B0049C-AF41-4570-99A1-0B78F71C0CAB}"/>
                </a:ext>
              </a:extLst>
            </p:cNvPr>
            <p:cNvPicPr>
              <a:picLocks noChangeAspect="1"/>
            </p:cNvPicPr>
            <p:nvPr/>
          </p:nvPicPr>
          <p:blipFill>
            <a:blip r:embed="rId3"/>
            <a:stretch>
              <a:fillRect/>
            </a:stretch>
          </p:blipFill>
          <p:spPr>
            <a:xfrm>
              <a:off x="5119200" y="1563282"/>
              <a:ext cx="2827595" cy="3572925"/>
            </a:xfrm>
            <a:prstGeom prst="rect">
              <a:avLst/>
            </a:prstGeom>
            <a:noFill/>
            <a:ln w="31750">
              <a:solidFill>
                <a:srgbClr val="0077B7"/>
              </a:solidFill>
            </a:ln>
          </p:spPr>
        </p:pic>
        <p:sp>
          <p:nvSpPr>
            <p:cNvPr id="5" name="AutoShape 12"/>
            <p:cNvSpPr>
              <a:spLocks noChangeArrowheads="1"/>
            </p:cNvSpPr>
            <p:nvPr/>
          </p:nvSpPr>
          <p:spPr bwMode="auto">
            <a:xfrm rot="1320457">
              <a:off x="3330592" y="1446314"/>
              <a:ext cx="2026304" cy="332889"/>
            </a:xfrm>
            <a:prstGeom prst="righ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nvGrpSpPr>
            <p:cNvPr id="12" name="Skupina 11">
              <a:extLst>
                <a:ext uri="{FF2B5EF4-FFF2-40B4-BE49-F238E27FC236}">
                  <a16:creationId xmlns:a16="http://schemas.microsoft.com/office/drawing/2014/main" id="{6253082E-202E-411A-B796-3115B2FCFA16}"/>
                </a:ext>
              </a:extLst>
            </p:cNvPr>
            <p:cNvGrpSpPr/>
            <p:nvPr/>
          </p:nvGrpSpPr>
          <p:grpSpPr>
            <a:xfrm>
              <a:off x="7727059" y="4644000"/>
              <a:ext cx="647338" cy="366713"/>
              <a:chOff x="827725" y="999411"/>
              <a:chExt cx="647338" cy="366713"/>
            </a:xfrm>
          </p:grpSpPr>
          <p:sp>
            <p:nvSpPr>
              <p:cNvPr id="13" name="Text Box 8">
                <a:extLst>
                  <a:ext uri="{FF2B5EF4-FFF2-40B4-BE49-F238E27FC236}">
                    <a16:creationId xmlns:a16="http://schemas.microsoft.com/office/drawing/2014/main" id="{ED7EFAF6-848E-4285-AEED-4125F7E46E52}"/>
                  </a:ext>
                </a:extLst>
              </p:cNvPr>
              <p:cNvSpPr txBox="1">
                <a:spLocks noChangeArrowheads="1"/>
              </p:cNvSpPr>
              <p:nvPr/>
            </p:nvSpPr>
            <p:spPr bwMode="auto">
              <a:xfrm>
                <a:off x="1187725" y="999411"/>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sp>
            <p:nvSpPr>
              <p:cNvPr id="14" name="AutoShape 10">
                <a:extLst>
                  <a:ext uri="{FF2B5EF4-FFF2-40B4-BE49-F238E27FC236}">
                    <a16:creationId xmlns:a16="http://schemas.microsoft.com/office/drawing/2014/main" id="{3996C308-EE5B-41FC-B7A5-EAE7B8C3C3D8}"/>
                  </a:ext>
                </a:extLst>
              </p:cNvPr>
              <p:cNvSpPr>
                <a:spLocks noChangeArrowheads="1"/>
              </p:cNvSpPr>
              <p:nvPr/>
            </p:nvSpPr>
            <p:spPr bwMode="auto">
              <a:xfrm rot="16200000">
                <a:off x="906317" y="101866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17" name="Skupina 16">
              <a:extLst>
                <a:ext uri="{FF2B5EF4-FFF2-40B4-BE49-F238E27FC236}">
                  <a16:creationId xmlns:a16="http://schemas.microsoft.com/office/drawing/2014/main" id="{1FF7B0A6-BE31-46E9-9DC1-D0B9646EE081}"/>
                </a:ext>
              </a:extLst>
            </p:cNvPr>
            <p:cNvGrpSpPr/>
            <p:nvPr/>
          </p:nvGrpSpPr>
          <p:grpSpPr>
            <a:xfrm>
              <a:off x="4658708" y="2666963"/>
              <a:ext cx="640455" cy="366713"/>
              <a:chOff x="4086953" y="2783105"/>
              <a:chExt cx="640455" cy="366713"/>
            </a:xfrm>
          </p:grpSpPr>
          <p:sp>
            <p:nvSpPr>
              <p:cNvPr id="15" name="Text Box 8">
                <a:extLst>
                  <a:ext uri="{FF2B5EF4-FFF2-40B4-BE49-F238E27FC236}">
                    <a16:creationId xmlns:a16="http://schemas.microsoft.com/office/drawing/2014/main" id="{16DF3271-3FA3-4CE8-B203-78D081BF975D}"/>
                  </a:ext>
                </a:extLst>
              </p:cNvPr>
              <p:cNvSpPr txBox="1">
                <a:spLocks noChangeArrowheads="1"/>
              </p:cNvSpPr>
              <p:nvPr/>
            </p:nvSpPr>
            <p:spPr bwMode="auto">
              <a:xfrm>
                <a:off x="4086953" y="2783105"/>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sp>
            <p:nvSpPr>
              <p:cNvPr id="16" name="AutoShape 10">
                <a:extLst>
                  <a:ext uri="{FF2B5EF4-FFF2-40B4-BE49-F238E27FC236}">
                    <a16:creationId xmlns:a16="http://schemas.microsoft.com/office/drawing/2014/main" id="{7E490BF3-64CF-43F8-A231-1F21FF985B12}"/>
                  </a:ext>
                </a:extLst>
              </p:cNvPr>
              <p:cNvSpPr>
                <a:spLocks noChangeArrowheads="1"/>
              </p:cNvSpPr>
              <p:nvPr/>
            </p:nvSpPr>
            <p:spPr bwMode="auto">
              <a:xfrm rot="5400000">
                <a:off x="4446000" y="278646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spTree>
    <p:extLst>
      <p:ext uri="{BB962C8B-B14F-4D97-AF65-F5344CB8AC3E}">
        <p14:creationId xmlns:p14="http://schemas.microsoft.com/office/powerpoint/2010/main" val="655176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5D8A6B9-7268-4DB9-9FEA-B142F92C0BEE}"/>
              </a:ext>
            </a:extLst>
          </p:cNvPr>
          <p:cNvPicPr>
            <a:picLocks noChangeAspect="1"/>
          </p:cNvPicPr>
          <p:nvPr/>
        </p:nvPicPr>
        <p:blipFill>
          <a:blip r:embed="rId2"/>
          <a:stretch>
            <a:fillRect/>
          </a:stretch>
        </p:blipFill>
        <p:spPr>
          <a:xfrm>
            <a:off x="342000" y="1080000"/>
            <a:ext cx="8460000" cy="2713585"/>
          </a:xfrm>
          <a:prstGeom prst="rect">
            <a:avLst/>
          </a:prstGeom>
          <a:noFill/>
          <a:ln w="31750">
            <a:solidFill>
              <a:srgbClr val="0077B7"/>
            </a:solidFill>
          </a:ln>
        </p:spPr>
      </p:pic>
      <p:sp>
        <p:nvSpPr>
          <p:cNvPr id="2" name="Nadpis 1"/>
          <p:cNvSpPr>
            <a:spLocks noGrp="1"/>
          </p:cNvSpPr>
          <p:nvPr>
            <p:ph type="title"/>
          </p:nvPr>
        </p:nvSpPr>
        <p:spPr>
          <a:xfrm>
            <a:off x="342000" y="360000"/>
            <a:ext cx="7920000" cy="504000"/>
          </a:xfrm>
        </p:spPr>
        <p:txBody>
          <a:bodyPr/>
          <a:lstStyle/>
          <a:p>
            <a:r>
              <a:rPr lang="en-US" sz="3000" dirty="0"/>
              <a:t>My Projects</a:t>
            </a:r>
            <a:endParaRPr lang="cs-CZ" sz="3000" dirty="0"/>
          </a:p>
        </p:txBody>
      </p:sp>
      <p:sp>
        <p:nvSpPr>
          <p:cNvPr id="5" name="Rectangle 4"/>
          <p:cNvSpPr txBox="1">
            <a:spLocks noChangeArrowheads="1"/>
          </p:cNvSpPr>
          <p:nvPr/>
        </p:nvSpPr>
        <p:spPr>
          <a:xfrm>
            <a:off x="342000" y="4305497"/>
            <a:ext cx="7920000" cy="1089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None/>
            </a:pPr>
            <a:r>
              <a:rPr lang="cs-CZ" altLang="cs-CZ" sz="1600" dirty="0"/>
              <a:t>1) "</a:t>
            </a:r>
            <a:r>
              <a:rPr lang="cs-CZ" altLang="cs-CZ" sz="1600" b="1" dirty="0"/>
              <a:t>My </a:t>
            </a:r>
            <a:r>
              <a:rPr lang="cs-CZ" altLang="cs-CZ" sz="1600" b="1" dirty="0" err="1"/>
              <a:t>Projects</a:t>
            </a:r>
            <a:r>
              <a:rPr lang="cs-CZ" altLang="cs-CZ" sz="1600" dirty="0"/>
              <a:t>" – uložení vybraných záznamů na server s možností přístupu po přihlášení se do svého účtu odkudkoliv</a:t>
            </a:r>
          </a:p>
          <a:p>
            <a:pPr>
              <a:lnSpc>
                <a:spcPct val="100000"/>
              </a:lnSpc>
              <a:spcBef>
                <a:spcPts val="600"/>
              </a:spcBef>
              <a:buNone/>
            </a:pPr>
            <a:r>
              <a:rPr lang="cs-CZ" altLang="cs-CZ" sz="1600" dirty="0"/>
              <a:t>2) Ukládané záznamy do "</a:t>
            </a:r>
            <a:r>
              <a:rPr lang="cs-CZ" altLang="cs-CZ" sz="1600" b="1" dirty="0"/>
              <a:t>My </a:t>
            </a:r>
            <a:r>
              <a:rPr lang="cs-CZ" altLang="cs-CZ" sz="1600" b="1" dirty="0" err="1"/>
              <a:t>Projects</a:t>
            </a:r>
            <a:r>
              <a:rPr lang="cs-CZ" altLang="cs-CZ" sz="1600" dirty="0"/>
              <a:t>" musejí být označeny</a:t>
            </a:r>
          </a:p>
        </p:txBody>
      </p:sp>
      <p:grpSp>
        <p:nvGrpSpPr>
          <p:cNvPr id="14" name="Skupina 13">
            <a:extLst>
              <a:ext uri="{FF2B5EF4-FFF2-40B4-BE49-F238E27FC236}">
                <a16:creationId xmlns:a16="http://schemas.microsoft.com/office/drawing/2014/main" id="{592EB9B8-7CFE-41A0-8EEB-71D5C69C6E05}"/>
              </a:ext>
            </a:extLst>
          </p:cNvPr>
          <p:cNvGrpSpPr/>
          <p:nvPr/>
        </p:nvGrpSpPr>
        <p:grpSpPr>
          <a:xfrm>
            <a:off x="7175750" y="1304576"/>
            <a:ext cx="325437" cy="657225"/>
            <a:chOff x="7200000" y="1587587"/>
            <a:chExt cx="325437" cy="657225"/>
          </a:xfrm>
        </p:grpSpPr>
        <p:sp>
          <p:nvSpPr>
            <p:cNvPr id="15" name="Text Box 11">
              <a:extLst>
                <a:ext uri="{FF2B5EF4-FFF2-40B4-BE49-F238E27FC236}">
                  <a16:creationId xmlns:a16="http://schemas.microsoft.com/office/drawing/2014/main" id="{E41A8401-0632-458F-B76F-7A5713EF789A}"/>
                </a:ext>
              </a:extLst>
            </p:cNvPr>
            <p:cNvSpPr txBox="1">
              <a:spLocks noChangeArrowheads="1"/>
            </p:cNvSpPr>
            <p:nvPr/>
          </p:nvSpPr>
          <p:spPr bwMode="auto">
            <a:xfrm>
              <a:off x="7200000" y="1874924"/>
              <a:ext cx="325437" cy="36988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sp>
          <p:nvSpPr>
            <p:cNvPr id="16" name="AutoShape 7">
              <a:extLst>
                <a:ext uri="{FF2B5EF4-FFF2-40B4-BE49-F238E27FC236}">
                  <a16:creationId xmlns:a16="http://schemas.microsoft.com/office/drawing/2014/main" id="{78B7FAE4-B8D1-4F24-B665-B21F1B15AC8C}"/>
                </a:ext>
              </a:extLst>
            </p:cNvPr>
            <p:cNvSpPr>
              <a:spLocks noChangeArrowheads="1"/>
            </p:cNvSpPr>
            <p:nvPr/>
          </p:nvSpPr>
          <p:spPr bwMode="auto">
            <a:xfrm rot="5400000">
              <a:off x="7219048" y="1648073"/>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17" name="Zaoblený obdélník 7">
            <a:extLst>
              <a:ext uri="{FF2B5EF4-FFF2-40B4-BE49-F238E27FC236}">
                <a16:creationId xmlns:a16="http://schemas.microsoft.com/office/drawing/2014/main" id="{3431CF3D-3D8E-4B9A-B2BA-C6C420D7317E}"/>
              </a:ext>
            </a:extLst>
          </p:cNvPr>
          <p:cNvSpPr/>
          <p:nvPr/>
        </p:nvSpPr>
        <p:spPr>
          <a:xfrm>
            <a:off x="6956387" y="1059362"/>
            <a:ext cx="764165" cy="232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9" name="Skupina 18">
            <a:extLst>
              <a:ext uri="{FF2B5EF4-FFF2-40B4-BE49-F238E27FC236}">
                <a16:creationId xmlns:a16="http://schemas.microsoft.com/office/drawing/2014/main" id="{1C77E4F0-E6B6-4894-B6E9-9ED184BF7534}"/>
              </a:ext>
            </a:extLst>
          </p:cNvPr>
          <p:cNvGrpSpPr/>
          <p:nvPr/>
        </p:nvGrpSpPr>
        <p:grpSpPr>
          <a:xfrm>
            <a:off x="554102" y="1591913"/>
            <a:ext cx="325437" cy="657225"/>
            <a:chOff x="7200000" y="1587587"/>
            <a:chExt cx="325437" cy="657225"/>
          </a:xfrm>
        </p:grpSpPr>
        <p:sp>
          <p:nvSpPr>
            <p:cNvPr id="20" name="Text Box 11">
              <a:extLst>
                <a:ext uri="{FF2B5EF4-FFF2-40B4-BE49-F238E27FC236}">
                  <a16:creationId xmlns:a16="http://schemas.microsoft.com/office/drawing/2014/main" id="{51AF1752-5432-425F-84CF-E91EAE66F66E}"/>
                </a:ext>
              </a:extLst>
            </p:cNvPr>
            <p:cNvSpPr txBox="1">
              <a:spLocks noChangeArrowheads="1"/>
            </p:cNvSpPr>
            <p:nvPr/>
          </p:nvSpPr>
          <p:spPr bwMode="auto">
            <a:xfrm>
              <a:off x="7200000" y="1874924"/>
              <a:ext cx="325437" cy="36988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p>
          </p:txBody>
        </p:sp>
        <p:sp>
          <p:nvSpPr>
            <p:cNvPr id="21" name="AutoShape 7">
              <a:extLst>
                <a:ext uri="{FF2B5EF4-FFF2-40B4-BE49-F238E27FC236}">
                  <a16:creationId xmlns:a16="http://schemas.microsoft.com/office/drawing/2014/main" id="{B0CA1513-FB1B-40EB-9A63-E7C05C1A8D2D}"/>
                </a:ext>
              </a:extLst>
            </p:cNvPr>
            <p:cNvSpPr>
              <a:spLocks noChangeArrowheads="1"/>
            </p:cNvSpPr>
            <p:nvPr/>
          </p:nvSpPr>
          <p:spPr bwMode="auto">
            <a:xfrm rot="5400000">
              <a:off x="7219048" y="1648073"/>
              <a:ext cx="287338" cy="166365"/>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Tree>
    <p:extLst>
      <p:ext uri="{BB962C8B-B14F-4D97-AF65-F5344CB8AC3E}">
        <p14:creationId xmlns:p14="http://schemas.microsoft.com/office/powerpoint/2010/main" val="494221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en-US" sz="3000" dirty="0"/>
              <a:t>My Projects</a:t>
            </a:r>
            <a:endParaRPr lang="cs-CZ" sz="3000" dirty="0"/>
          </a:p>
        </p:txBody>
      </p:sp>
      <p:sp>
        <p:nvSpPr>
          <p:cNvPr id="5" name="Rectangle 4"/>
          <p:cNvSpPr txBox="1">
            <a:spLocks noChangeArrowheads="1"/>
          </p:cNvSpPr>
          <p:nvPr/>
        </p:nvSpPr>
        <p:spPr>
          <a:xfrm>
            <a:off x="342000" y="4832651"/>
            <a:ext cx="8229600" cy="1360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400" dirty="0"/>
              <a:t>1) "</a:t>
            </a:r>
            <a:r>
              <a:rPr lang="cs-CZ" altLang="cs-CZ" sz="1400" b="1" dirty="0" err="1"/>
              <a:t>An</a:t>
            </a:r>
            <a:r>
              <a:rPr lang="cs-CZ" altLang="cs-CZ" sz="1400" b="1" dirty="0"/>
              <a:t> </a:t>
            </a:r>
            <a:r>
              <a:rPr lang="cs-CZ" altLang="cs-CZ" sz="1400" b="1" dirty="0" err="1"/>
              <a:t>Existing</a:t>
            </a:r>
            <a:r>
              <a:rPr lang="cs-CZ" altLang="cs-CZ" sz="1400" b="1" dirty="0"/>
              <a:t> Project</a:t>
            </a:r>
            <a:r>
              <a:rPr lang="cs-CZ" altLang="cs-CZ" sz="1400" dirty="0"/>
              <a:t>" – zobrazení dříve uložených záznamů na daná témata a přidání nových záznamů k vybranému tématu. </a:t>
            </a:r>
          </a:p>
          <a:p>
            <a:pPr>
              <a:lnSpc>
                <a:spcPct val="100000"/>
              </a:lnSpc>
              <a:spcBef>
                <a:spcPts val="600"/>
              </a:spcBef>
              <a:buFontTx/>
              <a:buNone/>
            </a:pPr>
            <a:r>
              <a:rPr lang="cs-CZ" altLang="cs-CZ" sz="1400" dirty="0"/>
              <a:t>2) "</a:t>
            </a:r>
            <a:r>
              <a:rPr lang="cs-CZ" altLang="cs-CZ" sz="1400" b="1" dirty="0"/>
              <a:t>A New Project</a:t>
            </a:r>
            <a:r>
              <a:rPr lang="cs-CZ" altLang="cs-CZ" sz="1400" dirty="0"/>
              <a:t>" </a:t>
            </a:r>
            <a:r>
              <a:rPr lang="cs-CZ" altLang="cs-CZ" sz="1400" b="1" dirty="0">
                <a:sym typeface="Wingdings" panose="05000000000000000000" pitchFamily="2" charset="2"/>
              </a:rPr>
              <a:t></a:t>
            </a:r>
            <a:r>
              <a:rPr lang="cs-CZ" altLang="cs-CZ" sz="1400" dirty="0"/>
              <a:t> "</a:t>
            </a:r>
            <a:r>
              <a:rPr lang="cs-CZ" altLang="cs-CZ" sz="1400" b="1" dirty="0"/>
              <a:t>Project </a:t>
            </a:r>
            <a:r>
              <a:rPr lang="cs-CZ" altLang="cs-CZ" sz="1400" b="1" dirty="0" err="1"/>
              <a:t>Name</a:t>
            </a:r>
            <a:r>
              <a:rPr lang="cs-CZ" altLang="cs-CZ" sz="1400" dirty="0"/>
              <a:t>" – název ukládaných záznamů. "</a:t>
            </a:r>
            <a:r>
              <a:rPr lang="cs-CZ" altLang="cs-CZ" sz="1400" b="1" dirty="0"/>
              <a:t>Project </a:t>
            </a:r>
            <a:r>
              <a:rPr lang="cs-CZ" altLang="cs-CZ" sz="1400" b="1" dirty="0" err="1"/>
              <a:t>Description</a:t>
            </a:r>
            <a:r>
              <a:rPr lang="cs-CZ" altLang="cs-CZ" sz="1400" dirty="0"/>
              <a:t>" – vložení krátkého popisu (bez diakritiky).</a:t>
            </a:r>
          </a:p>
          <a:p>
            <a:pPr>
              <a:lnSpc>
                <a:spcPct val="100000"/>
              </a:lnSpc>
              <a:spcBef>
                <a:spcPts val="600"/>
              </a:spcBef>
              <a:buFontTx/>
              <a:buNone/>
            </a:pPr>
            <a:r>
              <a:rPr lang="cs-CZ" altLang="cs-CZ" sz="1400" dirty="0"/>
              <a:t>3) "</a:t>
            </a:r>
            <a:r>
              <a:rPr lang="cs-CZ" altLang="cs-CZ" sz="1400" b="1" dirty="0" err="1"/>
              <a:t>Add</a:t>
            </a:r>
            <a:r>
              <a:rPr lang="cs-CZ" altLang="cs-CZ" sz="1400" b="1" dirty="0"/>
              <a:t> </a:t>
            </a:r>
            <a:r>
              <a:rPr lang="cs-CZ" altLang="cs-CZ" sz="1400" b="1" dirty="0" err="1"/>
              <a:t>Item</a:t>
            </a:r>
            <a:r>
              <a:rPr lang="cs-CZ" altLang="cs-CZ" sz="1400" b="1" dirty="0"/>
              <a:t>(s)</a:t>
            </a:r>
            <a:r>
              <a:rPr lang="cs-CZ" altLang="cs-CZ" sz="1400" dirty="0"/>
              <a:t>" – uložení záznamů</a:t>
            </a:r>
          </a:p>
        </p:txBody>
      </p:sp>
      <p:grpSp>
        <p:nvGrpSpPr>
          <p:cNvPr id="36" name="Skupina 35">
            <a:extLst>
              <a:ext uri="{FF2B5EF4-FFF2-40B4-BE49-F238E27FC236}">
                <a16:creationId xmlns:a16="http://schemas.microsoft.com/office/drawing/2014/main" id="{12F1B247-4F1A-4A07-A753-867FF13B1D35}"/>
              </a:ext>
            </a:extLst>
          </p:cNvPr>
          <p:cNvGrpSpPr/>
          <p:nvPr/>
        </p:nvGrpSpPr>
        <p:grpSpPr>
          <a:xfrm>
            <a:off x="342000" y="1080000"/>
            <a:ext cx="5955105" cy="3538301"/>
            <a:chOff x="342000" y="1080000"/>
            <a:chExt cx="5955105" cy="3538301"/>
          </a:xfrm>
        </p:grpSpPr>
        <p:grpSp>
          <p:nvGrpSpPr>
            <p:cNvPr id="33" name="Skupina 32">
              <a:extLst>
                <a:ext uri="{FF2B5EF4-FFF2-40B4-BE49-F238E27FC236}">
                  <a16:creationId xmlns:a16="http://schemas.microsoft.com/office/drawing/2014/main" id="{97DBCD73-9654-45F1-95C7-47A912959FB5}"/>
                </a:ext>
              </a:extLst>
            </p:cNvPr>
            <p:cNvGrpSpPr/>
            <p:nvPr/>
          </p:nvGrpSpPr>
          <p:grpSpPr>
            <a:xfrm>
              <a:off x="342000" y="1080000"/>
              <a:ext cx="5955105" cy="3538301"/>
              <a:chOff x="342000" y="1080000"/>
              <a:chExt cx="5955105" cy="3538301"/>
            </a:xfrm>
          </p:grpSpPr>
          <p:pic>
            <p:nvPicPr>
              <p:cNvPr id="18" name="Obrázek 17">
                <a:extLst>
                  <a:ext uri="{FF2B5EF4-FFF2-40B4-BE49-F238E27FC236}">
                    <a16:creationId xmlns:a16="http://schemas.microsoft.com/office/drawing/2014/main" id="{8FBD4E08-071E-4F7F-9D6B-4841723851F4}"/>
                  </a:ext>
                </a:extLst>
              </p:cNvPr>
              <p:cNvPicPr>
                <a:picLocks noChangeAspect="1"/>
              </p:cNvPicPr>
              <p:nvPr/>
            </p:nvPicPr>
            <p:blipFill>
              <a:blip r:embed="rId2"/>
              <a:stretch>
                <a:fillRect/>
              </a:stretch>
            </p:blipFill>
            <p:spPr>
              <a:xfrm>
                <a:off x="342000" y="1080000"/>
                <a:ext cx="5955105" cy="3538301"/>
              </a:xfrm>
              <a:prstGeom prst="rect">
                <a:avLst/>
              </a:prstGeom>
              <a:noFill/>
              <a:ln w="31750">
                <a:solidFill>
                  <a:srgbClr val="0077B7"/>
                </a:solidFill>
              </a:ln>
            </p:spPr>
          </p:pic>
          <p:grpSp>
            <p:nvGrpSpPr>
              <p:cNvPr id="22" name="Skupina 21">
                <a:extLst>
                  <a:ext uri="{FF2B5EF4-FFF2-40B4-BE49-F238E27FC236}">
                    <a16:creationId xmlns:a16="http://schemas.microsoft.com/office/drawing/2014/main" id="{B4E1808D-6A36-4CEE-BFD6-B92F7A557A43}"/>
                  </a:ext>
                </a:extLst>
              </p:cNvPr>
              <p:cNvGrpSpPr/>
              <p:nvPr/>
            </p:nvGrpSpPr>
            <p:grpSpPr>
              <a:xfrm>
                <a:off x="4702142" y="2152944"/>
                <a:ext cx="694420" cy="366713"/>
                <a:chOff x="827725" y="1015304"/>
                <a:chExt cx="694420" cy="366713"/>
              </a:xfrm>
            </p:grpSpPr>
            <p:sp>
              <p:nvSpPr>
                <p:cNvPr id="23" name="Text Box 8">
                  <a:extLst>
                    <a:ext uri="{FF2B5EF4-FFF2-40B4-BE49-F238E27FC236}">
                      <a16:creationId xmlns:a16="http://schemas.microsoft.com/office/drawing/2014/main" id="{FE6DF7B1-F1BD-4C32-9FD2-99E8C545B70E}"/>
                    </a:ext>
                  </a:extLst>
                </p:cNvPr>
                <p:cNvSpPr txBox="1">
                  <a:spLocks noChangeArrowheads="1"/>
                </p:cNvSpPr>
                <p:nvPr/>
              </p:nvSpPr>
              <p:spPr bwMode="auto">
                <a:xfrm>
                  <a:off x="1187725" y="1015304"/>
                  <a:ext cx="334420"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sp>
              <p:nvSpPr>
                <p:cNvPr id="24" name="AutoShape 10">
                  <a:extLst>
                    <a:ext uri="{FF2B5EF4-FFF2-40B4-BE49-F238E27FC236}">
                      <a16:creationId xmlns:a16="http://schemas.microsoft.com/office/drawing/2014/main" id="{1ACA80F8-9D65-4E5E-B4E3-26A83828A10E}"/>
                    </a:ext>
                  </a:extLst>
                </p:cNvPr>
                <p:cNvSpPr>
                  <a:spLocks noChangeArrowheads="1"/>
                </p:cNvSpPr>
                <p:nvPr/>
              </p:nvSpPr>
              <p:spPr bwMode="auto">
                <a:xfrm rot="16200000">
                  <a:off x="906317" y="101866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28" name="Skupina 27">
                <a:extLst>
                  <a:ext uri="{FF2B5EF4-FFF2-40B4-BE49-F238E27FC236}">
                    <a16:creationId xmlns:a16="http://schemas.microsoft.com/office/drawing/2014/main" id="{22EBA7F6-A75B-49CF-80E6-D0794C2F34C0}"/>
                  </a:ext>
                </a:extLst>
              </p:cNvPr>
              <p:cNvGrpSpPr/>
              <p:nvPr/>
            </p:nvGrpSpPr>
            <p:grpSpPr>
              <a:xfrm>
                <a:off x="1153261" y="2393274"/>
                <a:ext cx="647338" cy="366713"/>
                <a:chOff x="1153261" y="2393274"/>
                <a:chExt cx="647338" cy="366713"/>
              </a:xfrm>
            </p:grpSpPr>
            <p:sp>
              <p:nvSpPr>
                <p:cNvPr id="26" name="AutoShape 10">
                  <a:extLst>
                    <a:ext uri="{FF2B5EF4-FFF2-40B4-BE49-F238E27FC236}">
                      <a16:creationId xmlns:a16="http://schemas.microsoft.com/office/drawing/2014/main" id="{666E52C8-5B3B-4A34-893D-ED5EDE374A01}"/>
                    </a:ext>
                  </a:extLst>
                </p:cNvPr>
                <p:cNvSpPr>
                  <a:spLocks noChangeArrowheads="1"/>
                </p:cNvSpPr>
                <p:nvPr/>
              </p:nvSpPr>
              <p:spPr bwMode="auto">
                <a:xfrm rot="5400000">
                  <a:off x="1519191" y="2396631"/>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7" name="Text Box 8">
                  <a:extLst>
                    <a:ext uri="{FF2B5EF4-FFF2-40B4-BE49-F238E27FC236}">
                      <a16:creationId xmlns:a16="http://schemas.microsoft.com/office/drawing/2014/main" id="{AD14F21C-08A0-492B-AB7C-0D31FE9B3414}"/>
                    </a:ext>
                  </a:extLst>
                </p:cNvPr>
                <p:cNvSpPr txBox="1">
                  <a:spLocks noChangeArrowheads="1"/>
                </p:cNvSpPr>
                <p:nvPr/>
              </p:nvSpPr>
              <p:spPr bwMode="auto">
                <a:xfrm>
                  <a:off x="1153261" y="2393274"/>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sp>
            <p:nvSpPr>
              <p:cNvPr id="29" name="Zaoblený obdélník 7">
                <a:extLst>
                  <a:ext uri="{FF2B5EF4-FFF2-40B4-BE49-F238E27FC236}">
                    <a16:creationId xmlns:a16="http://schemas.microsoft.com/office/drawing/2014/main" id="{4D762EAB-CD36-4502-A35F-207E461878E2}"/>
                  </a:ext>
                </a:extLst>
              </p:cNvPr>
              <p:cNvSpPr/>
              <p:nvPr/>
            </p:nvSpPr>
            <p:spPr>
              <a:xfrm>
                <a:off x="4176000" y="4248000"/>
                <a:ext cx="684000" cy="3034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Skupina 29">
                <a:extLst>
                  <a:ext uri="{FF2B5EF4-FFF2-40B4-BE49-F238E27FC236}">
                    <a16:creationId xmlns:a16="http://schemas.microsoft.com/office/drawing/2014/main" id="{EA062DB7-EAB4-4D48-8A0B-05193C8B413C}"/>
                  </a:ext>
                </a:extLst>
              </p:cNvPr>
              <p:cNvGrpSpPr/>
              <p:nvPr/>
            </p:nvGrpSpPr>
            <p:grpSpPr>
              <a:xfrm>
                <a:off x="4882142" y="4220773"/>
                <a:ext cx="647339" cy="366713"/>
                <a:chOff x="2449268" y="4558786"/>
                <a:chExt cx="647339" cy="366713"/>
              </a:xfrm>
            </p:grpSpPr>
            <p:sp>
              <p:nvSpPr>
                <p:cNvPr id="31" name="AutoShape 10">
                  <a:extLst>
                    <a:ext uri="{FF2B5EF4-FFF2-40B4-BE49-F238E27FC236}">
                      <a16:creationId xmlns:a16="http://schemas.microsoft.com/office/drawing/2014/main" id="{82B3C69A-F17C-4EE6-8801-9615E62470F4}"/>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2" name="Text Box 8">
                  <a:extLst>
                    <a:ext uri="{FF2B5EF4-FFF2-40B4-BE49-F238E27FC236}">
                      <a16:creationId xmlns:a16="http://schemas.microsoft.com/office/drawing/2014/main" id="{093CAB50-DB9D-4B4E-B487-63117D89FA05}"/>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endParaRPr lang="cs-CZ" altLang="cs-CZ" sz="1800" dirty="0"/>
                </a:p>
              </p:txBody>
            </p:sp>
          </p:grpSp>
        </p:grpSp>
        <p:pic>
          <p:nvPicPr>
            <p:cNvPr id="35" name="Obrázek 34">
              <a:extLst>
                <a:ext uri="{FF2B5EF4-FFF2-40B4-BE49-F238E27FC236}">
                  <a16:creationId xmlns:a16="http://schemas.microsoft.com/office/drawing/2014/main" id="{24BD3E6B-A636-476A-89DA-0A5528C998E9}"/>
                </a:ext>
              </a:extLst>
            </p:cNvPr>
            <p:cNvPicPr>
              <a:picLocks noChangeAspect="1"/>
            </p:cNvPicPr>
            <p:nvPr/>
          </p:nvPicPr>
          <p:blipFill>
            <a:blip r:embed="rId3"/>
            <a:stretch>
              <a:fillRect/>
            </a:stretch>
          </p:blipFill>
          <p:spPr>
            <a:xfrm>
              <a:off x="1872000" y="3408998"/>
              <a:ext cx="1377636" cy="159448"/>
            </a:xfrm>
            <a:prstGeom prst="rect">
              <a:avLst/>
            </a:prstGeom>
          </p:spPr>
        </p:pic>
      </p:grpSp>
    </p:spTree>
    <p:extLst>
      <p:ext uri="{BB962C8B-B14F-4D97-AF65-F5344CB8AC3E}">
        <p14:creationId xmlns:p14="http://schemas.microsoft.com/office/powerpoint/2010/main" val="2442260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en-US" sz="3000" dirty="0"/>
              <a:t>My Projects</a:t>
            </a:r>
            <a:endParaRPr lang="cs-CZ" sz="3000" dirty="0"/>
          </a:p>
        </p:txBody>
      </p:sp>
      <p:sp>
        <p:nvSpPr>
          <p:cNvPr id="5" name="Rectangle 4"/>
          <p:cNvSpPr txBox="1">
            <a:spLocks noChangeArrowheads="1"/>
          </p:cNvSpPr>
          <p:nvPr/>
        </p:nvSpPr>
        <p:spPr>
          <a:xfrm>
            <a:off x="341999" y="4767126"/>
            <a:ext cx="8459999" cy="981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a:t>
            </a:r>
            <a:r>
              <a:rPr lang="cs-CZ" altLang="cs-CZ" sz="1600" b="1" dirty="0" err="1"/>
              <a:t>Manage</a:t>
            </a:r>
            <a:r>
              <a:rPr lang="cs-CZ" altLang="cs-CZ" sz="1600" b="1" dirty="0"/>
              <a:t> </a:t>
            </a:r>
            <a:r>
              <a:rPr lang="cs-CZ" altLang="cs-CZ" sz="1600" b="1" dirty="0" err="1"/>
              <a:t>Projects</a:t>
            </a:r>
            <a:r>
              <a:rPr lang="cs-CZ" altLang="cs-CZ" sz="1600" dirty="0"/>
              <a:t>" – zobrazení uložených témat, do kterých lze přidávat další nalezené záznamy v databázi CAB </a:t>
            </a:r>
            <a:r>
              <a:rPr lang="cs-CZ" altLang="cs-CZ" sz="1600" dirty="0" err="1"/>
              <a:t>Abstracts</a:t>
            </a:r>
            <a:endParaRPr lang="cs-CZ" altLang="cs-CZ" sz="1600" dirty="0"/>
          </a:p>
          <a:p>
            <a:pPr>
              <a:lnSpc>
                <a:spcPct val="100000"/>
              </a:lnSpc>
              <a:spcBef>
                <a:spcPts val="600"/>
              </a:spcBef>
              <a:buFontTx/>
              <a:buNone/>
            </a:pPr>
            <a:r>
              <a:rPr lang="cs-CZ" altLang="cs-CZ" sz="1600" dirty="0"/>
              <a:t>2) Uložený popis záznamů na určité téma do "</a:t>
            </a:r>
            <a:r>
              <a:rPr lang="cs-CZ" altLang="cs-CZ" sz="1600" b="1" dirty="0"/>
              <a:t>My </a:t>
            </a:r>
            <a:r>
              <a:rPr lang="cs-CZ" altLang="cs-CZ" sz="1600" b="1" dirty="0" err="1"/>
              <a:t>Projects</a:t>
            </a:r>
            <a:r>
              <a:rPr lang="cs-CZ" altLang="cs-CZ" sz="1600" dirty="0"/>
              <a:t>"</a:t>
            </a:r>
          </a:p>
        </p:txBody>
      </p:sp>
      <p:grpSp>
        <p:nvGrpSpPr>
          <p:cNvPr id="20" name="Skupina 19">
            <a:extLst>
              <a:ext uri="{FF2B5EF4-FFF2-40B4-BE49-F238E27FC236}">
                <a16:creationId xmlns:a16="http://schemas.microsoft.com/office/drawing/2014/main" id="{EE3B4A8C-E1AA-4B78-93C9-2DA68440A3AD}"/>
              </a:ext>
            </a:extLst>
          </p:cNvPr>
          <p:cNvGrpSpPr/>
          <p:nvPr/>
        </p:nvGrpSpPr>
        <p:grpSpPr>
          <a:xfrm>
            <a:off x="342000" y="1080000"/>
            <a:ext cx="8460000" cy="3398514"/>
            <a:chOff x="342000" y="1080000"/>
            <a:chExt cx="8460000" cy="3398514"/>
          </a:xfrm>
        </p:grpSpPr>
        <p:pic>
          <p:nvPicPr>
            <p:cNvPr id="16" name="Obrázek 15">
              <a:extLst>
                <a:ext uri="{FF2B5EF4-FFF2-40B4-BE49-F238E27FC236}">
                  <a16:creationId xmlns:a16="http://schemas.microsoft.com/office/drawing/2014/main" id="{772A6583-A82B-4D21-8C04-6E2B976A9BFC}"/>
                </a:ext>
              </a:extLst>
            </p:cNvPr>
            <p:cNvPicPr>
              <a:picLocks noChangeAspect="1"/>
            </p:cNvPicPr>
            <p:nvPr/>
          </p:nvPicPr>
          <p:blipFill>
            <a:blip r:embed="rId2"/>
            <a:stretch>
              <a:fillRect/>
            </a:stretch>
          </p:blipFill>
          <p:spPr>
            <a:xfrm>
              <a:off x="342000" y="1080000"/>
              <a:ext cx="8460000" cy="3398514"/>
            </a:xfrm>
            <a:prstGeom prst="rect">
              <a:avLst/>
            </a:prstGeom>
            <a:noFill/>
            <a:ln w="31750">
              <a:solidFill>
                <a:srgbClr val="0077B7"/>
              </a:solidFill>
            </a:ln>
          </p:spPr>
        </p:pic>
        <p:grpSp>
          <p:nvGrpSpPr>
            <p:cNvPr id="15" name="Skupina 14"/>
            <p:cNvGrpSpPr/>
            <p:nvPr/>
          </p:nvGrpSpPr>
          <p:grpSpPr>
            <a:xfrm>
              <a:off x="1195110" y="2313612"/>
              <a:ext cx="539750" cy="1115388"/>
              <a:chOff x="1512000" y="1800000"/>
              <a:chExt cx="539750" cy="1115388"/>
            </a:xfrm>
          </p:grpSpPr>
          <p:sp>
            <p:nvSpPr>
              <p:cNvPr id="10" name="AutoShape 7"/>
              <p:cNvSpPr>
                <a:spLocks noChangeArrowheads="1"/>
              </p:cNvSpPr>
              <p:nvPr/>
            </p:nvSpPr>
            <p:spPr bwMode="auto">
              <a:xfrm>
                <a:off x="1512000" y="2736000"/>
                <a:ext cx="539750" cy="179388"/>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1" name="AutoShape 7"/>
              <p:cNvSpPr>
                <a:spLocks noChangeArrowheads="1"/>
              </p:cNvSpPr>
              <p:nvPr/>
            </p:nvSpPr>
            <p:spPr bwMode="auto">
              <a:xfrm>
                <a:off x="1512000" y="2268000"/>
                <a:ext cx="539750" cy="179388"/>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2" name="AutoShape 7"/>
              <p:cNvSpPr>
                <a:spLocks noChangeArrowheads="1"/>
              </p:cNvSpPr>
              <p:nvPr/>
            </p:nvSpPr>
            <p:spPr bwMode="auto">
              <a:xfrm>
                <a:off x="1512000" y="1800000"/>
                <a:ext cx="539750" cy="179388"/>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3" name="Text Box 13"/>
              <p:cNvSpPr txBox="1">
                <a:spLocks noChangeArrowheads="1"/>
              </p:cNvSpPr>
              <p:nvPr/>
            </p:nvSpPr>
            <p:spPr bwMode="auto">
              <a:xfrm>
                <a:off x="1764000" y="1944000"/>
                <a:ext cx="287337"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sp>
            <p:nvSpPr>
              <p:cNvPr id="14" name="Text Box 13"/>
              <p:cNvSpPr txBox="1">
                <a:spLocks noChangeArrowheads="1"/>
              </p:cNvSpPr>
              <p:nvPr/>
            </p:nvSpPr>
            <p:spPr bwMode="auto">
              <a:xfrm>
                <a:off x="1764000" y="2412000"/>
                <a:ext cx="287337"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grpSp>
        <p:grpSp>
          <p:nvGrpSpPr>
            <p:cNvPr id="17" name="Skupina 16">
              <a:extLst>
                <a:ext uri="{FF2B5EF4-FFF2-40B4-BE49-F238E27FC236}">
                  <a16:creationId xmlns:a16="http://schemas.microsoft.com/office/drawing/2014/main" id="{D38DA345-DB1B-4B8E-8377-C9A61DDB156C}"/>
                </a:ext>
              </a:extLst>
            </p:cNvPr>
            <p:cNvGrpSpPr/>
            <p:nvPr/>
          </p:nvGrpSpPr>
          <p:grpSpPr>
            <a:xfrm>
              <a:off x="4494885" y="2357694"/>
              <a:ext cx="647339" cy="366713"/>
              <a:chOff x="2449268" y="4558786"/>
              <a:chExt cx="647339" cy="366713"/>
            </a:xfrm>
          </p:grpSpPr>
          <p:sp>
            <p:nvSpPr>
              <p:cNvPr id="18" name="AutoShape 10">
                <a:extLst>
                  <a:ext uri="{FF2B5EF4-FFF2-40B4-BE49-F238E27FC236}">
                    <a16:creationId xmlns:a16="http://schemas.microsoft.com/office/drawing/2014/main" id="{BB21B890-771C-49E0-8632-3DCBC46C49BC}"/>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9" name="Text Box 8">
                <a:extLst>
                  <a:ext uri="{FF2B5EF4-FFF2-40B4-BE49-F238E27FC236}">
                    <a16:creationId xmlns:a16="http://schemas.microsoft.com/office/drawing/2014/main" id="{FF7B5CF0-8C8D-4FA5-B104-4115117B38CA}"/>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spTree>
    <p:extLst>
      <p:ext uri="{BB962C8B-B14F-4D97-AF65-F5344CB8AC3E}">
        <p14:creationId xmlns:p14="http://schemas.microsoft.com/office/powerpoint/2010/main" val="999636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Find</a:t>
            </a:r>
            <a:r>
              <a:rPr lang="cs-CZ" sz="3000" dirty="0"/>
              <a:t> </a:t>
            </a:r>
            <a:r>
              <a:rPr lang="cs-CZ" sz="3000" dirty="0" err="1"/>
              <a:t>Citation</a:t>
            </a:r>
            <a:endParaRPr lang="cs-CZ" sz="3000" dirty="0"/>
          </a:p>
        </p:txBody>
      </p:sp>
      <p:sp>
        <p:nvSpPr>
          <p:cNvPr id="5" name="Rectangle 4"/>
          <p:cNvSpPr txBox="1">
            <a:spLocks noChangeArrowheads="1"/>
          </p:cNvSpPr>
          <p:nvPr/>
        </p:nvSpPr>
        <p:spPr>
          <a:xfrm>
            <a:off x="341999" y="5041939"/>
            <a:ext cx="8459999" cy="1195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cs-CZ" altLang="cs-CZ" sz="1400" dirty="0"/>
              <a:t>Hledání určité citace, kdy nejsou známy všechny údaje. Znám je např. autor </a:t>
            </a:r>
            <a:r>
              <a:rPr lang="cs-CZ" altLang="cs-CZ" sz="1400" dirty="0" err="1"/>
              <a:t>Crain</a:t>
            </a:r>
            <a:r>
              <a:rPr lang="cs-CZ" altLang="cs-CZ" sz="1400" dirty="0"/>
              <a:t>, který publikoval           v Acta </a:t>
            </a:r>
            <a:r>
              <a:rPr lang="cs-CZ" altLang="cs-CZ" sz="1400" dirty="0" err="1"/>
              <a:t>Horticulturae</a:t>
            </a:r>
            <a:endParaRPr lang="cs-CZ" altLang="cs-CZ" sz="1400" dirty="0"/>
          </a:p>
          <a:p>
            <a:pPr>
              <a:lnSpc>
                <a:spcPct val="100000"/>
              </a:lnSpc>
              <a:spcBef>
                <a:spcPts val="0"/>
              </a:spcBef>
              <a:buFontTx/>
              <a:buNone/>
            </a:pPr>
            <a:r>
              <a:rPr lang="cs-CZ" altLang="cs-CZ" sz="1400" dirty="0"/>
              <a:t>Zadání vyhledávacího dotazu:</a:t>
            </a:r>
          </a:p>
          <a:p>
            <a:pPr>
              <a:lnSpc>
                <a:spcPct val="100000"/>
              </a:lnSpc>
              <a:spcBef>
                <a:spcPts val="0"/>
              </a:spcBef>
              <a:buFontTx/>
              <a:buNone/>
            </a:pPr>
            <a:r>
              <a:rPr lang="cs-CZ" altLang="cs-CZ" sz="1400" dirty="0"/>
              <a:t>1) známe přesný název publikace </a:t>
            </a:r>
            <a:r>
              <a:rPr lang="cs-CZ" altLang="cs-CZ" sz="1400" b="1" dirty="0">
                <a:sym typeface="Wingdings" panose="05000000000000000000" pitchFamily="2" charset="2"/>
              </a:rPr>
              <a:t></a:t>
            </a:r>
            <a:r>
              <a:rPr lang="cs-CZ" altLang="cs-CZ" sz="1400" dirty="0">
                <a:sym typeface="Wingdings" panose="05000000000000000000" pitchFamily="2" charset="2"/>
              </a:rPr>
              <a:t>nepoužijeme "</a:t>
            </a:r>
            <a:r>
              <a:rPr lang="cs-CZ" altLang="cs-CZ" sz="1400" b="1" dirty="0" err="1">
                <a:sym typeface="Wingdings" panose="05000000000000000000" pitchFamily="2" charset="2"/>
              </a:rPr>
              <a:t>Truncate</a:t>
            </a:r>
            <a:r>
              <a:rPr lang="cs-CZ" altLang="cs-CZ" sz="1400" b="1" dirty="0">
                <a:sym typeface="Wingdings" panose="05000000000000000000" pitchFamily="2" charset="2"/>
              </a:rPr>
              <a:t> </a:t>
            </a:r>
            <a:r>
              <a:rPr lang="cs-CZ" altLang="cs-CZ" sz="1400" b="1" dirty="0" err="1">
                <a:sym typeface="Wingdings" panose="05000000000000000000" pitchFamily="2" charset="2"/>
              </a:rPr>
              <a:t>Name</a:t>
            </a:r>
            <a:r>
              <a:rPr lang="cs-CZ" altLang="cs-CZ" sz="1400" dirty="0">
                <a:sym typeface="Wingdings" panose="05000000000000000000" pitchFamily="2" charset="2"/>
              </a:rPr>
              <a:t>"</a:t>
            </a:r>
          </a:p>
          <a:p>
            <a:pPr>
              <a:lnSpc>
                <a:spcPct val="100000"/>
              </a:lnSpc>
              <a:spcBef>
                <a:spcPts val="0"/>
              </a:spcBef>
              <a:buFontTx/>
              <a:buNone/>
            </a:pPr>
            <a:r>
              <a:rPr lang="cs-CZ" altLang="cs-CZ" sz="1400" dirty="0">
                <a:sym typeface="Wingdings" panose="05000000000000000000" pitchFamily="2" charset="2"/>
              </a:rPr>
              <a:t>2) pro vyhledávání použijeme JEN příjmení autora (</a:t>
            </a:r>
            <a:r>
              <a:rPr lang="cs-CZ" altLang="cs-CZ" sz="1400" dirty="0" err="1">
                <a:sym typeface="Wingdings" panose="05000000000000000000" pitchFamily="2" charset="2"/>
              </a:rPr>
              <a:t>Crain</a:t>
            </a:r>
            <a:r>
              <a:rPr lang="cs-CZ" altLang="cs-CZ" sz="1400" dirty="0">
                <a:sym typeface="Wingdings" panose="05000000000000000000" pitchFamily="2" charset="2"/>
              </a:rPr>
              <a:t>) </a:t>
            </a:r>
            <a:r>
              <a:rPr lang="cs-CZ" altLang="cs-CZ" sz="1400" b="1" dirty="0">
                <a:sym typeface="Wingdings" panose="05000000000000000000" pitchFamily="2" charset="2"/>
              </a:rPr>
              <a:t> </a:t>
            </a:r>
            <a:r>
              <a:rPr lang="cs-CZ" altLang="cs-CZ" sz="1400" dirty="0">
                <a:sym typeface="Wingdings" panose="05000000000000000000" pitchFamily="2" charset="2"/>
              </a:rPr>
              <a:t>použijeme "</a:t>
            </a:r>
            <a:r>
              <a:rPr lang="cs-CZ" altLang="cs-CZ" sz="1400" b="1" dirty="0" err="1">
                <a:sym typeface="Wingdings" panose="05000000000000000000" pitchFamily="2" charset="2"/>
              </a:rPr>
              <a:t>Truncate</a:t>
            </a:r>
            <a:r>
              <a:rPr lang="cs-CZ" altLang="cs-CZ" sz="1400" b="1" dirty="0">
                <a:sym typeface="Wingdings" panose="05000000000000000000" pitchFamily="2" charset="2"/>
              </a:rPr>
              <a:t> </a:t>
            </a:r>
            <a:r>
              <a:rPr lang="cs-CZ" altLang="cs-CZ" sz="1400" b="1" dirty="0" err="1">
                <a:sym typeface="Wingdings" panose="05000000000000000000" pitchFamily="2" charset="2"/>
              </a:rPr>
              <a:t>Name</a:t>
            </a:r>
            <a:r>
              <a:rPr lang="cs-CZ" altLang="cs-CZ" sz="1400" dirty="0">
                <a:sym typeface="Wingdings" panose="05000000000000000000" pitchFamily="2" charset="2"/>
              </a:rPr>
              <a:t>"</a:t>
            </a:r>
          </a:p>
        </p:txBody>
      </p:sp>
      <p:grpSp>
        <p:nvGrpSpPr>
          <p:cNvPr id="9" name="Skupina 8">
            <a:extLst>
              <a:ext uri="{FF2B5EF4-FFF2-40B4-BE49-F238E27FC236}">
                <a16:creationId xmlns:a16="http://schemas.microsoft.com/office/drawing/2014/main" id="{0F7EFB02-62B3-4D1C-8A38-2060DF35C3C6}"/>
              </a:ext>
            </a:extLst>
          </p:cNvPr>
          <p:cNvGrpSpPr/>
          <p:nvPr/>
        </p:nvGrpSpPr>
        <p:grpSpPr>
          <a:xfrm>
            <a:off x="342000" y="1080000"/>
            <a:ext cx="8460000" cy="3745939"/>
            <a:chOff x="342000" y="1080000"/>
            <a:chExt cx="8460000" cy="3745939"/>
          </a:xfrm>
        </p:grpSpPr>
        <p:pic>
          <p:nvPicPr>
            <p:cNvPr id="4" name="Obrázek 3">
              <a:extLst>
                <a:ext uri="{FF2B5EF4-FFF2-40B4-BE49-F238E27FC236}">
                  <a16:creationId xmlns:a16="http://schemas.microsoft.com/office/drawing/2014/main" id="{9C03A874-009E-458B-ABC0-26FDF1747137}"/>
                </a:ext>
              </a:extLst>
            </p:cNvPr>
            <p:cNvPicPr>
              <a:picLocks noChangeAspect="1"/>
            </p:cNvPicPr>
            <p:nvPr/>
          </p:nvPicPr>
          <p:blipFill>
            <a:blip r:embed="rId2"/>
            <a:stretch>
              <a:fillRect/>
            </a:stretch>
          </p:blipFill>
          <p:spPr>
            <a:xfrm>
              <a:off x="342000" y="1080000"/>
              <a:ext cx="8460000" cy="3745939"/>
            </a:xfrm>
            <a:prstGeom prst="rect">
              <a:avLst/>
            </a:prstGeom>
            <a:noFill/>
            <a:ln w="31750">
              <a:solidFill>
                <a:srgbClr val="0077B7"/>
              </a:solidFill>
            </a:ln>
          </p:spPr>
        </p:pic>
        <p:sp>
          <p:nvSpPr>
            <p:cNvPr id="7" name="Zaoblený obdélník 7">
              <a:extLst>
                <a:ext uri="{FF2B5EF4-FFF2-40B4-BE49-F238E27FC236}">
                  <a16:creationId xmlns:a16="http://schemas.microsoft.com/office/drawing/2014/main" id="{1FEEBEBC-F493-455C-BA26-6CD342178391}"/>
                </a:ext>
              </a:extLst>
            </p:cNvPr>
            <p:cNvSpPr/>
            <p:nvPr/>
          </p:nvSpPr>
          <p:spPr>
            <a:xfrm>
              <a:off x="7336428" y="2277722"/>
              <a:ext cx="1465569" cy="2298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 7">
              <a:extLst>
                <a:ext uri="{FF2B5EF4-FFF2-40B4-BE49-F238E27FC236}">
                  <a16:creationId xmlns:a16="http://schemas.microsoft.com/office/drawing/2014/main" id="{44BF2514-AC8A-487A-A7D0-A17653562695}"/>
                </a:ext>
              </a:extLst>
            </p:cNvPr>
            <p:cNvSpPr/>
            <p:nvPr/>
          </p:nvSpPr>
          <p:spPr>
            <a:xfrm>
              <a:off x="1303274" y="4432690"/>
              <a:ext cx="855464" cy="3696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5304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Skupina 18">
            <a:extLst>
              <a:ext uri="{FF2B5EF4-FFF2-40B4-BE49-F238E27FC236}">
                <a16:creationId xmlns:a16="http://schemas.microsoft.com/office/drawing/2014/main" id="{3A8EE09D-07DE-48CB-8054-C0776F353235}"/>
              </a:ext>
            </a:extLst>
          </p:cNvPr>
          <p:cNvGrpSpPr/>
          <p:nvPr/>
        </p:nvGrpSpPr>
        <p:grpSpPr>
          <a:xfrm>
            <a:off x="668466" y="1080000"/>
            <a:ext cx="7610775" cy="5040000"/>
            <a:chOff x="342000" y="380971"/>
            <a:chExt cx="7610775" cy="5427358"/>
          </a:xfrm>
        </p:grpSpPr>
        <p:grpSp>
          <p:nvGrpSpPr>
            <p:cNvPr id="18" name="Skupina 17">
              <a:extLst>
                <a:ext uri="{FF2B5EF4-FFF2-40B4-BE49-F238E27FC236}">
                  <a16:creationId xmlns:a16="http://schemas.microsoft.com/office/drawing/2014/main" id="{418829C3-14DC-49A2-B812-494508B17200}"/>
                </a:ext>
              </a:extLst>
            </p:cNvPr>
            <p:cNvGrpSpPr/>
            <p:nvPr/>
          </p:nvGrpSpPr>
          <p:grpSpPr>
            <a:xfrm>
              <a:off x="342000" y="380971"/>
              <a:ext cx="7610400" cy="1743935"/>
              <a:chOff x="342000" y="380971"/>
              <a:chExt cx="7610400" cy="1743935"/>
            </a:xfrm>
          </p:grpSpPr>
          <p:pic>
            <p:nvPicPr>
              <p:cNvPr id="2" name="Obrázek 1">
                <a:extLst>
                  <a:ext uri="{FF2B5EF4-FFF2-40B4-BE49-F238E27FC236}">
                    <a16:creationId xmlns:a16="http://schemas.microsoft.com/office/drawing/2014/main" id="{9A5CF6DA-2F1D-47F6-B605-8C2F858CBD4E}"/>
                  </a:ext>
                </a:extLst>
              </p:cNvPr>
              <p:cNvPicPr>
                <a:picLocks noChangeAspect="1"/>
              </p:cNvPicPr>
              <p:nvPr/>
            </p:nvPicPr>
            <p:blipFill>
              <a:blip r:embed="rId2"/>
              <a:stretch>
                <a:fillRect/>
              </a:stretch>
            </p:blipFill>
            <p:spPr>
              <a:xfrm>
                <a:off x="342000" y="380971"/>
                <a:ext cx="7610400" cy="1743935"/>
              </a:xfrm>
              <a:prstGeom prst="rect">
                <a:avLst/>
              </a:prstGeom>
              <a:noFill/>
              <a:ln w="31750">
                <a:solidFill>
                  <a:srgbClr val="0077B7"/>
                </a:solidFill>
              </a:ln>
            </p:spPr>
          </p:pic>
          <p:sp>
            <p:nvSpPr>
              <p:cNvPr id="12" name="AutoShape 10">
                <a:extLst>
                  <a:ext uri="{FF2B5EF4-FFF2-40B4-BE49-F238E27FC236}">
                    <a16:creationId xmlns:a16="http://schemas.microsoft.com/office/drawing/2014/main" id="{50FF71BE-7DAC-46CE-9A7A-E42CD92310B1}"/>
                  </a:ext>
                </a:extLst>
              </p:cNvPr>
              <p:cNvSpPr>
                <a:spLocks noChangeArrowheads="1"/>
              </p:cNvSpPr>
              <p:nvPr/>
            </p:nvSpPr>
            <p:spPr bwMode="auto">
              <a:xfrm rot="16200000">
                <a:off x="5195645" y="1277694"/>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17" name="Skupina 16">
              <a:extLst>
                <a:ext uri="{FF2B5EF4-FFF2-40B4-BE49-F238E27FC236}">
                  <a16:creationId xmlns:a16="http://schemas.microsoft.com/office/drawing/2014/main" id="{25B2F7FB-1EDF-4830-839B-EAEEA1DE3B62}"/>
                </a:ext>
              </a:extLst>
            </p:cNvPr>
            <p:cNvGrpSpPr/>
            <p:nvPr/>
          </p:nvGrpSpPr>
          <p:grpSpPr>
            <a:xfrm>
              <a:off x="342000" y="2208329"/>
              <a:ext cx="7610775" cy="3600000"/>
              <a:chOff x="342000" y="2208329"/>
              <a:chExt cx="7610775" cy="3600000"/>
            </a:xfrm>
          </p:grpSpPr>
          <p:pic>
            <p:nvPicPr>
              <p:cNvPr id="3" name="Obrázek 2">
                <a:extLst>
                  <a:ext uri="{FF2B5EF4-FFF2-40B4-BE49-F238E27FC236}">
                    <a16:creationId xmlns:a16="http://schemas.microsoft.com/office/drawing/2014/main" id="{6EFA0282-8C14-4169-AB6D-1F941FE3408B}"/>
                  </a:ext>
                </a:extLst>
              </p:cNvPr>
              <p:cNvPicPr>
                <a:picLocks noChangeAspect="1"/>
              </p:cNvPicPr>
              <p:nvPr/>
            </p:nvPicPr>
            <p:blipFill>
              <a:blip r:embed="rId3"/>
              <a:stretch>
                <a:fillRect/>
              </a:stretch>
            </p:blipFill>
            <p:spPr>
              <a:xfrm>
                <a:off x="342000" y="2208329"/>
                <a:ext cx="7610775" cy="3600000"/>
              </a:xfrm>
              <a:prstGeom prst="rect">
                <a:avLst/>
              </a:prstGeom>
              <a:noFill/>
              <a:ln w="31750">
                <a:solidFill>
                  <a:srgbClr val="0077B7"/>
                </a:solidFill>
              </a:ln>
            </p:spPr>
          </p:pic>
          <p:sp>
            <p:nvSpPr>
              <p:cNvPr id="13" name="AutoShape 10">
                <a:extLst>
                  <a:ext uri="{FF2B5EF4-FFF2-40B4-BE49-F238E27FC236}">
                    <a16:creationId xmlns:a16="http://schemas.microsoft.com/office/drawing/2014/main" id="{D4D70E81-E1F1-4BB0-91D7-F2C435B81F95}"/>
                  </a:ext>
                </a:extLst>
              </p:cNvPr>
              <p:cNvSpPr>
                <a:spLocks noChangeArrowheads="1"/>
              </p:cNvSpPr>
              <p:nvPr/>
            </p:nvSpPr>
            <p:spPr bwMode="auto">
              <a:xfrm rot="16200000">
                <a:off x="2825942" y="324900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4" name="AutoShape 10">
                <a:extLst>
                  <a:ext uri="{FF2B5EF4-FFF2-40B4-BE49-F238E27FC236}">
                    <a16:creationId xmlns:a16="http://schemas.microsoft.com/office/drawing/2014/main" id="{87F30EA9-4191-47C2-BA15-6CD752C7AB29}"/>
                  </a:ext>
                </a:extLst>
              </p:cNvPr>
              <p:cNvSpPr>
                <a:spLocks noChangeArrowheads="1"/>
              </p:cNvSpPr>
              <p:nvPr/>
            </p:nvSpPr>
            <p:spPr bwMode="auto">
              <a:xfrm rot="16200000">
                <a:off x="3365692" y="3076724"/>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5" name="AutoShape 10">
                <a:extLst>
                  <a:ext uri="{FF2B5EF4-FFF2-40B4-BE49-F238E27FC236}">
                    <a16:creationId xmlns:a16="http://schemas.microsoft.com/office/drawing/2014/main" id="{64E55EDB-5F58-4155-B2D5-B9BF7A2B3E70}"/>
                  </a:ext>
                </a:extLst>
              </p:cNvPr>
              <p:cNvSpPr>
                <a:spLocks noChangeArrowheads="1"/>
              </p:cNvSpPr>
              <p:nvPr/>
            </p:nvSpPr>
            <p:spPr bwMode="auto">
              <a:xfrm rot="16200000">
                <a:off x="2728074" y="4753605"/>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6" name="AutoShape 10">
                <a:extLst>
                  <a:ext uri="{FF2B5EF4-FFF2-40B4-BE49-F238E27FC236}">
                    <a16:creationId xmlns:a16="http://schemas.microsoft.com/office/drawing/2014/main" id="{986BAF81-A41D-4BC3-99EC-6FD4E1303480}"/>
                  </a:ext>
                </a:extLst>
              </p:cNvPr>
              <p:cNvSpPr>
                <a:spLocks noChangeArrowheads="1"/>
              </p:cNvSpPr>
              <p:nvPr/>
            </p:nvSpPr>
            <p:spPr bwMode="auto">
              <a:xfrm rot="16200000">
                <a:off x="2908074" y="4938437"/>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sp>
        <p:nvSpPr>
          <p:cNvPr id="20" name="Nadpis 1">
            <a:extLst>
              <a:ext uri="{FF2B5EF4-FFF2-40B4-BE49-F238E27FC236}">
                <a16:creationId xmlns:a16="http://schemas.microsoft.com/office/drawing/2014/main" id="{8295DFA2-DA64-4FD3-B716-B74E1EAA6FCD}"/>
              </a:ext>
            </a:extLst>
          </p:cNvPr>
          <p:cNvSpPr>
            <a:spLocks noGrp="1"/>
          </p:cNvSpPr>
          <p:nvPr>
            <p:ph type="title"/>
          </p:nvPr>
        </p:nvSpPr>
        <p:spPr>
          <a:xfrm>
            <a:off x="342000" y="360000"/>
            <a:ext cx="7920000" cy="504000"/>
          </a:xfrm>
        </p:spPr>
        <p:txBody>
          <a:bodyPr/>
          <a:lstStyle/>
          <a:p>
            <a:r>
              <a:rPr lang="cs-CZ" sz="3000" dirty="0" err="1"/>
              <a:t>Find</a:t>
            </a:r>
            <a:r>
              <a:rPr lang="cs-CZ" sz="3000" dirty="0"/>
              <a:t> </a:t>
            </a:r>
            <a:r>
              <a:rPr lang="cs-CZ" sz="3000" dirty="0" err="1"/>
              <a:t>Citation</a:t>
            </a:r>
            <a:endParaRPr lang="cs-CZ" sz="3000" dirty="0"/>
          </a:p>
        </p:txBody>
      </p:sp>
    </p:spTree>
    <p:extLst>
      <p:ext uri="{BB962C8B-B14F-4D97-AF65-F5344CB8AC3E}">
        <p14:creationId xmlns:p14="http://schemas.microsoft.com/office/powerpoint/2010/main" val="329599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342000" y="4202903"/>
            <a:ext cx="7920000" cy="12684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Při správném přihlášení se nám objeví naše jméno a název instituce. Při opětovném přihlášení se načtou nastavení databáze uživatelem (viz dále    )</a:t>
            </a:r>
          </a:p>
          <a:p>
            <a:pPr>
              <a:lnSpc>
                <a:spcPct val="100000"/>
              </a:lnSpc>
              <a:spcBef>
                <a:spcPts val="600"/>
              </a:spcBef>
              <a:buFontTx/>
              <a:buNone/>
            </a:pPr>
            <a:r>
              <a:rPr lang="cs-CZ" altLang="cs-CZ" sz="1600" dirty="0"/>
              <a:t>2) "</a:t>
            </a:r>
            <a:r>
              <a:rPr lang="cs-CZ" altLang="cs-CZ" sz="1600" b="1" dirty="0" err="1"/>
              <a:t>Search</a:t>
            </a:r>
            <a:r>
              <a:rPr lang="cs-CZ" altLang="cs-CZ" sz="1600" dirty="0"/>
              <a:t>" – návrat na obrazovku vyhledávání (viz dále)</a:t>
            </a:r>
          </a:p>
          <a:p>
            <a:pPr>
              <a:lnSpc>
                <a:spcPct val="100000"/>
              </a:lnSpc>
              <a:spcBef>
                <a:spcPts val="600"/>
              </a:spcBef>
              <a:buFontTx/>
              <a:buNone/>
            </a:pPr>
            <a:r>
              <a:rPr lang="cs-CZ" altLang="cs-CZ" sz="1600" dirty="0"/>
              <a:t>3) "My </a:t>
            </a:r>
            <a:r>
              <a:rPr lang="cs-CZ" altLang="cs-CZ" sz="1600" dirty="0" err="1"/>
              <a:t>Workspace</a:t>
            </a:r>
            <a:r>
              <a:rPr lang="cs-CZ" altLang="cs-CZ" sz="1600" dirty="0"/>
              <a:t>" – zde jsou uloženy "</a:t>
            </a:r>
            <a:r>
              <a:rPr lang="cs-CZ" altLang="cs-CZ" sz="1600" b="1" dirty="0"/>
              <a:t>My </a:t>
            </a:r>
            <a:r>
              <a:rPr lang="cs-CZ" altLang="cs-CZ" sz="1600" b="1" dirty="0" err="1"/>
              <a:t>Searches</a:t>
            </a:r>
            <a:r>
              <a:rPr lang="cs-CZ" altLang="cs-CZ" sz="1600" dirty="0"/>
              <a:t>" (předchozí vyhledávací profily) </a:t>
            </a:r>
            <a:br>
              <a:rPr lang="cs-CZ" altLang="cs-CZ" sz="1600" dirty="0"/>
            </a:br>
            <a:r>
              <a:rPr lang="cs-CZ" altLang="cs-CZ" sz="1600" dirty="0"/>
              <a:t>a "</a:t>
            </a:r>
            <a:r>
              <a:rPr lang="cs-CZ" altLang="cs-CZ" sz="1600" b="1" dirty="0"/>
              <a:t>My </a:t>
            </a:r>
            <a:r>
              <a:rPr lang="cs-CZ" altLang="cs-CZ" sz="1600" b="1" dirty="0" err="1"/>
              <a:t>Projects</a:t>
            </a:r>
            <a:r>
              <a:rPr lang="cs-CZ" altLang="cs-CZ" sz="1600" dirty="0"/>
              <a:t>" (viz dále)</a:t>
            </a:r>
          </a:p>
        </p:txBody>
      </p:sp>
      <p:sp>
        <p:nvSpPr>
          <p:cNvPr id="17" name="Nadpis 1">
            <a:extLst>
              <a:ext uri="{FF2B5EF4-FFF2-40B4-BE49-F238E27FC236}">
                <a16:creationId xmlns:a16="http://schemas.microsoft.com/office/drawing/2014/main" id="{AA91041D-8BD7-48A6-9B43-2222FEC88817}"/>
              </a:ext>
            </a:extLst>
          </p:cNvPr>
          <p:cNvSpPr>
            <a:spLocks noGrp="1"/>
          </p:cNvSpPr>
          <p:nvPr>
            <p:ph type="title"/>
          </p:nvPr>
        </p:nvSpPr>
        <p:spPr>
          <a:xfrm>
            <a:off x="342000" y="360000"/>
            <a:ext cx="7920000" cy="504000"/>
          </a:xfrm>
        </p:spPr>
        <p:txBody>
          <a:bodyPr/>
          <a:lstStyle/>
          <a:p>
            <a:r>
              <a:rPr lang="cs-CZ" sz="2900" dirty="0"/>
              <a:t>Založení</a:t>
            </a:r>
            <a:r>
              <a:rPr lang="en-US" sz="2900" dirty="0"/>
              <a:t> </a:t>
            </a:r>
            <a:r>
              <a:rPr lang="en-US" sz="2900" dirty="0" err="1"/>
              <a:t>nebo</a:t>
            </a:r>
            <a:r>
              <a:rPr lang="en-US" sz="2900" dirty="0"/>
              <a:t> </a:t>
            </a:r>
            <a:r>
              <a:rPr lang="en-US" sz="2900" dirty="0" err="1"/>
              <a:t>vstup</a:t>
            </a:r>
            <a:r>
              <a:rPr lang="en-US" sz="2900" dirty="0"/>
              <a:t> do "My Account"</a:t>
            </a:r>
            <a:endParaRPr lang="cs-CZ" sz="2900" dirty="0"/>
          </a:p>
        </p:txBody>
      </p:sp>
      <p:pic>
        <p:nvPicPr>
          <p:cNvPr id="18" name="Picture 2" descr="Z:\interni.png">
            <a:hlinkClick r:id="rId2" action="ppaction://hlinksldjump"/>
            <a:extLst>
              <a:ext uri="{FF2B5EF4-FFF2-40B4-BE49-F238E27FC236}">
                <a16:creationId xmlns:a16="http://schemas.microsoft.com/office/drawing/2014/main" id="{73F01B0A-C311-41C8-B266-DA9958BC8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495" y="4427122"/>
            <a:ext cx="144000" cy="1440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Skupina 21">
            <a:extLst>
              <a:ext uri="{FF2B5EF4-FFF2-40B4-BE49-F238E27FC236}">
                <a16:creationId xmlns:a16="http://schemas.microsoft.com/office/drawing/2014/main" id="{837CFC6B-9C2D-4DAE-9400-F5DD2BE80032}"/>
              </a:ext>
            </a:extLst>
          </p:cNvPr>
          <p:cNvGrpSpPr/>
          <p:nvPr/>
        </p:nvGrpSpPr>
        <p:grpSpPr>
          <a:xfrm>
            <a:off x="342000" y="1044000"/>
            <a:ext cx="8460000" cy="2972690"/>
            <a:chOff x="342000" y="1044000"/>
            <a:chExt cx="8460000" cy="2972690"/>
          </a:xfrm>
        </p:grpSpPr>
        <p:pic>
          <p:nvPicPr>
            <p:cNvPr id="15" name="Obrázek 14">
              <a:extLst>
                <a:ext uri="{FF2B5EF4-FFF2-40B4-BE49-F238E27FC236}">
                  <a16:creationId xmlns:a16="http://schemas.microsoft.com/office/drawing/2014/main" id="{A56BDA95-48F1-448A-9DD0-A80B75C4A43E}"/>
                </a:ext>
              </a:extLst>
            </p:cNvPr>
            <p:cNvPicPr>
              <a:picLocks noChangeAspect="1"/>
            </p:cNvPicPr>
            <p:nvPr/>
          </p:nvPicPr>
          <p:blipFill>
            <a:blip r:embed="rId4"/>
            <a:stretch>
              <a:fillRect/>
            </a:stretch>
          </p:blipFill>
          <p:spPr>
            <a:xfrm>
              <a:off x="342000" y="1080000"/>
              <a:ext cx="8460000" cy="2936690"/>
            </a:xfrm>
            <a:prstGeom prst="rect">
              <a:avLst/>
            </a:prstGeom>
            <a:noFill/>
            <a:ln w="31750">
              <a:solidFill>
                <a:srgbClr val="0077B7"/>
              </a:solidFill>
            </a:ln>
          </p:spPr>
        </p:pic>
        <p:grpSp>
          <p:nvGrpSpPr>
            <p:cNvPr id="2" name="Skupina 1">
              <a:extLst>
                <a:ext uri="{FF2B5EF4-FFF2-40B4-BE49-F238E27FC236}">
                  <a16:creationId xmlns:a16="http://schemas.microsoft.com/office/drawing/2014/main" id="{AF8D1A99-D5BC-41D3-BAB8-1A9857EE2A7F}"/>
                </a:ext>
              </a:extLst>
            </p:cNvPr>
            <p:cNvGrpSpPr/>
            <p:nvPr/>
          </p:nvGrpSpPr>
          <p:grpSpPr>
            <a:xfrm>
              <a:off x="6210886" y="1044000"/>
              <a:ext cx="1507277" cy="366712"/>
              <a:chOff x="6210886" y="692269"/>
              <a:chExt cx="1507277" cy="366712"/>
            </a:xfrm>
          </p:grpSpPr>
          <p:grpSp>
            <p:nvGrpSpPr>
              <p:cNvPr id="12" name="Skupina 11"/>
              <p:cNvGrpSpPr/>
              <p:nvPr/>
            </p:nvGrpSpPr>
            <p:grpSpPr>
              <a:xfrm>
                <a:off x="6891075" y="692269"/>
                <a:ext cx="827088" cy="366712"/>
                <a:chOff x="5429250" y="785812"/>
                <a:chExt cx="827088" cy="366712"/>
              </a:xfrm>
            </p:grpSpPr>
            <p:sp>
              <p:nvSpPr>
                <p:cNvPr id="13" name="AutoShape 19"/>
                <p:cNvSpPr>
                  <a:spLocks noChangeArrowheads="1"/>
                </p:cNvSpPr>
                <p:nvPr/>
              </p:nvSpPr>
              <p:spPr bwMode="auto">
                <a:xfrm>
                  <a:off x="5716588" y="879475"/>
                  <a:ext cx="539750" cy="179387"/>
                </a:xfrm>
                <a:prstGeom prst="righ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 name="Text Box 22"/>
                <p:cNvSpPr txBox="1">
                  <a:spLocks noChangeArrowheads="1"/>
                </p:cNvSpPr>
                <p:nvPr/>
              </p:nvSpPr>
              <p:spPr bwMode="auto">
                <a:xfrm>
                  <a:off x="5429250" y="785812"/>
                  <a:ext cx="287338"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grpSp>
          <p:sp>
            <p:nvSpPr>
              <p:cNvPr id="16" name="AutoShape 7">
                <a:extLst>
                  <a:ext uri="{FF2B5EF4-FFF2-40B4-BE49-F238E27FC236}">
                    <a16:creationId xmlns:a16="http://schemas.microsoft.com/office/drawing/2014/main" id="{D2B7ABC1-FC58-4391-BB1A-650EDE42240C}"/>
                  </a:ext>
                </a:extLst>
              </p:cNvPr>
              <p:cNvSpPr>
                <a:spLocks noChangeArrowheads="1"/>
              </p:cNvSpPr>
              <p:nvPr/>
            </p:nvSpPr>
            <p:spPr bwMode="auto">
              <a:xfrm>
                <a:off x="6210886" y="785932"/>
                <a:ext cx="680189" cy="179388"/>
              </a:xfrm>
              <a:prstGeom prst="left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grpSp>
          <p:nvGrpSpPr>
            <p:cNvPr id="4" name="Skupina 3">
              <a:extLst>
                <a:ext uri="{FF2B5EF4-FFF2-40B4-BE49-F238E27FC236}">
                  <a16:creationId xmlns:a16="http://schemas.microsoft.com/office/drawing/2014/main" id="{82DCB1CE-EC73-4C8F-8A70-946387DCEFDE}"/>
                </a:ext>
              </a:extLst>
            </p:cNvPr>
            <p:cNvGrpSpPr/>
            <p:nvPr/>
          </p:nvGrpSpPr>
          <p:grpSpPr>
            <a:xfrm>
              <a:off x="470787" y="1605050"/>
              <a:ext cx="287338" cy="734910"/>
              <a:chOff x="504000" y="1827553"/>
              <a:chExt cx="287338" cy="734910"/>
            </a:xfrm>
          </p:grpSpPr>
          <p:sp>
            <p:nvSpPr>
              <p:cNvPr id="7" name="Text Box 23"/>
              <p:cNvSpPr txBox="1">
                <a:spLocks noChangeArrowheads="1"/>
              </p:cNvSpPr>
              <p:nvPr/>
            </p:nvSpPr>
            <p:spPr bwMode="auto">
              <a:xfrm>
                <a:off x="504000" y="2195750"/>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sp>
            <p:nvSpPr>
              <p:cNvPr id="19" name="AutoShape 10">
                <a:extLst>
                  <a:ext uri="{FF2B5EF4-FFF2-40B4-BE49-F238E27FC236}">
                    <a16:creationId xmlns:a16="http://schemas.microsoft.com/office/drawing/2014/main" id="{EF5AE190-3D5D-48F3-906D-B03C1DC90957}"/>
                  </a:ext>
                </a:extLst>
              </p:cNvPr>
              <p:cNvSpPr>
                <a:spLocks noChangeArrowheads="1"/>
              </p:cNvSpPr>
              <p:nvPr/>
            </p:nvSpPr>
            <p:spPr bwMode="auto">
              <a:xfrm>
                <a:off x="540000" y="1827553"/>
                <a:ext cx="202816" cy="360367"/>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21" name="Skupina 20">
              <a:extLst>
                <a:ext uri="{FF2B5EF4-FFF2-40B4-BE49-F238E27FC236}">
                  <a16:creationId xmlns:a16="http://schemas.microsoft.com/office/drawing/2014/main" id="{E23252F8-EB4A-4620-A3BD-AA278E49F224}"/>
                </a:ext>
              </a:extLst>
            </p:cNvPr>
            <p:cNvGrpSpPr/>
            <p:nvPr/>
          </p:nvGrpSpPr>
          <p:grpSpPr>
            <a:xfrm>
              <a:off x="3276000" y="1350000"/>
              <a:ext cx="647338" cy="366712"/>
              <a:chOff x="3590806" y="1332000"/>
              <a:chExt cx="647338" cy="366712"/>
            </a:xfrm>
          </p:grpSpPr>
          <p:sp>
            <p:nvSpPr>
              <p:cNvPr id="11" name="Text Box 8"/>
              <p:cNvSpPr txBox="1">
                <a:spLocks noChangeArrowheads="1"/>
              </p:cNvSpPr>
              <p:nvPr/>
            </p:nvSpPr>
            <p:spPr bwMode="auto">
              <a:xfrm>
                <a:off x="3950806" y="1332000"/>
                <a:ext cx="287338" cy="366712"/>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endParaRPr lang="cs-CZ" altLang="cs-CZ" sz="1800" dirty="0"/>
              </a:p>
            </p:txBody>
          </p:sp>
          <p:sp>
            <p:nvSpPr>
              <p:cNvPr id="20" name="AutoShape 10">
                <a:extLst>
                  <a:ext uri="{FF2B5EF4-FFF2-40B4-BE49-F238E27FC236}">
                    <a16:creationId xmlns:a16="http://schemas.microsoft.com/office/drawing/2014/main" id="{58BF0B49-45C7-4AFE-8890-8AC231081840}"/>
                  </a:ext>
                </a:extLst>
              </p:cNvPr>
              <p:cNvSpPr>
                <a:spLocks noChangeArrowheads="1"/>
              </p:cNvSpPr>
              <p:nvPr/>
            </p:nvSpPr>
            <p:spPr bwMode="auto">
              <a:xfrm rot="16200000">
                <a:off x="3669398" y="1323637"/>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spTree>
    <p:extLst>
      <p:ext uri="{BB962C8B-B14F-4D97-AF65-F5344CB8AC3E}">
        <p14:creationId xmlns:p14="http://schemas.microsoft.com/office/powerpoint/2010/main" val="170888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My </a:t>
            </a:r>
            <a:r>
              <a:rPr lang="cs-CZ" sz="3000" dirty="0" err="1"/>
              <a:t>Workspace</a:t>
            </a:r>
            <a:endParaRPr lang="cs-CZ" sz="3000" dirty="0"/>
          </a:p>
        </p:txBody>
      </p:sp>
      <p:sp>
        <p:nvSpPr>
          <p:cNvPr id="6" name="Rectangle 7"/>
          <p:cNvSpPr txBox="1">
            <a:spLocks noChangeArrowheads="1"/>
          </p:cNvSpPr>
          <p:nvPr/>
        </p:nvSpPr>
        <p:spPr>
          <a:xfrm>
            <a:off x="524880" y="5507999"/>
            <a:ext cx="7920000" cy="698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None/>
            </a:pPr>
            <a:r>
              <a:rPr lang="cs-CZ" altLang="cs-CZ" sz="1600" dirty="0"/>
              <a:t>1) "</a:t>
            </a:r>
            <a:r>
              <a:rPr lang="cs-CZ" altLang="cs-CZ" sz="1600" b="1" dirty="0"/>
              <a:t>My </a:t>
            </a:r>
            <a:r>
              <a:rPr lang="cs-CZ" altLang="cs-CZ" sz="1600" b="1" dirty="0" err="1"/>
              <a:t>Workspace</a:t>
            </a:r>
            <a:r>
              <a:rPr lang="cs-CZ" altLang="cs-CZ" sz="1600" dirty="0"/>
              <a:t>" – záložka s vybranými a uloženými záznamy na určitá témata, </a:t>
            </a:r>
          </a:p>
          <a:p>
            <a:pPr>
              <a:lnSpc>
                <a:spcPct val="100000"/>
              </a:lnSpc>
              <a:spcBef>
                <a:spcPts val="600"/>
              </a:spcBef>
              <a:buFontTx/>
              <a:buNone/>
            </a:pPr>
            <a:r>
              <a:rPr lang="cs-CZ" altLang="cs-CZ" sz="1600" dirty="0"/>
              <a:t>2) "</a:t>
            </a:r>
            <a:r>
              <a:rPr lang="cs-CZ" altLang="cs-CZ" sz="1600" b="1" dirty="0" err="1"/>
              <a:t>Manage</a:t>
            </a:r>
            <a:r>
              <a:rPr lang="cs-CZ" altLang="cs-CZ" sz="1600" b="1" dirty="0"/>
              <a:t> </a:t>
            </a:r>
            <a:r>
              <a:rPr lang="cs-CZ" altLang="cs-CZ" sz="1600" b="1" dirty="0" err="1"/>
              <a:t>Projects</a:t>
            </a:r>
            <a:r>
              <a:rPr lang="cs-CZ" altLang="cs-CZ" sz="1600" dirty="0"/>
              <a:t>" – správa uložených záznamů</a:t>
            </a:r>
          </a:p>
        </p:txBody>
      </p:sp>
      <p:grpSp>
        <p:nvGrpSpPr>
          <p:cNvPr id="4" name="Skupina 3">
            <a:extLst>
              <a:ext uri="{FF2B5EF4-FFF2-40B4-BE49-F238E27FC236}">
                <a16:creationId xmlns:a16="http://schemas.microsoft.com/office/drawing/2014/main" id="{AAC670AC-6648-4D51-86A2-CB93D96A9D9A}"/>
              </a:ext>
            </a:extLst>
          </p:cNvPr>
          <p:cNvGrpSpPr/>
          <p:nvPr/>
        </p:nvGrpSpPr>
        <p:grpSpPr>
          <a:xfrm>
            <a:off x="612000" y="1046758"/>
            <a:ext cx="7919999" cy="4278483"/>
            <a:chOff x="612000" y="1046758"/>
            <a:chExt cx="7919999" cy="4278483"/>
          </a:xfrm>
        </p:grpSpPr>
        <p:pic>
          <p:nvPicPr>
            <p:cNvPr id="8" name="Obrázek 7">
              <a:extLst>
                <a:ext uri="{FF2B5EF4-FFF2-40B4-BE49-F238E27FC236}">
                  <a16:creationId xmlns:a16="http://schemas.microsoft.com/office/drawing/2014/main" id="{7A2DEC4B-9F8C-4621-B821-1B3B083C244E}"/>
                </a:ext>
              </a:extLst>
            </p:cNvPr>
            <p:cNvPicPr>
              <a:picLocks noChangeAspect="1"/>
            </p:cNvPicPr>
            <p:nvPr/>
          </p:nvPicPr>
          <p:blipFill>
            <a:blip r:embed="rId2"/>
            <a:stretch>
              <a:fillRect/>
            </a:stretch>
          </p:blipFill>
          <p:spPr>
            <a:xfrm>
              <a:off x="612000" y="1046758"/>
              <a:ext cx="7919999" cy="4278483"/>
            </a:xfrm>
            <a:prstGeom prst="rect">
              <a:avLst/>
            </a:prstGeom>
            <a:noFill/>
            <a:ln w="31750">
              <a:solidFill>
                <a:srgbClr val="0077B7"/>
              </a:solidFill>
            </a:ln>
          </p:spPr>
        </p:pic>
        <p:grpSp>
          <p:nvGrpSpPr>
            <p:cNvPr id="12" name="Skupina 11">
              <a:extLst>
                <a:ext uri="{FF2B5EF4-FFF2-40B4-BE49-F238E27FC236}">
                  <a16:creationId xmlns:a16="http://schemas.microsoft.com/office/drawing/2014/main" id="{D1AAA1E2-0B3C-4262-AB73-6AD316B904A4}"/>
                </a:ext>
              </a:extLst>
            </p:cNvPr>
            <p:cNvGrpSpPr/>
            <p:nvPr/>
          </p:nvGrpSpPr>
          <p:grpSpPr>
            <a:xfrm>
              <a:off x="3278827" y="1263192"/>
              <a:ext cx="647339" cy="366713"/>
              <a:chOff x="2449268" y="4558786"/>
              <a:chExt cx="647339" cy="366713"/>
            </a:xfrm>
          </p:grpSpPr>
          <p:sp>
            <p:nvSpPr>
              <p:cNvPr id="19" name="AutoShape 10">
                <a:extLst>
                  <a:ext uri="{FF2B5EF4-FFF2-40B4-BE49-F238E27FC236}">
                    <a16:creationId xmlns:a16="http://schemas.microsoft.com/office/drawing/2014/main" id="{13A156B3-0BDC-424C-B095-F302C84F42BD}"/>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0" name="Text Box 8">
                <a:extLst>
                  <a:ext uri="{FF2B5EF4-FFF2-40B4-BE49-F238E27FC236}">
                    <a16:creationId xmlns:a16="http://schemas.microsoft.com/office/drawing/2014/main" id="{E92DFD3B-13F2-4B86-9BF7-A72C8A7E72BA}"/>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p>
            </p:txBody>
          </p:sp>
        </p:grpSp>
        <p:grpSp>
          <p:nvGrpSpPr>
            <p:cNvPr id="21" name="Skupina 20">
              <a:extLst>
                <a:ext uri="{FF2B5EF4-FFF2-40B4-BE49-F238E27FC236}">
                  <a16:creationId xmlns:a16="http://schemas.microsoft.com/office/drawing/2014/main" id="{5EE42D8E-8FD0-4BD8-B72C-CECAC619D45A}"/>
                </a:ext>
              </a:extLst>
            </p:cNvPr>
            <p:cNvGrpSpPr/>
            <p:nvPr/>
          </p:nvGrpSpPr>
          <p:grpSpPr>
            <a:xfrm>
              <a:off x="1365186" y="2224725"/>
              <a:ext cx="647339" cy="366713"/>
              <a:chOff x="2449268" y="4558786"/>
              <a:chExt cx="647339" cy="366713"/>
            </a:xfrm>
          </p:grpSpPr>
          <p:sp>
            <p:nvSpPr>
              <p:cNvPr id="22" name="AutoShape 10">
                <a:extLst>
                  <a:ext uri="{FF2B5EF4-FFF2-40B4-BE49-F238E27FC236}">
                    <a16:creationId xmlns:a16="http://schemas.microsoft.com/office/drawing/2014/main" id="{623B92BF-2B6C-4957-8B27-2230BE6B7BA7}"/>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3" name="Text Box 8">
                <a:extLst>
                  <a:ext uri="{FF2B5EF4-FFF2-40B4-BE49-F238E27FC236}">
                    <a16:creationId xmlns:a16="http://schemas.microsoft.com/office/drawing/2014/main" id="{2BA0BB2F-ED88-41A9-8E68-18666D5A0210}"/>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spTree>
    <p:extLst>
      <p:ext uri="{BB962C8B-B14F-4D97-AF65-F5344CB8AC3E}">
        <p14:creationId xmlns:p14="http://schemas.microsoft.com/office/powerpoint/2010/main" val="335572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a:t>My </a:t>
            </a:r>
            <a:r>
              <a:rPr lang="cs-CZ" sz="3000" dirty="0" err="1"/>
              <a:t>Workspace</a:t>
            </a:r>
            <a:endParaRPr lang="cs-CZ" sz="3000" dirty="0"/>
          </a:p>
        </p:txBody>
      </p:sp>
      <p:sp>
        <p:nvSpPr>
          <p:cNvPr id="6" name="Rectangle 7"/>
          <p:cNvSpPr txBox="1">
            <a:spLocks noChangeArrowheads="1"/>
          </p:cNvSpPr>
          <p:nvPr/>
        </p:nvSpPr>
        <p:spPr>
          <a:xfrm>
            <a:off x="342000" y="4525355"/>
            <a:ext cx="7920000" cy="6429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cs-CZ" altLang="cs-CZ" sz="1600" dirty="0"/>
              <a:t>"</a:t>
            </a:r>
            <a:r>
              <a:rPr lang="cs-CZ" altLang="cs-CZ" sz="1600" b="1" dirty="0"/>
              <a:t>My </a:t>
            </a:r>
            <a:r>
              <a:rPr lang="cs-CZ" altLang="cs-CZ" sz="1600" b="1" dirty="0" err="1"/>
              <a:t>Searches</a:t>
            </a:r>
            <a:r>
              <a:rPr lang="cs-CZ" altLang="cs-CZ" sz="1600" b="1" dirty="0"/>
              <a:t> &amp; </a:t>
            </a:r>
            <a:r>
              <a:rPr lang="cs-CZ" altLang="cs-CZ" sz="1600" b="1" dirty="0" err="1"/>
              <a:t>Alerts</a:t>
            </a:r>
            <a:r>
              <a:rPr lang="cs-CZ" altLang="cs-CZ" sz="1600" dirty="0"/>
              <a:t>" – zde jsou k opětovnému vyhledávání uloženy vytvořené vyhledávací profily.</a:t>
            </a:r>
          </a:p>
        </p:txBody>
      </p:sp>
      <p:grpSp>
        <p:nvGrpSpPr>
          <p:cNvPr id="4" name="Skupina 3">
            <a:extLst>
              <a:ext uri="{FF2B5EF4-FFF2-40B4-BE49-F238E27FC236}">
                <a16:creationId xmlns:a16="http://schemas.microsoft.com/office/drawing/2014/main" id="{7F125AE7-3DD3-403C-BB44-6D156003F6C9}"/>
              </a:ext>
            </a:extLst>
          </p:cNvPr>
          <p:cNvGrpSpPr/>
          <p:nvPr/>
        </p:nvGrpSpPr>
        <p:grpSpPr>
          <a:xfrm>
            <a:off x="341999" y="1080000"/>
            <a:ext cx="8460000" cy="3229355"/>
            <a:chOff x="341999" y="1080000"/>
            <a:chExt cx="8460000" cy="3229355"/>
          </a:xfrm>
        </p:grpSpPr>
        <p:pic>
          <p:nvPicPr>
            <p:cNvPr id="8" name="Obrázek 7">
              <a:extLst>
                <a:ext uri="{FF2B5EF4-FFF2-40B4-BE49-F238E27FC236}">
                  <a16:creationId xmlns:a16="http://schemas.microsoft.com/office/drawing/2014/main" id="{7DE35FAD-E78E-4315-B19A-653F83F0510F}"/>
                </a:ext>
              </a:extLst>
            </p:cNvPr>
            <p:cNvPicPr>
              <a:picLocks noChangeAspect="1"/>
            </p:cNvPicPr>
            <p:nvPr/>
          </p:nvPicPr>
          <p:blipFill>
            <a:blip r:embed="rId2"/>
            <a:stretch>
              <a:fillRect/>
            </a:stretch>
          </p:blipFill>
          <p:spPr>
            <a:xfrm>
              <a:off x="341999" y="1080000"/>
              <a:ext cx="8460000" cy="3229355"/>
            </a:xfrm>
            <a:prstGeom prst="rect">
              <a:avLst/>
            </a:prstGeom>
            <a:noFill/>
            <a:ln w="31750">
              <a:solidFill>
                <a:srgbClr val="0077B7"/>
              </a:solidFill>
            </a:ln>
          </p:spPr>
        </p:pic>
        <p:sp>
          <p:nvSpPr>
            <p:cNvPr id="7" name="AutoShape 10">
              <a:extLst>
                <a:ext uri="{FF2B5EF4-FFF2-40B4-BE49-F238E27FC236}">
                  <a16:creationId xmlns:a16="http://schemas.microsoft.com/office/drawing/2014/main" id="{79B582D9-C1B6-4256-81F4-D7150B371386}"/>
                </a:ext>
              </a:extLst>
            </p:cNvPr>
            <p:cNvSpPr>
              <a:spLocks noChangeArrowheads="1"/>
            </p:cNvSpPr>
            <p:nvPr/>
          </p:nvSpPr>
          <p:spPr bwMode="auto">
            <a:xfrm rot="16200000">
              <a:off x="2226202" y="1739607"/>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Tree>
    <p:extLst>
      <p:ext uri="{BB962C8B-B14F-4D97-AF65-F5344CB8AC3E}">
        <p14:creationId xmlns:p14="http://schemas.microsoft.com/office/powerpoint/2010/main" val="410234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7920000" cy="504000"/>
          </a:xfrm>
        </p:spPr>
        <p:txBody>
          <a:bodyPr/>
          <a:lstStyle/>
          <a:p>
            <a:r>
              <a:rPr lang="cs-CZ" sz="3000" dirty="0" err="1"/>
              <a:t>Search</a:t>
            </a:r>
            <a:endParaRPr lang="cs-CZ" sz="3000" dirty="0"/>
          </a:p>
        </p:txBody>
      </p:sp>
      <p:sp>
        <p:nvSpPr>
          <p:cNvPr id="8" name="Rectangle 7"/>
          <p:cNvSpPr txBox="1">
            <a:spLocks noChangeArrowheads="1"/>
          </p:cNvSpPr>
          <p:nvPr/>
        </p:nvSpPr>
        <p:spPr>
          <a:xfrm>
            <a:off x="342000" y="5366234"/>
            <a:ext cx="7920000" cy="377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cs-CZ" altLang="cs-CZ" sz="1600" dirty="0"/>
              <a:t>Záložka "</a:t>
            </a:r>
            <a:r>
              <a:rPr lang="cs-CZ" altLang="cs-CZ" sz="1600" dirty="0" err="1"/>
              <a:t>Search</a:t>
            </a:r>
            <a:r>
              <a:rPr lang="cs-CZ" altLang="cs-CZ" sz="1600" dirty="0"/>
              <a:t>" umožňující různé způsoby vyhledávání záznamů.</a:t>
            </a:r>
          </a:p>
        </p:txBody>
      </p:sp>
      <p:grpSp>
        <p:nvGrpSpPr>
          <p:cNvPr id="3" name="Skupina 2">
            <a:extLst>
              <a:ext uri="{FF2B5EF4-FFF2-40B4-BE49-F238E27FC236}">
                <a16:creationId xmlns:a16="http://schemas.microsoft.com/office/drawing/2014/main" id="{388A3B85-ABD9-46C6-8621-32C92AF6258A}"/>
              </a:ext>
            </a:extLst>
          </p:cNvPr>
          <p:cNvGrpSpPr/>
          <p:nvPr/>
        </p:nvGrpSpPr>
        <p:grpSpPr>
          <a:xfrm>
            <a:off x="342000" y="1080000"/>
            <a:ext cx="8460000" cy="3993016"/>
            <a:chOff x="342000" y="1080000"/>
            <a:chExt cx="8460000" cy="3993016"/>
          </a:xfrm>
        </p:grpSpPr>
        <p:pic>
          <p:nvPicPr>
            <p:cNvPr id="7" name="Obrázek 6">
              <a:extLst>
                <a:ext uri="{FF2B5EF4-FFF2-40B4-BE49-F238E27FC236}">
                  <a16:creationId xmlns:a16="http://schemas.microsoft.com/office/drawing/2014/main" id="{B5593786-9ED5-4A57-86FB-CCA1CD549964}"/>
                </a:ext>
              </a:extLst>
            </p:cNvPr>
            <p:cNvPicPr>
              <a:picLocks noChangeAspect="1"/>
            </p:cNvPicPr>
            <p:nvPr/>
          </p:nvPicPr>
          <p:blipFill>
            <a:blip r:embed="rId2"/>
            <a:stretch>
              <a:fillRect/>
            </a:stretch>
          </p:blipFill>
          <p:spPr>
            <a:xfrm>
              <a:off x="342000" y="1080000"/>
              <a:ext cx="8460000" cy="3993016"/>
            </a:xfrm>
            <a:prstGeom prst="rect">
              <a:avLst/>
            </a:prstGeom>
            <a:noFill/>
            <a:ln w="31750">
              <a:solidFill>
                <a:srgbClr val="0077B7"/>
              </a:solidFill>
            </a:ln>
          </p:spPr>
        </p:pic>
        <p:sp>
          <p:nvSpPr>
            <p:cNvPr id="6" name="AutoShape 10">
              <a:extLst>
                <a:ext uri="{FF2B5EF4-FFF2-40B4-BE49-F238E27FC236}">
                  <a16:creationId xmlns:a16="http://schemas.microsoft.com/office/drawing/2014/main" id="{E3C299B1-B3FE-442B-8DE7-D2B5B1DC8A65}"/>
                </a:ext>
              </a:extLst>
            </p:cNvPr>
            <p:cNvSpPr>
              <a:spLocks noChangeArrowheads="1"/>
            </p:cNvSpPr>
            <p:nvPr/>
          </p:nvSpPr>
          <p:spPr bwMode="auto">
            <a:xfrm rot="16200000">
              <a:off x="898724" y="1334255"/>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 name="Zaoblený obdélník 7">
              <a:extLst>
                <a:ext uri="{FF2B5EF4-FFF2-40B4-BE49-F238E27FC236}">
                  <a16:creationId xmlns:a16="http://schemas.microsoft.com/office/drawing/2014/main" id="{FF1537DF-E0BA-47FF-85E7-D70F14903B92}"/>
                </a:ext>
              </a:extLst>
            </p:cNvPr>
            <p:cNvSpPr/>
            <p:nvPr/>
          </p:nvSpPr>
          <p:spPr>
            <a:xfrm>
              <a:off x="342000" y="1435663"/>
              <a:ext cx="47813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13115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000" y="360000"/>
            <a:ext cx="8460000" cy="504000"/>
          </a:xfrm>
        </p:spPr>
        <p:txBody>
          <a:bodyPr/>
          <a:lstStyle/>
          <a:p>
            <a:r>
              <a:rPr lang="cs-CZ" sz="3000" dirty="0" err="1"/>
              <a:t>Multi-Field</a:t>
            </a:r>
            <a:r>
              <a:rPr lang="cs-CZ" sz="3000" dirty="0"/>
              <a:t> </a:t>
            </a:r>
            <a:r>
              <a:rPr lang="cs-CZ" sz="3000" dirty="0" err="1"/>
              <a:t>Search</a:t>
            </a:r>
            <a:endParaRPr lang="cs-CZ" sz="3000" dirty="0"/>
          </a:p>
        </p:txBody>
      </p:sp>
      <p:sp>
        <p:nvSpPr>
          <p:cNvPr id="7" name="Rectangle 6"/>
          <p:cNvSpPr txBox="1">
            <a:spLocks noChangeArrowheads="1"/>
          </p:cNvSpPr>
          <p:nvPr/>
        </p:nvSpPr>
        <p:spPr>
          <a:xfrm>
            <a:off x="342000" y="4836261"/>
            <a:ext cx="7920000" cy="1371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spcBef>
                <a:spcPts val="600"/>
              </a:spcBef>
              <a:buFontTx/>
              <a:buNone/>
              <a:defRPr/>
            </a:pPr>
            <a:r>
              <a:rPr lang="cs-CZ" altLang="cs-CZ" sz="1200" dirty="0"/>
              <a:t>1) Do řádku jsou vepisovány hledané pojmy a jejich synonyma oddělené operátorem </a:t>
            </a:r>
            <a:r>
              <a:rPr lang="cs-CZ" altLang="cs-CZ" sz="1200" b="1" dirty="0"/>
              <a:t>OR</a:t>
            </a:r>
            <a:r>
              <a:rPr lang="cs-CZ" altLang="cs-CZ" sz="1200" dirty="0"/>
              <a:t> (nebo), např. </a:t>
            </a:r>
            <a:r>
              <a:rPr lang="cs-CZ" altLang="cs-CZ" sz="1200" dirty="0" err="1"/>
              <a:t>grassland</a:t>
            </a:r>
            <a:r>
              <a:rPr lang="cs-CZ" altLang="cs-CZ" sz="1200" dirty="0"/>
              <a:t> </a:t>
            </a:r>
            <a:r>
              <a:rPr lang="cs-CZ" altLang="cs-CZ" sz="1200" dirty="0" err="1"/>
              <a:t>or</a:t>
            </a:r>
            <a:r>
              <a:rPr lang="cs-CZ" altLang="cs-CZ" sz="1200" dirty="0"/>
              <a:t> </a:t>
            </a:r>
            <a:r>
              <a:rPr lang="cs-CZ" altLang="cs-CZ" sz="1200" dirty="0" err="1"/>
              <a:t>grasslands</a:t>
            </a:r>
            <a:r>
              <a:rPr lang="cs-CZ" altLang="cs-CZ" sz="1200" dirty="0"/>
              <a:t> </a:t>
            </a:r>
            <a:r>
              <a:rPr lang="cs-CZ" altLang="cs-CZ" sz="1200" dirty="0" err="1"/>
              <a:t>or</a:t>
            </a:r>
            <a:r>
              <a:rPr lang="cs-CZ" altLang="cs-CZ" sz="1200" dirty="0"/>
              <a:t> </a:t>
            </a:r>
            <a:r>
              <a:rPr lang="en-US" sz="1200" dirty="0"/>
              <a:t>"grazing land" or "grazing lands" or pasture or pastures</a:t>
            </a:r>
            <a:r>
              <a:rPr lang="cs-CZ" altLang="cs-CZ" sz="1200" dirty="0"/>
              <a:t> (sousloví je zapisováno do oboustranných uvozovek)</a:t>
            </a:r>
          </a:p>
          <a:p>
            <a:pPr marL="266700" indent="-266700">
              <a:lnSpc>
                <a:spcPct val="100000"/>
              </a:lnSpc>
              <a:spcBef>
                <a:spcPts val="600"/>
              </a:spcBef>
              <a:buFontTx/>
              <a:buNone/>
              <a:defRPr/>
            </a:pPr>
            <a:r>
              <a:rPr lang="cs-CZ" altLang="cs-CZ" sz="1200" dirty="0"/>
              <a:t>2) Stejná slova jsou zapsána do každého řádku a vybrána pole, která se mají prohledávat. Mezi jednotlivými řádky zvolen operátor OR (nebo)</a:t>
            </a:r>
          </a:p>
          <a:p>
            <a:pPr>
              <a:lnSpc>
                <a:spcPct val="100000"/>
              </a:lnSpc>
              <a:spcBef>
                <a:spcPts val="600"/>
              </a:spcBef>
              <a:buFontTx/>
              <a:buNone/>
              <a:defRPr/>
            </a:pPr>
            <a:r>
              <a:rPr lang="cs-CZ" altLang="cs-CZ" sz="1200" dirty="0"/>
              <a:t>3) Potvrzeno "</a:t>
            </a:r>
            <a:r>
              <a:rPr lang="cs-CZ" altLang="cs-CZ" sz="1200" b="1" dirty="0" err="1"/>
              <a:t>Search</a:t>
            </a:r>
            <a:r>
              <a:rPr lang="cs-CZ" altLang="cs-CZ" sz="1200" dirty="0"/>
              <a:t>"</a:t>
            </a:r>
          </a:p>
        </p:txBody>
      </p:sp>
      <p:pic>
        <p:nvPicPr>
          <p:cNvPr id="4" name="Obrázek 3">
            <a:extLst>
              <a:ext uri="{FF2B5EF4-FFF2-40B4-BE49-F238E27FC236}">
                <a16:creationId xmlns:a16="http://schemas.microsoft.com/office/drawing/2014/main" id="{FD754F81-247A-4054-8DCA-68BD729369A3}"/>
              </a:ext>
            </a:extLst>
          </p:cNvPr>
          <p:cNvPicPr>
            <a:picLocks noChangeAspect="1"/>
          </p:cNvPicPr>
          <p:nvPr/>
        </p:nvPicPr>
        <p:blipFill>
          <a:blip r:embed="rId2"/>
          <a:stretch>
            <a:fillRect/>
          </a:stretch>
        </p:blipFill>
        <p:spPr>
          <a:xfrm>
            <a:off x="342000" y="1080000"/>
            <a:ext cx="8460000" cy="3482154"/>
          </a:xfrm>
          <a:prstGeom prst="rect">
            <a:avLst/>
          </a:prstGeom>
          <a:noFill/>
          <a:ln w="31750">
            <a:solidFill>
              <a:srgbClr val="0077B7"/>
            </a:solidFill>
          </a:ln>
        </p:spPr>
      </p:pic>
      <p:sp>
        <p:nvSpPr>
          <p:cNvPr id="19" name="Zaoblený obdélník 7">
            <a:extLst>
              <a:ext uri="{FF2B5EF4-FFF2-40B4-BE49-F238E27FC236}">
                <a16:creationId xmlns:a16="http://schemas.microsoft.com/office/drawing/2014/main" id="{95D959F7-6A05-4E75-B793-19BCCB2315F9}"/>
              </a:ext>
            </a:extLst>
          </p:cNvPr>
          <p:cNvSpPr/>
          <p:nvPr/>
        </p:nvSpPr>
        <p:spPr>
          <a:xfrm>
            <a:off x="3905999" y="1983530"/>
            <a:ext cx="845109" cy="43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a:extLst>
              <a:ext uri="{FF2B5EF4-FFF2-40B4-BE49-F238E27FC236}">
                <a16:creationId xmlns:a16="http://schemas.microsoft.com/office/drawing/2014/main" id="{F0342CEA-95F0-4666-8362-1CD8C63C0381}"/>
              </a:ext>
            </a:extLst>
          </p:cNvPr>
          <p:cNvGrpSpPr/>
          <p:nvPr/>
        </p:nvGrpSpPr>
        <p:grpSpPr>
          <a:xfrm>
            <a:off x="2268332" y="2107057"/>
            <a:ext cx="287337" cy="714020"/>
            <a:chOff x="2268332" y="1983530"/>
            <a:chExt cx="287337" cy="714020"/>
          </a:xfrm>
        </p:grpSpPr>
        <p:sp>
          <p:nvSpPr>
            <p:cNvPr id="9" name="Text Box 13"/>
            <p:cNvSpPr txBox="1">
              <a:spLocks noChangeArrowheads="1"/>
            </p:cNvSpPr>
            <p:nvPr/>
          </p:nvSpPr>
          <p:spPr bwMode="auto">
            <a:xfrm>
              <a:off x="2268332" y="1983530"/>
              <a:ext cx="287337"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1</a:t>
              </a:r>
              <a:endParaRPr lang="cs-CZ" altLang="cs-CZ" sz="1800" dirty="0"/>
            </a:p>
          </p:txBody>
        </p:sp>
        <p:sp>
          <p:nvSpPr>
            <p:cNvPr id="20" name="AutoShape 10">
              <a:extLst>
                <a:ext uri="{FF2B5EF4-FFF2-40B4-BE49-F238E27FC236}">
                  <a16:creationId xmlns:a16="http://schemas.microsoft.com/office/drawing/2014/main" id="{C78D997B-72BC-4ED8-A349-BA6CB8A3959D}"/>
                </a:ext>
              </a:extLst>
            </p:cNvPr>
            <p:cNvSpPr>
              <a:spLocks noChangeArrowheads="1"/>
            </p:cNvSpPr>
            <p:nvPr/>
          </p:nvSpPr>
          <p:spPr bwMode="auto">
            <a:xfrm rot="10800000">
              <a:off x="2310592" y="2337550"/>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grpSp>
        <p:nvGrpSpPr>
          <p:cNvPr id="21" name="Skupina 20">
            <a:extLst>
              <a:ext uri="{FF2B5EF4-FFF2-40B4-BE49-F238E27FC236}">
                <a16:creationId xmlns:a16="http://schemas.microsoft.com/office/drawing/2014/main" id="{89462FE3-AB93-4B16-AE23-28F68B3107B6}"/>
              </a:ext>
            </a:extLst>
          </p:cNvPr>
          <p:cNvGrpSpPr/>
          <p:nvPr/>
        </p:nvGrpSpPr>
        <p:grpSpPr>
          <a:xfrm>
            <a:off x="936000" y="3978000"/>
            <a:ext cx="647339" cy="366713"/>
            <a:chOff x="2449268" y="4558786"/>
            <a:chExt cx="647339" cy="366713"/>
          </a:xfrm>
        </p:grpSpPr>
        <p:sp>
          <p:nvSpPr>
            <p:cNvPr id="22" name="AutoShape 10">
              <a:extLst>
                <a:ext uri="{FF2B5EF4-FFF2-40B4-BE49-F238E27FC236}">
                  <a16:creationId xmlns:a16="http://schemas.microsoft.com/office/drawing/2014/main" id="{718EB912-9EA1-4241-AF0A-28A0DF54D707}"/>
                </a:ext>
              </a:extLst>
            </p:cNvPr>
            <p:cNvSpPr>
              <a:spLocks noChangeArrowheads="1"/>
            </p:cNvSpPr>
            <p:nvPr/>
          </p:nvSpPr>
          <p:spPr bwMode="auto">
            <a:xfrm rot="16200000">
              <a:off x="2527860" y="4562143"/>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3" name="Text Box 8">
              <a:extLst>
                <a:ext uri="{FF2B5EF4-FFF2-40B4-BE49-F238E27FC236}">
                  <a16:creationId xmlns:a16="http://schemas.microsoft.com/office/drawing/2014/main" id="{E891F4F2-35A1-4482-9D6A-53DFB3CD0D7E}"/>
                </a:ext>
              </a:extLst>
            </p:cNvPr>
            <p:cNvSpPr txBox="1">
              <a:spLocks noChangeArrowheads="1"/>
            </p:cNvSpPr>
            <p:nvPr/>
          </p:nvSpPr>
          <p:spPr bwMode="auto">
            <a:xfrm>
              <a:off x="2809269" y="4558786"/>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2</a:t>
              </a:r>
              <a:endParaRPr lang="cs-CZ" altLang="cs-CZ" sz="1800" dirty="0"/>
            </a:p>
          </p:txBody>
        </p:sp>
      </p:grpSp>
      <p:grpSp>
        <p:nvGrpSpPr>
          <p:cNvPr id="28" name="Skupina 27">
            <a:extLst>
              <a:ext uri="{FF2B5EF4-FFF2-40B4-BE49-F238E27FC236}">
                <a16:creationId xmlns:a16="http://schemas.microsoft.com/office/drawing/2014/main" id="{0C328016-B98C-40C5-9B26-946B5EC18B07}"/>
              </a:ext>
            </a:extLst>
          </p:cNvPr>
          <p:cNvGrpSpPr/>
          <p:nvPr/>
        </p:nvGrpSpPr>
        <p:grpSpPr>
          <a:xfrm>
            <a:off x="432000" y="4500000"/>
            <a:ext cx="1275618" cy="366713"/>
            <a:chOff x="432000" y="4500000"/>
            <a:chExt cx="1275618" cy="366713"/>
          </a:xfrm>
        </p:grpSpPr>
        <p:pic>
          <p:nvPicPr>
            <p:cNvPr id="17" name="Obrázek 16">
              <a:extLst>
                <a:ext uri="{FF2B5EF4-FFF2-40B4-BE49-F238E27FC236}">
                  <a16:creationId xmlns:a16="http://schemas.microsoft.com/office/drawing/2014/main" id="{28AFE6F0-B700-465C-8092-C1F980EA00C2}"/>
                </a:ext>
              </a:extLst>
            </p:cNvPr>
            <p:cNvPicPr>
              <a:picLocks noChangeAspect="1"/>
            </p:cNvPicPr>
            <p:nvPr/>
          </p:nvPicPr>
          <p:blipFill>
            <a:blip r:embed="rId3"/>
            <a:stretch>
              <a:fillRect/>
            </a:stretch>
          </p:blipFill>
          <p:spPr>
            <a:xfrm>
              <a:off x="476936" y="4611443"/>
              <a:ext cx="457264" cy="166711"/>
            </a:xfrm>
            <a:prstGeom prst="rect">
              <a:avLst/>
            </a:prstGeom>
          </p:spPr>
        </p:pic>
        <p:grpSp>
          <p:nvGrpSpPr>
            <p:cNvPr id="26" name="Skupina 25">
              <a:extLst>
                <a:ext uri="{FF2B5EF4-FFF2-40B4-BE49-F238E27FC236}">
                  <a16:creationId xmlns:a16="http://schemas.microsoft.com/office/drawing/2014/main" id="{28C9843F-CC73-4C19-B11E-AE1341FDF11C}"/>
                </a:ext>
              </a:extLst>
            </p:cNvPr>
            <p:cNvGrpSpPr/>
            <p:nvPr/>
          </p:nvGrpSpPr>
          <p:grpSpPr>
            <a:xfrm>
              <a:off x="1026000" y="4500000"/>
              <a:ext cx="681618" cy="366713"/>
              <a:chOff x="1079670" y="4511441"/>
              <a:chExt cx="681618" cy="366713"/>
            </a:xfrm>
          </p:grpSpPr>
          <p:sp>
            <p:nvSpPr>
              <p:cNvPr id="16" name="Text Box 8"/>
              <p:cNvSpPr txBox="1">
                <a:spLocks noChangeArrowheads="1"/>
              </p:cNvSpPr>
              <p:nvPr/>
            </p:nvSpPr>
            <p:spPr bwMode="auto">
              <a:xfrm>
                <a:off x="1473950" y="4511441"/>
                <a:ext cx="287338" cy="36671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3</a:t>
                </a:r>
                <a:endParaRPr lang="cs-CZ" altLang="cs-CZ" sz="1800" dirty="0"/>
              </a:p>
            </p:txBody>
          </p:sp>
          <p:sp>
            <p:nvSpPr>
              <p:cNvPr id="24" name="AutoShape 10">
                <a:extLst>
                  <a:ext uri="{FF2B5EF4-FFF2-40B4-BE49-F238E27FC236}">
                    <a16:creationId xmlns:a16="http://schemas.microsoft.com/office/drawing/2014/main" id="{FDA53F4D-B983-4344-ABBD-CB53804126B2}"/>
                  </a:ext>
                </a:extLst>
              </p:cNvPr>
              <p:cNvSpPr>
                <a:spLocks noChangeArrowheads="1"/>
              </p:cNvSpPr>
              <p:nvPr/>
            </p:nvSpPr>
            <p:spPr bwMode="auto">
              <a:xfrm rot="16200000">
                <a:off x="1158262" y="4531848"/>
                <a:ext cx="202816" cy="360000"/>
              </a:xfrm>
              <a:prstGeom prst="upArrow">
                <a:avLst>
                  <a:gd name="adj1" fmla="val 50000"/>
                  <a:gd name="adj2" fmla="val 7522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grpSp>
        <p:sp>
          <p:nvSpPr>
            <p:cNvPr id="27" name="Zaoblený obdélník 7">
              <a:extLst>
                <a:ext uri="{FF2B5EF4-FFF2-40B4-BE49-F238E27FC236}">
                  <a16:creationId xmlns:a16="http://schemas.microsoft.com/office/drawing/2014/main" id="{BF8EE62B-C9A5-4216-837D-962A8DD0267A}"/>
                </a:ext>
              </a:extLst>
            </p:cNvPr>
            <p:cNvSpPr/>
            <p:nvPr/>
          </p:nvSpPr>
          <p:spPr>
            <a:xfrm>
              <a:off x="432000" y="4556964"/>
              <a:ext cx="562051" cy="2607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786870913"/>
      </p:ext>
    </p:extLst>
  </p:cSld>
  <p:clrMapOvr>
    <a:masterClrMapping/>
  </p:clrMapOvr>
</p:sld>
</file>

<file path=ppt/theme/theme1.xml><?xml version="1.0" encoding="utf-8"?>
<a:theme xmlns:a="http://schemas.openxmlformats.org/drawingml/2006/main" name="Motiv-knihovna">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lastní 2">
      <a:majorFont>
        <a:latin typeface="Arial Black"/>
        <a:ea typeface=""/>
        <a:cs typeface=""/>
      </a:majorFont>
      <a:minorFont>
        <a:latin typeface="Arial"/>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knihovna" id="{7328EDBD-91FC-47E3-9BC4-D497818B4BF0}" vid="{7A02B707-8E66-4C9F-BC00-47D3E08243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a24857c-2778-41a9-a90a-281cf42bd9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7E5AD47C62DF24AB65E6E278D8029C2" ma:contentTypeVersion="18" ma:contentTypeDescription="Vytvoří nový dokument" ma:contentTypeScope="" ma:versionID="4f6d7a875258f7116423aa55c28875b8">
  <xsd:schema xmlns:xsd="http://www.w3.org/2001/XMLSchema" xmlns:xs="http://www.w3.org/2001/XMLSchema" xmlns:p="http://schemas.microsoft.com/office/2006/metadata/properties" xmlns:ns3="eb053d61-219f-4292-9b44-54b50036a455" xmlns:ns4="da24857c-2778-41a9-a90a-281cf42bd969" targetNamespace="http://schemas.microsoft.com/office/2006/metadata/properties" ma:root="true" ma:fieldsID="3c31dab67f6c33b6eb309e082139ab50" ns3:_="" ns4:_="">
    <xsd:import namespace="eb053d61-219f-4292-9b44-54b50036a455"/>
    <xsd:import namespace="da24857c-2778-41a9-a90a-281cf42bd96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53d61-219f-4292-9b44-54b50036a45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element name="LastSharedByUser" ma:index="11" nillable="true" ma:displayName="Naposledy sdílel(a)" ma:description="" ma:internalName="LastSharedByUser" ma:readOnly="true">
      <xsd:simpleType>
        <xsd:restriction base="dms:Note">
          <xsd:maxLength value="255"/>
        </xsd:restriction>
      </xsd:simpleType>
    </xsd:element>
    <xsd:element name="LastSharedByTime" ma:index="12" nillable="true" ma:displayName="Čas posledního sdílení"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a24857c-2778-41a9-a90a-281cf42bd96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604B7-63DA-4723-8D8B-D83455FF47EC}">
  <ds:schemaRefs>
    <ds:schemaRef ds:uri="http://schemas.microsoft.com/sharepoint/v3/contenttype/forms"/>
  </ds:schemaRefs>
</ds:datastoreItem>
</file>

<file path=customXml/itemProps2.xml><?xml version="1.0" encoding="utf-8"?>
<ds:datastoreItem xmlns:ds="http://schemas.openxmlformats.org/officeDocument/2006/customXml" ds:itemID="{AED22B66-7E32-430A-BE7F-661264F9F2AF}">
  <ds:schemaRef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da24857c-2778-41a9-a90a-281cf42bd969"/>
    <ds:schemaRef ds:uri="http://schemas.microsoft.com/office/2006/metadata/properties"/>
    <ds:schemaRef ds:uri="eb053d61-219f-4292-9b44-54b50036a455"/>
    <ds:schemaRef ds:uri="http://purl.org/dc/dcmitype/"/>
    <ds:schemaRef ds:uri="http://purl.org/dc/terms/"/>
  </ds:schemaRefs>
</ds:datastoreItem>
</file>

<file path=customXml/itemProps3.xml><?xml version="1.0" encoding="utf-8"?>
<ds:datastoreItem xmlns:ds="http://schemas.openxmlformats.org/officeDocument/2006/customXml" ds:itemID="{F04E62BC-32F6-42F4-9414-E897CB364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53d61-219f-4292-9b44-54b50036a455"/>
    <ds:schemaRef ds:uri="da24857c-2778-41a9-a90a-281cf42bd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2554</TotalTime>
  <Words>3860</Words>
  <Application>Microsoft Office PowerPoint</Application>
  <PresentationFormat>Předvádění na obrazovce (4:3)</PresentationFormat>
  <Paragraphs>462</Paragraphs>
  <Slides>44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Arial Black</vt:lpstr>
      <vt:lpstr>Calibri</vt:lpstr>
      <vt:lpstr>Times New Roman</vt:lpstr>
      <vt:lpstr>Wingdings</vt:lpstr>
      <vt:lpstr>Motiv-knihovna</vt:lpstr>
      <vt:lpstr>Návod na vyhledávání na platformě Ovid</vt:lpstr>
      <vt:lpstr>Obsah</vt:lpstr>
      <vt:lpstr>Vstup do databáze</vt:lpstr>
      <vt:lpstr>Založení nebo vstup do "My Account"</vt:lpstr>
      <vt:lpstr>Založení nebo vstup do "My Account"</vt:lpstr>
      <vt:lpstr>My Workspace</vt:lpstr>
      <vt:lpstr>My Workspace</vt:lpstr>
      <vt:lpstr>Search</vt:lpstr>
      <vt:lpstr>Multi-Field Search</vt:lpstr>
      <vt:lpstr>Multi-Field Search</vt:lpstr>
      <vt:lpstr>Multi-Field Search</vt:lpstr>
      <vt:lpstr>Advanced Search</vt:lpstr>
      <vt:lpstr>Advanced Search</vt:lpstr>
      <vt:lpstr>Advanced Search</vt:lpstr>
      <vt:lpstr>Advanced Search</vt:lpstr>
      <vt:lpstr>Časové omezení záznamů</vt:lpstr>
      <vt:lpstr>Prezentace aplikace PowerPoint</vt:lpstr>
      <vt:lpstr>Zkratky vybraných polí k vyhledávání pomocí Advanced Search</vt:lpstr>
      <vt:lpstr>Zkratky vybraných polí k vyhledávání pomocí Advanced Search – klíčová slova</vt:lpstr>
      <vt:lpstr>Zkratky vybraných polí k vyhledávání pomocí Advanced Search – klíčová slova</vt:lpstr>
      <vt:lpstr>Tezaurus a jeho použití</vt:lpstr>
      <vt:lpstr>Tezaurus databáze CAB ABSTRACTS</vt:lpstr>
      <vt:lpstr>Vysvětlení základních pojmů z tezauru</vt:lpstr>
      <vt:lpstr>Tvorba rešeršního dotazu</vt:lpstr>
      <vt:lpstr>Tvorba rešeršního dotazu</vt:lpstr>
      <vt:lpstr>Tvorba rešeršního dotazu</vt:lpstr>
      <vt:lpstr>Uživatelské nastavení zobrazení záznamů Zobrazení / skrytí levého sloupce</vt:lpstr>
      <vt:lpstr>Uživatelské nastavení zobrazení záznamů Řazení dle roku vydání</vt:lpstr>
      <vt:lpstr>Uživatelské nastavení zobrazení záznamů Nastavení zobrazení polí záznamů</vt:lpstr>
      <vt:lpstr>Uživatelské nastavení zobrazení záznamů Nastavení zobrazení polí záznamů</vt:lpstr>
      <vt:lpstr>Uložení rešeršního dotazu</vt:lpstr>
      <vt:lpstr>Zobrazení uloženého rešeršního dotazu</vt:lpstr>
      <vt:lpstr>Označování záznamů</vt:lpstr>
      <vt:lpstr>Zobrazení označených záznamů</vt:lpstr>
      <vt:lpstr>Zobrazení označených záznamů</vt:lpstr>
      <vt:lpstr>Ukládání označených záznamů</vt:lpstr>
      <vt:lpstr>Formáty ukládaných záznamů</vt:lpstr>
      <vt:lpstr>Formáty ukládaných záznamů</vt:lpstr>
      <vt:lpstr>Formáty ukládaných záznamů</vt:lpstr>
      <vt:lpstr>My Projects</vt:lpstr>
      <vt:lpstr>My Projects</vt:lpstr>
      <vt:lpstr>My Projects</vt:lpstr>
      <vt:lpstr>Find Citation</vt:lpstr>
      <vt:lpstr>Find Citation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Kratochvílová</dc:creator>
  <cp:lastModifiedBy>Jana Kratochvílová</cp:lastModifiedBy>
  <cp:revision>253</cp:revision>
  <dcterms:created xsi:type="dcterms:W3CDTF">2019-01-30T11:50:56Z</dcterms:created>
  <dcterms:modified xsi:type="dcterms:W3CDTF">2023-08-29T11:43:03Z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0x01010097E5AD47C62DF24AB65E6E278D8029C2</vt:lpwstr>
  </property>
</Properties>
</file>