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258" r:id="rId2"/>
    <p:sldId id="284" r:id="rId3"/>
    <p:sldId id="257" r:id="rId4"/>
    <p:sldId id="259" r:id="rId5"/>
    <p:sldId id="269" r:id="rId6"/>
    <p:sldId id="275" r:id="rId7"/>
    <p:sldId id="260" r:id="rId8"/>
    <p:sldId id="261" r:id="rId9"/>
    <p:sldId id="262" r:id="rId10"/>
    <p:sldId id="273" r:id="rId11"/>
    <p:sldId id="274" r:id="rId12"/>
    <p:sldId id="263" r:id="rId13"/>
    <p:sldId id="264" r:id="rId14"/>
    <p:sldId id="265" r:id="rId15"/>
    <p:sldId id="266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67" r:id="rId25"/>
    <p:sldId id="268" r:id="rId26"/>
    <p:sldId id="270" r:id="rId27"/>
  </p:sldIdLst>
  <p:sldSz cx="6858000" cy="9906000" type="A4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BC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1F3800-6B72-968B-B091-A413948ED88E}" v="40" dt="2021-03-15T11:34:11.470"/>
    <p1510:client id="{5D95F89A-BAC9-4D76-8605-E0D80FD58578}" v="59" dt="2021-01-22T11:02:41.691"/>
    <p1510:client id="{7F3659B4-92A0-445B-9A7C-94F35C2C3943}" v="4" dt="2021-02-11T08:57:49.036"/>
    <p1510:client id="{A13A07D8-365F-BC48-D17F-51F624C730EE}" v="30" dt="2021-02-12T07:52:32.762"/>
    <p1510:client id="{A26E8C8D-C5AA-EF1E-C9E2-920FD6878A54}" v="19" dt="2020-02-05T09:55:02.575"/>
    <p1510:client id="{D496AF0B-5EF5-5194-93B6-B8DE171557FE}" v="137" dt="2020-02-04T15:43:40.6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3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48" y="84"/>
      </p:cViewPr>
      <p:guideLst>
        <p:guide orient="horz" pos="3143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Šmardová" userId="S::smardova@mendelu.cz::e6f1b9c2-dfb8-4f8d-b286-86ca90f6bc73" providerId="AD" clId="Web-{A13A07D8-365F-BC48-D17F-51F624C730EE}"/>
    <pc:docChg chg="modSld">
      <pc:chgData name="Martina Šmardová" userId="S::smardova@mendelu.cz::e6f1b9c2-dfb8-4f8d-b286-86ca90f6bc73" providerId="AD" clId="Web-{A13A07D8-365F-BC48-D17F-51F624C730EE}" dt="2021-02-12T07:52:32.231" v="16" actId="20577"/>
      <pc:docMkLst>
        <pc:docMk/>
      </pc:docMkLst>
      <pc:sldChg chg="modSp">
        <pc:chgData name="Martina Šmardová" userId="S::smardova@mendelu.cz::e6f1b9c2-dfb8-4f8d-b286-86ca90f6bc73" providerId="AD" clId="Web-{A13A07D8-365F-BC48-D17F-51F624C730EE}" dt="2021-02-12T07:52:32.231" v="16" actId="20577"/>
        <pc:sldMkLst>
          <pc:docMk/>
          <pc:sldMk cId="1968602568" sldId="258"/>
        </pc:sldMkLst>
        <pc:spChg chg="mod">
          <ac:chgData name="Martina Šmardová" userId="S::smardova@mendelu.cz::e6f1b9c2-dfb8-4f8d-b286-86ca90f6bc73" providerId="AD" clId="Web-{A13A07D8-365F-BC48-D17F-51F624C730EE}" dt="2021-02-12T07:45:08.922" v="1" actId="1076"/>
          <ac:spMkLst>
            <pc:docMk/>
            <pc:sldMk cId="1968602568" sldId="258"/>
            <ac:spMk id="3" creationId="{00000000-0000-0000-0000-000000000000}"/>
          </ac:spMkLst>
        </pc:spChg>
        <pc:spChg chg="mod">
          <ac:chgData name="Martina Šmardová" userId="S::smardova@mendelu.cz::e6f1b9c2-dfb8-4f8d-b286-86ca90f6bc73" providerId="AD" clId="Web-{A13A07D8-365F-BC48-D17F-51F624C730EE}" dt="2021-02-12T07:52:32.231" v="16" actId="20577"/>
          <ac:spMkLst>
            <pc:docMk/>
            <pc:sldMk cId="1968602568" sldId="258"/>
            <ac:spMk id="7" creationId="{00000000-0000-0000-0000-000000000000}"/>
          </ac:spMkLst>
        </pc:spChg>
      </pc:sldChg>
    </pc:docChg>
  </pc:docChgLst>
  <pc:docChgLst>
    <pc:chgData name="Martina Šmardová" userId="S::smardova@mendelu.cz::e6f1b9c2-dfb8-4f8d-b286-86ca90f6bc73" providerId="AD" clId="Web-{3E1F3800-6B72-968B-B091-A413948ED88E}"/>
    <pc:docChg chg="modSld">
      <pc:chgData name="Martina Šmardová" userId="S::smardova@mendelu.cz::e6f1b9c2-dfb8-4f8d-b286-86ca90f6bc73" providerId="AD" clId="Web-{3E1F3800-6B72-968B-B091-A413948ED88E}" dt="2021-03-15T11:34:11.470" v="34"/>
      <pc:docMkLst>
        <pc:docMk/>
      </pc:docMkLst>
      <pc:sldChg chg="addSp modSp">
        <pc:chgData name="Martina Šmardová" userId="S::smardova@mendelu.cz::e6f1b9c2-dfb8-4f8d-b286-86ca90f6bc73" providerId="AD" clId="Web-{3E1F3800-6B72-968B-B091-A413948ED88E}" dt="2021-03-15T11:34:11.470" v="34"/>
        <pc:sldMkLst>
          <pc:docMk/>
          <pc:sldMk cId="3644621785" sldId="276"/>
        </pc:sldMkLst>
        <pc:spChg chg="mod">
          <ac:chgData name="Martina Šmardová" userId="S::smardova@mendelu.cz::e6f1b9c2-dfb8-4f8d-b286-86ca90f6bc73" providerId="AD" clId="Web-{3E1F3800-6B72-968B-B091-A413948ED88E}" dt="2021-03-15T11:32:30.281" v="4" actId="20577"/>
          <ac:spMkLst>
            <pc:docMk/>
            <pc:sldMk cId="3644621785" sldId="276"/>
            <ac:spMk id="2" creationId="{7F77699B-60DC-49FC-85BB-45B63D4525B9}"/>
          </ac:spMkLst>
        </pc:spChg>
        <pc:spChg chg="mod">
          <ac:chgData name="Martina Šmardová" userId="S::smardova@mendelu.cz::e6f1b9c2-dfb8-4f8d-b286-86ca90f6bc73" providerId="AD" clId="Web-{3E1F3800-6B72-968B-B091-A413948ED88E}" dt="2021-03-15T11:33:55.517" v="27" actId="14100"/>
          <ac:spMkLst>
            <pc:docMk/>
            <pc:sldMk cId="3644621785" sldId="276"/>
            <ac:spMk id="20" creationId="{9636FEEA-77B1-4A76-9A7C-38F26B29D349}"/>
          </ac:spMkLst>
        </pc:spChg>
        <pc:picChg chg="add mod">
          <ac:chgData name="Martina Šmardová" userId="S::smardova@mendelu.cz::e6f1b9c2-dfb8-4f8d-b286-86ca90f6bc73" providerId="AD" clId="Web-{3E1F3800-6B72-968B-B091-A413948ED88E}" dt="2021-03-15T11:34:11.470" v="34"/>
          <ac:picMkLst>
            <pc:docMk/>
            <pc:sldMk cId="3644621785" sldId="276"/>
            <ac:picMk id="4" creationId="{399CA004-49C5-4220-891E-34D7003D77AB}"/>
          </ac:picMkLst>
        </pc:picChg>
        <pc:picChg chg="mod">
          <ac:chgData name="Martina Šmardová" userId="S::smardova@mendelu.cz::e6f1b9c2-dfb8-4f8d-b286-86ca90f6bc73" providerId="AD" clId="Web-{3E1F3800-6B72-968B-B091-A413948ED88E}" dt="2021-03-15T11:32:33.469" v="5" actId="1076"/>
          <ac:picMkLst>
            <pc:docMk/>
            <pc:sldMk cId="3644621785" sldId="276"/>
            <ac:picMk id="1026" creationId="{3F790CB0-72B7-4954-A917-6E9DE36F3685}"/>
          </ac:picMkLst>
        </pc:picChg>
        <pc:picChg chg="mod modCrop">
          <ac:chgData name="Martina Šmardová" userId="S::smardova@mendelu.cz::e6f1b9c2-dfb8-4f8d-b286-86ca90f6bc73" providerId="AD" clId="Web-{3E1F3800-6B72-968B-B091-A413948ED88E}" dt="2021-03-15T11:33:45.876" v="23" actId="1076"/>
          <ac:picMkLst>
            <pc:docMk/>
            <pc:sldMk cId="3644621785" sldId="276"/>
            <ac:picMk id="1034" creationId="{565BB26C-2E05-4AEE-9F30-AEAE178D5AF3}"/>
          </ac:picMkLst>
        </pc:picChg>
      </pc:sldChg>
    </pc:docChg>
  </pc:docChgLst>
  <pc:docChgLst>
    <pc:chgData name="Martina Šmardová" userId="S::smardova@mendelu.cz::e6f1b9c2-dfb8-4f8d-b286-86ca90f6bc73" providerId="AD" clId="Web-{5D95F89A-BAC9-4D76-8605-E0D80FD58578}"/>
    <pc:docChg chg="modSld">
      <pc:chgData name="Martina Šmardová" userId="S::smardova@mendelu.cz::e6f1b9c2-dfb8-4f8d-b286-86ca90f6bc73" providerId="AD" clId="Web-{5D95F89A-BAC9-4D76-8605-E0D80FD58578}" dt="2021-01-22T11:02:41.691" v="35"/>
      <pc:docMkLst>
        <pc:docMk/>
      </pc:docMkLst>
      <pc:sldChg chg="addSp delSp modSp">
        <pc:chgData name="Martina Šmardová" userId="S::smardova@mendelu.cz::e6f1b9c2-dfb8-4f8d-b286-86ca90f6bc73" providerId="AD" clId="Web-{5D95F89A-BAC9-4D76-8605-E0D80FD58578}" dt="2021-01-22T11:02:41.691" v="35"/>
        <pc:sldMkLst>
          <pc:docMk/>
          <pc:sldMk cId="2296367977" sldId="259"/>
        </pc:sldMkLst>
        <pc:spChg chg="mod">
          <ac:chgData name="Martina Šmardová" userId="S::smardova@mendelu.cz::e6f1b9c2-dfb8-4f8d-b286-86ca90f6bc73" providerId="AD" clId="Web-{5D95F89A-BAC9-4D76-8605-E0D80FD58578}" dt="2021-01-22T10:59:05.046" v="14" actId="20577"/>
          <ac:spMkLst>
            <pc:docMk/>
            <pc:sldMk cId="2296367977" sldId="259"/>
            <ac:spMk id="2" creationId="{00000000-0000-0000-0000-000000000000}"/>
          </ac:spMkLst>
        </pc:spChg>
        <pc:spChg chg="add mod">
          <ac:chgData name="Martina Šmardová" userId="S::smardova@mendelu.cz::e6f1b9c2-dfb8-4f8d-b286-86ca90f6bc73" providerId="AD" clId="Web-{5D95F89A-BAC9-4D76-8605-E0D80FD58578}" dt="2021-01-22T11:02:41.691" v="35"/>
          <ac:spMkLst>
            <pc:docMk/>
            <pc:sldMk cId="2296367977" sldId="259"/>
            <ac:spMk id="14" creationId="{16533960-46E8-43B7-8809-070C57942613}"/>
          </ac:spMkLst>
        </pc:spChg>
        <pc:grpChg chg="mod">
          <ac:chgData name="Martina Šmardová" userId="S::smardova@mendelu.cz::e6f1b9c2-dfb8-4f8d-b286-86ca90f6bc73" providerId="AD" clId="Web-{5D95F89A-BAC9-4D76-8605-E0D80FD58578}" dt="2021-01-22T10:59:06.749" v="15" actId="1076"/>
          <ac:grpSpMkLst>
            <pc:docMk/>
            <pc:sldMk cId="2296367977" sldId="259"/>
            <ac:grpSpMk id="9" creationId="{00000000-0000-0000-0000-000000000000}"/>
          </ac:grpSpMkLst>
        </pc:grpChg>
        <pc:picChg chg="add del mod">
          <ac:chgData name="Martina Šmardová" userId="S::smardova@mendelu.cz::e6f1b9c2-dfb8-4f8d-b286-86ca90f6bc73" providerId="AD" clId="Web-{5D95F89A-BAC9-4D76-8605-E0D80FD58578}" dt="2021-01-22T11:00:36.907" v="19"/>
          <ac:picMkLst>
            <pc:docMk/>
            <pc:sldMk cId="2296367977" sldId="259"/>
            <ac:picMk id="10" creationId="{7EA77C0F-CE56-4FCC-BA70-6DC607B99F7A}"/>
          </ac:picMkLst>
        </pc:picChg>
        <pc:picChg chg="add mod">
          <ac:chgData name="Martina Šmardová" userId="S::smardova@mendelu.cz::e6f1b9c2-dfb8-4f8d-b286-86ca90f6bc73" providerId="AD" clId="Web-{5D95F89A-BAC9-4D76-8605-E0D80FD58578}" dt="2021-01-22T11:02:01.315" v="27" actId="1076"/>
          <ac:picMkLst>
            <pc:docMk/>
            <pc:sldMk cId="2296367977" sldId="259"/>
            <ac:picMk id="11" creationId="{9BCF595A-8B7D-4025-9603-7FCC13688259}"/>
          </ac:picMkLst>
        </pc:picChg>
        <pc:picChg chg="add del mod">
          <ac:chgData name="Martina Šmardová" userId="S::smardova@mendelu.cz::e6f1b9c2-dfb8-4f8d-b286-86ca90f6bc73" providerId="AD" clId="Web-{5D95F89A-BAC9-4D76-8605-E0D80FD58578}" dt="2021-01-22T11:02:09.612" v="29"/>
          <ac:picMkLst>
            <pc:docMk/>
            <pc:sldMk cId="2296367977" sldId="259"/>
            <ac:picMk id="12" creationId="{715366A8-3A07-4D37-BA72-7BD36E0C9610}"/>
          </ac:picMkLst>
        </pc:picChg>
        <pc:picChg chg="add del mod">
          <ac:chgData name="Martina Šmardová" userId="S::smardova@mendelu.cz::e6f1b9c2-dfb8-4f8d-b286-86ca90f6bc73" providerId="AD" clId="Web-{5D95F89A-BAC9-4D76-8605-E0D80FD58578}" dt="2021-01-22T11:02:18.003" v="31"/>
          <ac:picMkLst>
            <pc:docMk/>
            <pc:sldMk cId="2296367977" sldId="259"/>
            <ac:picMk id="13" creationId="{6DD87B60-EC23-4A5A-BFC9-0C42F956C9E8}"/>
          </ac:picMkLst>
        </pc:picChg>
      </pc:sldChg>
    </pc:docChg>
  </pc:docChgLst>
  <pc:docChgLst>
    <pc:chgData name="Naděžda Fasurová" userId="S::fasurova@mendelu.cz::452aab7c-1a98-409c-9ddf-e8f06526a5b1" providerId="AD" clId="Web-{A26E8C8D-C5AA-EF1E-C9E2-920FD6878A54}"/>
    <pc:docChg chg="modSld">
      <pc:chgData name="Naděžda Fasurová" userId="S::fasurova@mendelu.cz::452aab7c-1a98-409c-9ddf-e8f06526a5b1" providerId="AD" clId="Web-{A26E8C8D-C5AA-EF1E-C9E2-920FD6878A54}" dt="2020-02-05T09:55:02.575" v="18" actId="20577"/>
      <pc:docMkLst>
        <pc:docMk/>
      </pc:docMkLst>
      <pc:sldChg chg="modSp">
        <pc:chgData name="Naděžda Fasurová" userId="S::fasurova@mendelu.cz::452aab7c-1a98-409c-9ddf-e8f06526a5b1" providerId="AD" clId="Web-{A26E8C8D-C5AA-EF1E-C9E2-920FD6878A54}" dt="2020-02-05T09:55:02.575" v="17" actId="20577"/>
        <pc:sldMkLst>
          <pc:docMk/>
          <pc:sldMk cId="2150149549" sldId="267"/>
        </pc:sldMkLst>
        <pc:spChg chg="mod">
          <ac:chgData name="Naděžda Fasurová" userId="S::fasurova@mendelu.cz::452aab7c-1a98-409c-9ddf-e8f06526a5b1" providerId="AD" clId="Web-{A26E8C8D-C5AA-EF1E-C9E2-920FD6878A54}" dt="2020-02-05T09:55:02.575" v="17" actId="20577"/>
          <ac:spMkLst>
            <pc:docMk/>
            <pc:sldMk cId="2150149549" sldId="267"/>
            <ac:spMk id="2" creationId="{00000000-0000-0000-0000-000000000000}"/>
          </ac:spMkLst>
        </pc:spChg>
      </pc:sldChg>
      <pc:sldChg chg="modSp">
        <pc:chgData name="Naděžda Fasurová" userId="S::fasurova@mendelu.cz::452aab7c-1a98-409c-9ddf-e8f06526a5b1" providerId="AD" clId="Web-{A26E8C8D-C5AA-EF1E-C9E2-920FD6878A54}" dt="2020-02-05T09:53:14.138" v="0" actId="1076"/>
        <pc:sldMkLst>
          <pc:docMk/>
          <pc:sldMk cId="2413245028" sldId="268"/>
        </pc:sldMkLst>
        <pc:grpChg chg="mod">
          <ac:chgData name="Naděžda Fasurová" userId="S::fasurova@mendelu.cz::452aab7c-1a98-409c-9ddf-e8f06526a5b1" providerId="AD" clId="Web-{A26E8C8D-C5AA-EF1E-C9E2-920FD6878A54}" dt="2020-02-05T09:53:14.138" v="0" actId="1076"/>
          <ac:grpSpMkLst>
            <pc:docMk/>
            <pc:sldMk cId="2413245028" sldId="268"/>
            <ac:grpSpMk id="3" creationId="{00000000-0000-0000-0000-000000000000}"/>
          </ac:grpSpMkLst>
        </pc:grpChg>
      </pc:sldChg>
    </pc:docChg>
  </pc:docChgLst>
  <pc:docChgLst>
    <pc:chgData name="Martina Šmardová" userId="S::smardova@mendelu.cz::e6f1b9c2-dfb8-4f8d-b286-86ca90f6bc73" providerId="AD" clId="Web-{7F3659B4-92A0-445B-9A7C-94F35C2C3943}"/>
    <pc:docChg chg="modSld">
      <pc:chgData name="Martina Šmardová" userId="S::smardova@mendelu.cz::e6f1b9c2-dfb8-4f8d-b286-86ca90f6bc73" providerId="AD" clId="Web-{7F3659B4-92A0-445B-9A7C-94F35C2C3943}" dt="2021-02-11T08:57:49.036" v="1" actId="20577"/>
      <pc:docMkLst>
        <pc:docMk/>
      </pc:docMkLst>
      <pc:sldChg chg="modSp">
        <pc:chgData name="Martina Šmardová" userId="S::smardova@mendelu.cz::e6f1b9c2-dfb8-4f8d-b286-86ca90f6bc73" providerId="AD" clId="Web-{7F3659B4-92A0-445B-9A7C-94F35C2C3943}" dt="2021-02-11T08:57:49.036" v="1" actId="20577"/>
        <pc:sldMkLst>
          <pc:docMk/>
          <pc:sldMk cId="1968602568" sldId="258"/>
        </pc:sldMkLst>
        <pc:spChg chg="mod">
          <ac:chgData name="Martina Šmardová" userId="S::smardova@mendelu.cz::e6f1b9c2-dfb8-4f8d-b286-86ca90f6bc73" providerId="AD" clId="Web-{7F3659B4-92A0-445B-9A7C-94F35C2C3943}" dt="2021-02-11T08:57:49.036" v="1" actId="20577"/>
          <ac:spMkLst>
            <pc:docMk/>
            <pc:sldMk cId="1968602568" sldId="258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C10B4-D6EB-4A70-957A-C80FEBBDA192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6EEDE-7FDB-40C6-A269-C8762DF087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2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154513"/>
            <a:ext cx="5915025" cy="1287594"/>
          </a:xfrm>
        </p:spPr>
        <p:txBody>
          <a:bodyPr>
            <a:normAutofit/>
          </a:bodyPr>
          <a:lstStyle>
            <a:lvl1pPr algn="ctr">
              <a:defRPr sz="34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3254477"/>
            <a:ext cx="5915025" cy="5958102"/>
          </a:xfrm>
        </p:spPr>
        <p:txBody>
          <a:bodyPr/>
          <a:lstStyle>
            <a:lvl1pPr marL="0" indent="0">
              <a:buFontTx/>
              <a:buNone/>
              <a:defRPr sz="11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 noChangeAspect="1"/>
          </p:cNvSpPr>
          <p:nvPr>
            <p:ph type="ftr" sz="quarter" idx="11"/>
          </p:nvPr>
        </p:nvSpPr>
        <p:spPr>
          <a:xfrm>
            <a:off x="3530600" y="18517802"/>
            <a:ext cx="2106261" cy="47993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71487" y="2614899"/>
            <a:ext cx="5915025" cy="466785"/>
          </a:xfrm>
        </p:spPr>
        <p:txBody>
          <a:bodyPr anchor="ctr" anchorCtr="0"/>
          <a:lstStyle>
            <a:lvl1pPr marL="0" indent="0" algn="ctr">
              <a:buFontTx/>
              <a:buNone/>
              <a:defRPr sz="11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(Vytvořeno „vepsat datum“)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7" y="1318"/>
            <a:ext cx="2097741" cy="80987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85372"/>
            <a:ext cx="6858000" cy="52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9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1092819"/>
            <a:ext cx="5940000" cy="8058457"/>
          </a:xfrm>
        </p:spPr>
        <p:txBody>
          <a:bodyPr>
            <a:normAutofit/>
          </a:bodyPr>
          <a:lstStyle>
            <a:lvl1pPr marL="0" indent="0">
              <a:buNone/>
              <a:defRPr sz="11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 noChangeAspect="1"/>
          </p:cNvSpPr>
          <p:nvPr>
            <p:ph type="ftr" sz="quarter" idx="11"/>
          </p:nvPr>
        </p:nvSpPr>
        <p:spPr>
          <a:xfrm>
            <a:off x="3530600" y="18517802"/>
            <a:ext cx="2106261" cy="47993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360310"/>
            <a:ext cx="1543050" cy="348490"/>
          </a:xfrm>
        </p:spPr>
        <p:txBody>
          <a:bodyPr/>
          <a:lstStyle>
            <a:lvl1pPr>
              <a:defRPr sz="1100" baseline="0">
                <a:latin typeface="Arial" panose="020B0604020202020204" pitchFamily="34" charset="0"/>
              </a:defRPr>
            </a:lvl1pPr>
          </a:lstStyle>
          <a:p>
            <a:fld id="{2F09981A-47E3-4B65-97B8-EED82E99EAAA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7" y="1318"/>
            <a:ext cx="2097741" cy="80987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85372"/>
            <a:ext cx="6858000" cy="52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4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005958"/>
            <a:ext cx="2914650" cy="818464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005958"/>
            <a:ext cx="2914650" cy="81846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360310"/>
            <a:ext cx="1543050" cy="348490"/>
          </a:xfrm>
        </p:spPr>
        <p:txBody>
          <a:bodyPr/>
          <a:lstStyle>
            <a:lvl1pPr>
              <a:defRPr sz="1100" baseline="0">
                <a:latin typeface="Arial" panose="020B0604020202020204" pitchFamily="34" charset="0"/>
              </a:defRPr>
            </a:lvl1pPr>
          </a:lstStyle>
          <a:p>
            <a:fld id="{2F09981A-47E3-4B65-97B8-EED82E99EAAA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7" y="1318"/>
            <a:ext cx="2097741" cy="8098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85372"/>
            <a:ext cx="6858000" cy="52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2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F13C9-6A6F-4154-8702-13C9E785F94F}" type="datetime1">
              <a:rPr lang="cs-CZ" smtClean="0"/>
              <a:t>16.04.2021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9981A-47E3-4B65-97B8-EED82E99EA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672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2" r:id="rId2"/>
    <p:sldLayoutId id="2147483664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orcid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pv.cz/cs.html" TargetMode="External"/><Relationship Id="rId2" Type="http://schemas.openxmlformats.org/officeDocument/2006/relationships/hyperlink" Target="https://nusl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publon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orcid.org/hc/en-us/requests/new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ww.rvvi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uvis.mendelu.cz/wcd/w-rek-uvis/articles/dokumenty/rok-2021/podporavedy-mezinarodniidentifikatory_dotazy.pdf" TargetMode="External"/><Relationship Id="rId2" Type="http://schemas.openxmlformats.org/officeDocument/2006/relationships/hyperlink" Target="https://support.orcid.org/hc/en-us/requests/ne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hyperlink" Target="mailto:identifikatory-vedce@mendelu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orcid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1487" y="913843"/>
            <a:ext cx="5915025" cy="1287594"/>
          </a:xfrm>
        </p:spPr>
        <p:txBody>
          <a:bodyPr>
            <a:normAutofit/>
          </a:bodyPr>
          <a:lstStyle/>
          <a:p>
            <a:r>
              <a:rPr lang="cs-CZ" b="1" dirty="0">
                <a:latin typeface="Pepi Bold" panose="02000503000000020004"/>
              </a:rPr>
              <a:t>ORCID</a:t>
            </a:r>
            <a:endParaRPr lang="cs-CZ" sz="3400" b="1" dirty="0">
              <a:latin typeface="Pepi Bold" panose="020005030000000200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8999" y="2712885"/>
            <a:ext cx="5940000" cy="66501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400" b="1" dirty="0"/>
              <a:t>ORCID (Open </a:t>
            </a:r>
            <a:r>
              <a:rPr lang="cs-CZ" sz="1400" b="1" dirty="0" err="1"/>
              <a:t>Researcher</a:t>
            </a:r>
            <a:r>
              <a:rPr lang="cs-CZ" sz="1400" b="1" dirty="0"/>
              <a:t> and </a:t>
            </a:r>
            <a:r>
              <a:rPr lang="cs-CZ" sz="1400" b="1" dirty="0" err="1"/>
              <a:t>Contributor</a:t>
            </a:r>
            <a:r>
              <a:rPr lang="cs-CZ" sz="1400" b="1" dirty="0"/>
              <a:t> ID)</a:t>
            </a:r>
          </a:p>
          <a:p>
            <a:pPr>
              <a:lnSpc>
                <a:spcPct val="100000"/>
              </a:lnSpc>
              <a:spcBef>
                <a:spcPts val="660"/>
              </a:spcBef>
            </a:pPr>
            <a:r>
              <a:rPr lang="cs-CZ" sz="1200" spc="-5" dirty="0">
                <a:latin typeface="Arial"/>
                <a:cs typeface="Arial"/>
              </a:rPr>
              <a:t>ORCID je ve formátu: 0000-0002-5414-0928</a:t>
            </a:r>
          </a:p>
          <a:p>
            <a:pPr marL="171450" indent="-171450" algn="just">
              <a:lnSpc>
                <a:spcPct val="100000"/>
              </a:lnSpc>
              <a:spcBef>
                <a:spcPts val="660"/>
              </a:spcBef>
              <a:buFont typeface="Arial" panose="020B0604020202020204" pitchFamily="34" charset="0"/>
              <a:buChar char="•"/>
            </a:pPr>
            <a:r>
              <a:rPr lang="cs-CZ" sz="1200" spc="-5" dirty="0" smtClean="0">
                <a:latin typeface="Arial"/>
                <a:cs typeface="Arial"/>
              </a:rPr>
              <a:t>ORCID </a:t>
            </a:r>
            <a:r>
              <a:rPr lang="cs-CZ" sz="1200" spc="-5" dirty="0">
                <a:latin typeface="Arial"/>
                <a:cs typeface="Arial"/>
              </a:rPr>
              <a:t>je mezinárodní jedinečný identifikátor vědce od neziskové organizace ORCID</a:t>
            </a:r>
          </a:p>
          <a:p>
            <a:pPr marL="171450" indent="-171450" algn="just">
              <a:lnSpc>
                <a:spcPct val="100000"/>
              </a:lnSpc>
              <a:spcBef>
                <a:spcPts val="660"/>
              </a:spcBef>
              <a:buFont typeface="Arial" panose="020B0604020202020204" pitchFamily="34" charset="0"/>
              <a:buChar char="•"/>
            </a:pPr>
            <a:r>
              <a:rPr lang="cs-CZ" sz="1200" spc="-5" dirty="0">
                <a:latin typeface="Arial"/>
                <a:cs typeface="Arial"/>
              </a:rPr>
              <a:t>Vzdělání, působení v institucích, grantová a publikační činnost je na jednom místě</a:t>
            </a:r>
            <a:r>
              <a:rPr lang="cs-CZ" sz="1200" spc="-5" dirty="0" smtClean="0">
                <a:latin typeface="Arial"/>
                <a:cs typeface="Arial"/>
              </a:rPr>
              <a:t>.</a:t>
            </a:r>
          </a:p>
          <a:p>
            <a:pPr marL="171450" indent="-171450" algn="just">
              <a:lnSpc>
                <a:spcPct val="100000"/>
              </a:lnSpc>
              <a:spcBef>
                <a:spcPts val="660"/>
              </a:spcBef>
              <a:buFont typeface="Arial" panose="020B0604020202020204" pitchFamily="34" charset="0"/>
              <a:buChar char="•"/>
            </a:pPr>
            <a:r>
              <a:rPr lang="cs-CZ" sz="1200" spc="-5" dirty="0" smtClean="0">
                <a:latin typeface="Arial"/>
                <a:cs typeface="Arial"/>
              </a:rPr>
              <a:t>ORCID </a:t>
            </a:r>
            <a:r>
              <a:rPr lang="cs-CZ" sz="1200" spc="-5" dirty="0">
                <a:latin typeface="Arial"/>
                <a:cs typeface="Arial"/>
              </a:rPr>
              <a:t>lze propojit s vědeckými identifikátory </a:t>
            </a:r>
            <a:r>
              <a:rPr lang="cs-CZ" sz="1200" b="1" spc="-5" dirty="0" err="1">
                <a:latin typeface="Arial"/>
                <a:cs typeface="Arial"/>
              </a:rPr>
              <a:t>ResearcherID</a:t>
            </a:r>
            <a:r>
              <a:rPr lang="cs-CZ" sz="1200" b="1" spc="-5" dirty="0">
                <a:latin typeface="Arial"/>
                <a:cs typeface="Arial"/>
              </a:rPr>
              <a:t> </a:t>
            </a:r>
            <a:r>
              <a:rPr lang="cs-CZ" sz="1200" spc="-5" dirty="0">
                <a:latin typeface="Arial"/>
                <a:cs typeface="Arial"/>
              </a:rPr>
              <a:t>a</a:t>
            </a:r>
            <a:r>
              <a:rPr lang="cs-CZ" sz="1200" b="1" spc="-5" dirty="0">
                <a:latin typeface="Arial"/>
                <a:cs typeface="Arial"/>
              </a:rPr>
              <a:t> </a:t>
            </a:r>
            <a:r>
              <a:rPr lang="cs-CZ" sz="1200" b="1" spc="-5" dirty="0" err="1">
                <a:latin typeface="Arial"/>
                <a:cs typeface="Arial"/>
              </a:rPr>
              <a:t>Scopus</a:t>
            </a:r>
            <a:r>
              <a:rPr lang="cs-CZ" sz="1200" b="1" spc="-5" dirty="0">
                <a:latin typeface="Arial"/>
                <a:cs typeface="Arial"/>
              </a:rPr>
              <a:t> </a:t>
            </a:r>
            <a:r>
              <a:rPr lang="cs-CZ" sz="1200" b="1" spc="-5" dirty="0" err="1">
                <a:latin typeface="Arial"/>
                <a:cs typeface="Arial"/>
              </a:rPr>
              <a:t>Author</a:t>
            </a:r>
            <a:r>
              <a:rPr lang="cs-CZ" sz="1200" b="1" spc="-5" dirty="0">
                <a:latin typeface="Arial"/>
                <a:cs typeface="Arial"/>
              </a:rPr>
              <a:t> ID</a:t>
            </a:r>
            <a:r>
              <a:rPr lang="cs-CZ" sz="1200" spc="-5" dirty="0">
                <a:latin typeface="Arial"/>
                <a:cs typeface="Arial"/>
              </a:rPr>
              <a:t>.</a:t>
            </a:r>
          </a:p>
          <a:p>
            <a:pPr marL="171450" indent="-171450" algn="just">
              <a:lnSpc>
                <a:spcPct val="100000"/>
              </a:lnSpc>
              <a:spcBef>
                <a:spcPts val="660"/>
              </a:spcBef>
              <a:buFont typeface="Arial" panose="020B0604020202020204" pitchFamily="34" charset="0"/>
              <a:buChar char="•"/>
            </a:pPr>
            <a:endParaRPr lang="cs-CZ" sz="1200" spc="-5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660"/>
              </a:spcBef>
            </a:pPr>
            <a:r>
              <a:rPr lang="cs-CZ" sz="1200" b="1" spc="-5" dirty="0">
                <a:latin typeface="Arial"/>
                <a:cs typeface="Arial"/>
              </a:rPr>
              <a:t>Založení ORCID</a:t>
            </a:r>
          </a:p>
          <a:p>
            <a:pPr marL="184150" indent="-171450" algn="just">
              <a:lnSpc>
                <a:spcPct val="100000"/>
              </a:lnSpc>
              <a:spcBef>
                <a:spcPts val="660"/>
              </a:spcBef>
              <a:buFont typeface="Arial" panose="020B0604020202020204" pitchFamily="34" charset="0"/>
              <a:buChar char="•"/>
              <a:tabLst>
                <a:tab pos="241300" algn="l"/>
                <a:tab pos="241935" algn="l"/>
              </a:tabLst>
            </a:pPr>
            <a:r>
              <a:rPr lang="cs-CZ" sz="1200" spc="-5" dirty="0">
                <a:latin typeface="Arial"/>
                <a:cs typeface="Arial"/>
              </a:rPr>
              <a:t>Pro přidělení ORCID je nutná </a:t>
            </a:r>
            <a:r>
              <a:rPr lang="cs-CZ" sz="1200" spc="-5" dirty="0" smtClean="0">
                <a:latin typeface="Arial"/>
                <a:cs typeface="Arial"/>
              </a:rPr>
              <a:t>registrace, která je zdarma: </a:t>
            </a:r>
            <a:r>
              <a:rPr lang="en-US" sz="1200" spc="-5" dirty="0" smtClean="0">
                <a:latin typeface="Arial"/>
                <a:cs typeface="Arial"/>
                <a:hlinkClick r:id="rId2"/>
              </a:rPr>
              <a:t>http</a:t>
            </a:r>
            <a:r>
              <a:rPr lang="en-US" sz="1200" spc="-5" dirty="0">
                <a:latin typeface="Arial"/>
                <a:cs typeface="Arial"/>
                <a:hlinkClick r:id="rId2"/>
              </a:rPr>
              <a:t>://orcid.org</a:t>
            </a:r>
            <a:r>
              <a:rPr lang="en-US" sz="1200" spc="-5" dirty="0" smtClean="0">
                <a:latin typeface="Arial"/>
                <a:cs typeface="Arial"/>
                <a:hlinkClick r:id="rId2"/>
              </a:rPr>
              <a:t>/</a:t>
            </a:r>
            <a:endParaRPr lang="cs-CZ" sz="1200" spc="-5" dirty="0" smtClean="0">
              <a:latin typeface="Arial"/>
              <a:cs typeface="Arial"/>
            </a:endParaRPr>
          </a:p>
          <a:p>
            <a:pPr marL="184150" indent="-171450" algn="just">
              <a:lnSpc>
                <a:spcPct val="100000"/>
              </a:lnSpc>
              <a:spcBef>
                <a:spcPts val="660"/>
              </a:spcBef>
              <a:buFont typeface="Arial" panose="020B0604020202020204" pitchFamily="34" charset="0"/>
              <a:buChar char="•"/>
              <a:tabLst>
                <a:tab pos="241300" algn="l"/>
                <a:tab pos="241935" algn="l"/>
              </a:tabLst>
            </a:pPr>
            <a:r>
              <a:rPr lang="cs-CZ" sz="1200" spc="-5" dirty="0">
                <a:latin typeface="Arial"/>
                <a:cs typeface="Arial"/>
              </a:rPr>
              <a:t>Ověřte si, zda už není </a:t>
            </a:r>
            <a:r>
              <a:rPr lang="cs-CZ" sz="1200" spc="-5" dirty="0" smtClean="0">
                <a:latin typeface="Arial"/>
                <a:cs typeface="Arial"/>
              </a:rPr>
              <a:t>identifikátor založen </a:t>
            </a:r>
            <a:r>
              <a:rPr lang="cs-CZ" sz="1200" spc="-5" dirty="0">
                <a:latin typeface="Arial"/>
                <a:cs typeface="Arial"/>
              </a:rPr>
              <a:t>(orcid.org, vyhledáte své jméno)</a:t>
            </a:r>
          </a:p>
          <a:p>
            <a:pPr marL="184150" indent="-171450" algn="just">
              <a:lnSpc>
                <a:spcPct val="100000"/>
              </a:lnSpc>
              <a:spcBef>
                <a:spcPts val="660"/>
              </a:spcBef>
              <a:buFont typeface="Arial" panose="020B0604020202020204" pitchFamily="34" charset="0"/>
              <a:buChar char="•"/>
              <a:tabLst>
                <a:tab pos="241300" algn="l"/>
                <a:tab pos="241935" algn="l"/>
              </a:tabLst>
            </a:pPr>
            <a:r>
              <a:rPr lang="cs-CZ" sz="1200" b="1" spc="-5" dirty="0" smtClean="0">
                <a:latin typeface="Arial"/>
                <a:cs typeface="Arial"/>
              </a:rPr>
              <a:t>Autor </a:t>
            </a:r>
            <a:r>
              <a:rPr lang="cs-CZ" sz="1200" b="1" spc="-5" dirty="0">
                <a:latin typeface="Arial"/>
                <a:cs typeface="Arial"/>
              </a:rPr>
              <a:t>by měl mít pouze jeden identifikátor ORCID. </a:t>
            </a:r>
            <a:r>
              <a:rPr lang="cs-CZ" sz="1200" spc="-5" dirty="0">
                <a:latin typeface="Arial"/>
                <a:cs typeface="Arial"/>
              </a:rPr>
              <a:t>V případě duplicitních účtů, je potřeba, aby si autor zrušil jeden účet (v ORCID: </a:t>
            </a:r>
            <a:r>
              <a:rPr lang="cs-CZ" sz="1200" spc="-5" dirty="0" err="1">
                <a:latin typeface="Arial"/>
                <a:cs typeface="Arial"/>
              </a:rPr>
              <a:t>Account</a:t>
            </a:r>
            <a:r>
              <a:rPr lang="cs-CZ" sz="1200" spc="-5" dirty="0">
                <a:latin typeface="Arial"/>
                <a:cs typeface="Arial"/>
              </a:rPr>
              <a:t> </a:t>
            </a:r>
            <a:r>
              <a:rPr lang="cs-CZ" sz="1200" spc="-5" dirty="0" err="1">
                <a:latin typeface="Arial"/>
                <a:cs typeface="Arial"/>
              </a:rPr>
              <a:t>Settings</a:t>
            </a:r>
            <a:r>
              <a:rPr lang="cs-CZ" sz="1200" spc="-5" dirty="0">
                <a:latin typeface="Arial"/>
                <a:cs typeface="Arial"/>
              </a:rPr>
              <a:t> - </a:t>
            </a:r>
            <a:r>
              <a:rPr lang="cs-CZ" sz="1200" spc="-5" dirty="0" err="1">
                <a:latin typeface="Arial"/>
                <a:cs typeface="Arial"/>
              </a:rPr>
              <a:t>Remove</a:t>
            </a:r>
            <a:r>
              <a:rPr lang="cs-CZ" sz="1200" spc="-5" dirty="0">
                <a:latin typeface="Arial"/>
                <a:cs typeface="Arial"/>
              </a:rPr>
              <a:t> </a:t>
            </a:r>
            <a:r>
              <a:rPr lang="cs-CZ" sz="1200" spc="-5" dirty="0" err="1">
                <a:latin typeface="Arial"/>
                <a:cs typeface="Arial"/>
              </a:rPr>
              <a:t>Duplicate</a:t>
            </a:r>
            <a:r>
              <a:rPr lang="cs-CZ" sz="1200" spc="-5" dirty="0">
                <a:latin typeface="Arial"/>
                <a:cs typeface="Arial"/>
              </a:rPr>
              <a:t> </a:t>
            </a:r>
            <a:r>
              <a:rPr lang="cs-CZ" sz="1200" spc="-5" dirty="0" err="1" smtClean="0">
                <a:latin typeface="Arial"/>
                <a:cs typeface="Arial"/>
              </a:rPr>
              <a:t>Record</a:t>
            </a:r>
            <a:r>
              <a:rPr lang="cs-CZ" sz="1200" spc="-5" dirty="0">
                <a:latin typeface="Arial"/>
                <a:cs typeface="Arial"/>
              </a:rPr>
              <a:t>). </a:t>
            </a:r>
            <a:r>
              <a:rPr lang="cs-CZ" sz="1200" b="1" spc="-5" dirty="0">
                <a:latin typeface="Arial"/>
                <a:cs typeface="Arial"/>
              </a:rPr>
              <a:t>Před zrušením duplicitního účtu </a:t>
            </a:r>
            <a:r>
              <a:rPr lang="cs-CZ" sz="1200" b="1" spc="-5" dirty="0" smtClean="0">
                <a:latin typeface="Arial"/>
                <a:cs typeface="Arial"/>
              </a:rPr>
              <a:t>se poraďte s knihovnou. </a:t>
            </a:r>
            <a:endParaRPr lang="cs-CZ" sz="1200" b="1" strike="sngStrike" spc="-5" dirty="0">
              <a:latin typeface="Arial"/>
              <a:cs typeface="Arial"/>
            </a:endParaRPr>
          </a:p>
          <a:p>
            <a:pPr marL="184150" indent="-171450" algn="just">
              <a:lnSpc>
                <a:spcPct val="100000"/>
              </a:lnSpc>
              <a:spcBef>
                <a:spcPts val="660"/>
              </a:spcBef>
              <a:buFont typeface="Arial" panose="020B0604020202020204" pitchFamily="34" charset="0"/>
              <a:buChar char="•"/>
              <a:tabLst>
                <a:tab pos="241300" algn="l"/>
                <a:tab pos="241935" algn="l"/>
              </a:tabLst>
            </a:pPr>
            <a:r>
              <a:rPr lang="cs-CZ" sz="1200" spc="-5" dirty="0" smtClean="0">
                <a:latin typeface="Arial"/>
                <a:cs typeface="Arial"/>
              </a:rPr>
              <a:t>Je </a:t>
            </a:r>
            <a:r>
              <a:rPr lang="cs-CZ" sz="1200" spc="-5" dirty="0">
                <a:latin typeface="Arial"/>
                <a:cs typeface="Arial"/>
              </a:rPr>
              <a:t>důležité </a:t>
            </a:r>
            <a:r>
              <a:rPr lang="cs-CZ" sz="1200" spc="-5" dirty="0" smtClean="0">
                <a:latin typeface="Arial"/>
                <a:cs typeface="Arial"/>
              </a:rPr>
              <a:t>identifikátor </a:t>
            </a:r>
            <a:r>
              <a:rPr lang="cs-CZ" sz="1200" spc="-5" dirty="0">
                <a:latin typeface="Arial"/>
                <a:cs typeface="Arial"/>
              </a:rPr>
              <a:t>ORCID </a:t>
            </a:r>
            <a:r>
              <a:rPr lang="cs-CZ" sz="1200" spc="-5" dirty="0" smtClean="0">
                <a:latin typeface="Arial"/>
                <a:cs typeface="Arial"/>
              </a:rPr>
              <a:t>neměnit, </a:t>
            </a:r>
            <a:r>
              <a:rPr lang="cs-CZ" sz="1200" spc="-5" dirty="0">
                <a:latin typeface="Arial"/>
                <a:cs typeface="Arial"/>
              </a:rPr>
              <a:t>odesílá se s publikacemi </a:t>
            </a:r>
            <a:r>
              <a:rPr lang="cs-CZ" sz="1200" spc="-5" dirty="0" smtClean="0">
                <a:latin typeface="Arial"/>
                <a:cs typeface="Arial"/>
              </a:rPr>
              <a:t>z OBD do RIV</a:t>
            </a:r>
            <a:endParaRPr lang="cs-CZ" sz="1200" spc="-5" dirty="0">
              <a:latin typeface="Arial"/>
              <a:cs typeface="Arial"/>
            </a:endParaRPr>
          </a:p>
          <a:p>
            <a:pPr marL="184150" indent="-171450" algn="just">
              <a:lnSpc>
                <a:spcPct val="100000"/>
              </a:lnSpc>
              <a:spcBef>
                <a:spcPts val="660"/>
              </a:spcBef>
              <a:buFont typeface="Arial" panose="020B0604020202020204" pitchFamily="34" charset="0"/>
              <a:buChar char="•"/>
              <a:tabLst>
                <a:tab pos="241300" algn="l"/>
                <a:tab pos="241935" algn="l"/>
              </a:tabLst>
            </a:pPr>
            <a:endParaRPr lang="cs-CZ" sz="1200" spc="-5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660"/>
              </a:spcBef>
              <a:tabLst>
                <a:tab pos="241300" algn="l"/>
                <a:tab pos="241935" algn="l"/>
              </a:tabLst>
            </a:pPr>
            <a:r>
              <a:rPr lang="cs-CZ" sz="1200" b="1" spc="-5" dirty="0">
                <a:latin typeface="Arial"/>
                <a:cs typeface="Arial"/>
              </a:rPr>
              <a:t>Využití ORCID</a:t>
            </a:r>
          </a:p>
          <a:p>
            <a:pPr marL="184150" lvl="0" indent="-171450" algn="just">
              <a:lnSpc>
                <a:spcPct val="100000"/>
              </a:lnSpc>
              <a:spcBef>
                <a:spcPts val="660"/>
              </a:spcBef>
              <a:buFont typeface="Arial" panose="020B0604020202020204" pitchFamily="34" charset="0"/>
              <a:buChar char="•"/>
              <a:tabLst>
                <a:tab pos="241300" algn="l"/>
                <a:tab pos="241935" algn="l"/>
              </a:tabLst>
            </a:pPr>
            <a:r>
              <a:rPr lang="cs-CZ" sz="1200" spc="-5" dirty="0" smtClean="0">
                <a:latin typeface="Arial"/>
                <a:cs typeface="Arial"/>
              </a:rPr>
              <a:t>Podle ORCID lze vyhledávat </a:t>
            </a:r>
            <a:r>
              <a:rPr lang="cs-CZ" sz="1200" spc="-5" dirty="0">
                <a:latin typeface="Arial"/>
                <a:cs typeface="Arial"/>
              </a:rPr>
              <a:t>v databázích Web od Science </a:t>
            </a:r>
            <a:r>
              <a:rPr lang="cs-CZ" sz="1200" spc="-5" dirty="0" err="1">
                <a:latin typeface="Arial"/>
                <a:cs typeface="Arial"/>
              </a:rPr>
              <a:t>Core</a:t>
            </a:r>
            <a:r>
              <a:rPr lang="cs-CZ" sz="1200" spc="-5" dirty="0">
                <a:latin typeface="Arial"/>
                <a:cs typeface="Arial"/>
              </a:rPr>
              <a:t> </a:t>
            </a:r>
            <a:r>
              <a:rPr lang="cs-CZ" sz="1200" spc="-5" dirty="0" err="1">
                <a:latin typeface="Arial"/>
                <a:cs typeface="Arial"/>
              </a:rPr>
              <a:t>Collection</a:t>
            </a:r>
            <a:r>
              <a:rPr lang="cs-CZ" sz="1200" spc="-5" dirty="0">
                <a:latin typeface="Arial"/>
                <a:cs typeface="Arial"/>
              </a:rPr>
              <a:t> </a:t>
            </a:r>
            <a:r>
              <a:rPr lang="cs-CZ" sz="1200" spc="-5" dirty="0" smtClean="0">
                <a:latin typeface="Arial"/>
                <a:cs typeface="Arial"/>
              </a:rPr>
              <a:t>a </a:t>
            </a:r>
            <a:r>
              <a:rPr lang="cs-CZ" sz="1200" spc="-5" dirty="0" err="1" smtClean="0">
                <a:latin typeface="Arial"/>
                <a:cs typeface="Arial"/>
              </a:rPr>
              <a:t>Scopus</a:t>
            </a:r>
            <a:r>
              <a:rPr lang="cs-CZ" sz="1200" spc="-5" dirty="0" smtClean="0">
                <a:latin typeface="Arial"/>
                <a:cs typeface="Arial"/>
              </a:rPr>
              <a:t> </a:t>
            </a:r>
            <a:endParaRPr lang="cs-CZ" sz="1200" spc="-5" dirty="0">
              <a:latin typeface="Arial"/>
              <a:cs typeface="Arial"/>
            </a:endParaRPr>
          </a:p>
          <a:p>
            <a:pPr marL="184150" lvl="0" indent="-171450" algn="just">
              <a:lnSpc>
                <a:spcPct val="100000"/>
              </a:lnSpc>
              <a:spcBef>
                <a:spcPts val="660"/>
              </a:spcBef>
              <a:buFont typeface="Arial" panose="020B0604020202020204" pitchFamily="34" charset="0"/>
              <a:buChar char="•"/>
              <a:tabLst>
                <a:tab pos="241300" algn="l"/>
                <a:tab pos="241935" algn="l"/>
              </a:tabLst>
            </a:pPr>
            <a:r>
              <a:rPr lang="cs-CZ" sz="1200" spc="-5" dirty="0">
                <a:latin typeface="Arial"/>
                <a:cs typeface="Arial"/>
              </a:rPr>
              <a:t>Jedná se o globální identifikátor, data do něj jdou importovat i z </a:t>
            </a:r>
            <a:r>
              <a:rPr lang="cs-CZ" sz="1200" spc="-5" dirty="0" err="1">
                <a:latin typeface="Arial"/>
                <a:cs typeface="Arial"/>
              </a:rPr>
              <a:t>CrossRef</a:t>
            </a:r>
            <a:r>
              <a:rPr lang="cs-CZ" sz="1200" spc="-5" dirty="0">
                <a:latin typeface="Arial"/>
                <a:cs typeface="Arial"/>
              </a:rPr>
              <a:t> nebo </a:t>
            </a:r>
            <a:r>
              <a:rPr lang="cs-CZ" sz="1200" spc="-5" dirty="0" err="1">
                <a:latin typeface="Arial"/>
                <a:cs typeface="Arial"/>
              </a:rPr>
              <a:t>PubMed</a:t>
            </a:r>
            <a:r>
              <a:rPr lang="cs-CZ" sz="1200" spc="-5" dirty="0">
                <a:latin typeface="Arial"/>
                <a:cs typeface="Arial"/>
              </a:rPr>
              <a:t> </a:t>
            </a:r>
            <a:r>
              <a:rPr lang="cs-CZ" sz="1200" spc="-5" dirty="0" err="1" smtClean="0">
                <a:latin typeface="Arial"/>
                <a:cs typeface="Arial"/>
              </a:rPr>
              <a:t>Central</a:t>
            </a:r>
            <a:endParaRPr lang="cs-CZ" sz="1200" spc="-5" dirty="0">
              <a:latin typeface="Arial"/>
              <a:cs typeface="Arial"/>
            </a:endParaRPr>
          </a:p>
          <a:p>
            <a:pPr marL="184150" indent="-171450" algn="just">
              <a:lnSpc>
                <a:spcPct val="100000"/>
              </a:lnSpc>
              <a:spcBef>
                <a:spcPts val="660"/>
              </a:spcBef>
              <a:buFont typeface="Arial" panose="020B0604020202020204" pitchFamily="34" charset="0"/>
              <a:buChar char="•"/>
              <a:tabLst>
                <a:tab pos="241300" algn="l"/>
                <a:tab pos="241935" algn="l"/>
              </a:tabLst>
            </a:pPr>
            <a:r>
              <a:rPr lang="cs-CZ" sz="1200" spc="-5" dirty="0">
                <a:latin typeface="Arial"/>
                <a:cs typeface="Arial"/>
              </a:rPr>
              <a:t>Identifikátor </a:t>
            </a:r>
            <a:r>
              <a:rPr lang="cs-CZ" sz="1200" spc="-5" dirty="0" smtClean="0">
                <a:latin typeface="Arial"/>
                <a:cs typeface="Arial"/>
              </a:rPr>
              <a:t>se objevuje </a:t>
            </a:r>
            <a:r>
              <a:rPr lang="cs-CZ" sz="1200" spc="-5" dirty="0">
                <a:latin typeface="Arial"/>
                <a:cs typeface="Arial"/>
              </a:rPr>
              <a:t>přímo v článcích některých vydavatelů (např. </a:t>
            </a:r>
            <a:r>
              <a:rPr lang="cs-CZ" sz="1200" spc="-5" dirty="0" err="1">
                <a:latin typeface="Arial"/>
                <a:cs typeface="Arial"/>
              </a:rPr>
              <a:t>Wiley</a:t>
            </a:r>
            <a:r>
              <a:rPr lang="cs-CZ" sz="1200" spc="-5" dirty="0">
                <a:latin typeface="Arial"/>
                <a:cs typeface="Arial"/>
              </a:rPr>
              <a:t>, </a:t>
            </a:r>
            <a:r>
              <a:rPr lang="cs-CZ" sz="1200" spc="-5" dirty="0" err="1" smtClean="0">
                <a:latin typeface="Arial"/>
                <a:cs typeface="Arial"/>
              </a:rPr>
              <a:t>Taylor&amp;Francis</a:t>
            </a:r>
            <a:r>
              <a:rPr lang="cs-CZ" sz="1200" spc="-5" dirty="0">
                <a:latin typeface="Arial"/>
                <a:cs typeface="Arial"/>
              </a:rPr>
              <a:t>, MDPI</a:t>
            </a:r>
            <a:r>
              <a:rPr lang="cs-CZ" sz="1200" spc="-5" dirty="0" smtClean="0">
                <a:latin typeface="Arial"/>
                <a:cs typeface="Arial"/>
              </a:rPr>
              <a:t>)</a:t>
            </a:r>
          </a:p>
          <a:p>
            <a:pPr marL="184150" indent="-171450" algn="just">
              <a:lnSpc>
                <a:spcPct val="100000"/>
              </a:lnSpc>
              <a:spcBef>
                <a:spcPts val="660"/>
              </a:spcBef>
              <a:buFont typeface="Arial" panose="020B0604020202020204" pitchFamily="34" charset="0"/>
              <a:buChar char="•"/>
              <a:tabLst>
                <a:tab pos="241300" algn="l"/>
                <a:tab pos="241935" algn="l"/>
              </a:tabLst>
            </a:pPr>
            <a:r>
              <a:rPr lang="cs-CZ" sz="1200" spc="-5" dirty="0" smtClean="0">
                <a:latin typeface="Arial"/>
                <a:cs typeface="Arial"/>
              </a:rPr>
              <a:t>Profil ORCID: je třeba mít vyplněný profil, přiřadit autora k jeho afiliaci (k pracovišti, univerzitě) a současně uvést všechny publikace autora</a:t>
            </a:r>
            <a:endParaRPr lang="cs-CZ" sz="1200" spc="-5" dirty="0">
              <a:latin typeface="Arial"/>
              <a:cs typeface="Arial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859249" y="8970963"/>
            <a:ext cx="539750" cy="323850"/>
          </a:xfrm>
        </p:spPr>
        <p:txBody>
          <a:bodyPr/>
          <a:lstStyle/>
          <a:p>
            <a:fld id="{2F09981A-47E3-4B65-97B8-EED82E99EAAA}" type="slidenum">
              <a:rPr lang="cs-CZ" smtClean="0"/>
              <a:t>1</a:t>
            </a:fld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58999" y="1728000"/>
            <a:ext cx="594000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cs-CZ" sz="1600" b="1" dirty="0"/>
              <a:t>Návod na založení </a:t>
            </a:r>
            <a:r>
              <a:rPr lang="cs-CZ" sz="1600" b="1" dirty="0" smtClean="0"/>
              <a:t>a aktualizaci ORCID</a:t>
            </a:r>
            <a:endParaRPr lang="cs-CZ" sz="1400" dirty="0"/>
          </a:p>
          <a:p>
            <a:pPr algn="ctr"/>
            <a:r>
              <a:rPr lang="cs-CZ" sz="1400" dirty="0"/>
              <a:t>Vytvořeno </a:t>
            </a:r>
            <a:r>
              <a:rPr lang="cs-CZ" sz="1400" dirty="0" smtClean="0"/>
              <a:t>16. 4. </a:t>
            </a:r>
            <a:r>
              <a:rPr lang="cs-CZ" sz="1400" dirty="0"/>
              <a:t>2021</a:t>
            </a:r>
            <a:endParaRPr lang="cs-CZ" sz="1400" dirty="0">
              <a:cs typeface="Arial"/>
            </a:endParaRPr>
          </a:p>
          <a:p>
            <a:pPr algn="ctr"/>
            <a:endParaRPr lang="cs-CZ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8602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71488" y="993000"/>
            <a:ext cx="5940000" cy="7920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cs-CZ" sz="1400" b="1" dirty="0" smtClean="0">
                <a:latin typeface="Arial"/>
                <a:cs typeface="Arial"/>
              </a:rPr>
              <a:t>a) Příklad </a:t>
            </a:r>
            <a:r>
              <a:rPr lang="cs-CZ" sz="1400" b="1" dirty="0">
                <a:latin typeface="Arial"/>
                <a:cs typeface="Arial"/>
              </a:rPr>
              <a:t>přidání publikace z </a:t>
            </a:r>
            <a:r>
              <a:rPr lang="cs-CZ" sz="1400" b="1" dirty="0" err="1">
                <a:latin typeface="Arial"/>
                <a:cs typeface="Arial"/>
              </a:rPr>
              <a:t>Crossref</a:t>
            </a:r>
            <a:r>
              <a:rPr lang="cs-CZ" sz="1400" b="1" dirty="0">
                <a:latin typeface="Arial"/>
                <a:cs typeface="Arial"/>
              </a:rPr>
              <a:t> Metadata </a:t>
            </a:r>
            <a:r>
              <a:rPr lang="cs-CZ" sz="1400" b="1" dirty="0" err="1">
                <a:latin typeface="Arial"/>
                <a:cs typeface="Arial"/>
              </a:rPr>
              <a:t>Search</a:t>
            </a:r>
            <a:endParaRPr lang="cs-CZ" sz="1400" b="1" dirty="0">
              <a:cs typeface="Arial" panose="020B0604020202020204" pitchFamily="34" charset="0"/>
            </a:endParaRPr>
          </a:p>
          <a:p>
            <a:pPr algn="ctr"/>
            <a:r>
              <a:rPr lang="cs-CZ" sz="1400" b="1" dirty="0">
                <a:latin typeface="Arial"/>
                <a:cs typeface="Arial"/>
              </a:rPr>
              <a:t>(publikace mají DOI / Digital </a:t>
            </a:r>
            <a:r>
              <a:rPr lang="cs-CZ" sz="1400" b="1" dirty="0" err="1">
                <a:latin typeface="Arial"/>
                <a:cs typeface="Arial"/>
              </a:rPr>
              <a:t>Object</a:t>
            </a:r>
            <a:r>
              <a:rPr lang="cs-CZ" sz="1400" b="1" dirty="0">
                <a:latin typeface="Arial"/>
                <a:cs typeface="Arial"/>
              </a:rPr>
              <a:t> </a:t>
            </a:r>
            <a:r>
              <a:rPr lang="cs-CZ" sz="1400" b="1" dirty="0" err="1">
                <a:latin typeface="Arial"/>
                <a:cs typeface="Arial"/>
              </a:rPr>
              <a:t>Identifier</a:t>
            </a:r>
            <a:r>
              <a:rPr lang="cs-CZ" sz="1400" b="1" dirty="0">
                <a:latin typeface="Arial"/>
                <a:cs typeface="Arial"/>
              </a:rPr>
              <a:t>) </a:t>
            </a:r>
            <a:endParaRPr lang="cs-CZ" sz="1400" b="1" dirty="0">
              <a:cs typeface="Arial"/>
            </a:endParaRPr>
          </a:p>
          <a:p>
            <a:pPr algn="ctr"/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4868438" y="8950568"/>
            <a:ext cx="1543050" cy="348490"/>
          </a:xfrm>
        </p:spPr>
        <p:txBody>
          <a:bodyPr/>
          <a:lstStyle/>
          <a:p>
            <a:fld id="{2F09981A-47E3-4B65-97B8-EED82E99EAAA}" type="slidenum">
              <a:rPr lang="cs-CZ" sz="900" smtClean="0"/>
              <a:pPr/>
              <a:t>10</a:t>
            </a:fld>
            <a:endParaRPr lang="cs-CZ" sz="900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471488" y="1669302"/>
            <a:ext cx="5940000" cy="3989316"/>
            <a:chOff x="459000" y="1617400"/>
            <a:chExt cx="5940000" cy="3989316"/>
          </a:xfrm>
        </p:grpSpPr>
        <p:grpSp>
          <p:nvGrpSpPr>
            <p:cNvPr id="4" name="Skupina 3"/>
            <p:cNvGrpSpPr/>
            <p:nvPr/>
          </p:nvGrpSpPr>
          <p:grpSpPr>
            <a:xfrm>
              <a:off x="459000" y="1704618"/>
              <a:ext cx="5940000" cy="3902098"/>
              <a:chOff x="561644" y="5512831"/>
              <a:chExt cx="5045380" cy="3902098"/>
            </a:xfrm>
          </p:grpSpPr>
          <p:pic>
            <p:nvPicPr>
              <p:cNvPr id="5" name="Obrázek 4"/>
              <p:cNvPicPr>
                <a:picLocks noChangeAspect="1"/>
              </p:cNvPicPr>
              <p:nvPr/>
            </p:nvPicPr>
            <p:blipFill rotWithShape="1">
              <a:blip r:embed="rId2"/>
              <a:srcRect l="1589" r="1185" b="1057"/>
              <a:stretch/>
            </p:blipFill>
            <p:spPr>
              <a:xfrm>
                <a:off x="561644" y="5512831"/>
                <a:ext cx="5045380" cy="3902098"/>
              </a:xfrm>
              <a:prstGeom prst="rect">
                <a:avLst/>
              </a:prstGeom>
              <a:ln w="12700">
                <a:solidFill>
                  <a:srgbClr val="8BC04A"/>
                </a:solidFill>
              </a:ln>
            </p:spPr>
          </p:pic>
          <p:sp>
            <p:nvSpPr>
              <p:cNvPr id="6" name="Šipka doprava 5"/>
              <p:cNvSpPr/>
              <p:nvPr/>
            </p:nvSpPr>
            <p:spPr>
              <a:xfrm rot="10800000">
                <a:off x="2043401" y="8796896"/>
                <a:ext cx="471711" cy="441095"/>
              </a:xfrm>
              <a:prstGeom prst="rightArrow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7" name="Zaoblený obdélník 6"/>
            <p:cNvSpPr/>
            <p:nvPr/>
          </p:nvSpPr>
          <p:spPr>
            <a:xfrm>
              <a:off x="3365287" y="1617400"/>
              <a:ext cx="971935" cy="433136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459000" y="5796434"/>
            <a:ext cx="5940000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1200" dirty="0"/>
              <a:t>Vyhledávat podle části názvu publikace podle vzoru níže:</a:t>
            </a:r>
          </a:p>
        </p:txBody>
      </p:sp>
      <p:grpSp>
        <p:nvGrpSpPr>
          <p:cNvPr id="14" name="Skupina 13"/>
          <p:cNvGrpSpPr/>
          <p:nvPr/>
        </p:nvGrpSpPr>
        <p:grpSpPr>
          <a:xfrm>
            <a:off x="471488" y="6238002"/>
            <a:ext cx="5940000" cy="1877754"/>
            <a:chOff x="459000" y="6197592"/>
            <a:chExt cx="5940000" cy="1877754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9000" y="6211249"/>
              <a:ext cx="5940000" cy="1864097"/>
            </a:xfrm>
            <a:prstGeom prst="rect">
              <a:avLst/>
            </a:prstGeom>
            <a:ln w="12700">
              <a:solidFill>
                <a:srgbClr val="8BC04A"/>
              </a:solidFill>
            </a:ln>
          </p:spPr>
        </p:pic>
        <p:sp>
          <p:nvSpPr>
            <p:cNvPr id="10" name="Zaoblený obdélník 9"/>
            <p:cNvSpPr/>
            <p:nvPr/>
          </p:nvSpPr>
          <p:spPr>
            <a:xfrm>
              <a:off x="2692171" y="6197592"/>
              <a:ext cx="1498634" cy="341438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Šipka doprava 10"/>
            <p:cNvSpPr/>
            <p:nvPr/>
          </p:nvSpPr>
          <p:spPr>
            <a:xfrm>
              <a:off x="4538663" y="7220306"/>
              <a:ext cx="476250" cy="276225"/>
            </a:xfrm>
            <a:prstGeom prst="rightArrow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sp>
        <p:nvSpPr>
          <p:cNvPr id="12" name="TextovéPole 11"/>
          <p:cNvSpPr txBox="1"/>
          <p:nvPr/>
        </p:nvSpPr>
        <p:spPr>
          <a:xfrm>
            <a:off x="446513" y="8280326"/>
            <a:ext cx="59400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cs-CZ" sz="1200" dirty="0"/>
              <a:t>Pokud publikaci nemáte dosud přiřazenou, kliknete na ADD TO ORCID. </a:t>
            </a:r>
            <a:r>
              <a:rPr lang="cs-CZ" sz="1200" dirty="0" smtClean="0"/>
              <a:t>Pokud </a:t>
            </a:r>
            <a:r>
              <a:rPr lang="cs-CZ" sz="1200" dirty="0"/>
              <a:t>byla publikace </a:t>
            </a:r>
            <a:r>
              <a:rPr lang="cs-CZ" sz="1200" dirty="0">
                <a:ea typeface="+mn-lt"/>
                <a:cs typeface="+mn-lt"/>
              </a:rPr>
              <a:t>již </a:t>
            </a:r>
            <a:r>
              <a:rPr lang="cs-CZ" sz="1200" dirty="0"/>
              <a:t>dříve přiřazena, zobrazí se vedle záznamu IN YOUR ORCID.</a:t>
            </a:r>
            <a:endParaRPr lang="cs-CZ" sz="1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5269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9000" y="993000"/>
            <a:ext cx="5940000" cy="7920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cs-CZ" sz="1400" b="1" dirty="0" smtClean="0">
                <a:latin typeface="Arial"/>
                <a:cs typeface="Arial"/>
              </a:rPr>
              <a:t>b) Přidání </a:t>
            </a:r>
            <a:r>
              <a:rPr lang="cs-CZ" sz="1400" b="1" dirty="0">
                <a:latin typeface="Arial"/>
                <a:cs typeface="Arial"/>
              </a:rPr>
              <a:t>publikací manuálně</a:t>
            </a:r>
          </a:p>
          <a:p>
            <a:endParaRPr lang="cs-CZ" dirty="0"/>
          </a:p>
          <a:p>
            <a:pPr algn="just"/>
            <a:r>
              <a:rPr lang="cs-CZ" sz="1200" b="1" dirty="0">
                <a:latin typeface="Arial"/>
                <a:cs typeface="Arial"/>
              </a:rPr>
              <a:t>Vložení publikací pod záložkou </a:t>
            </a:r>
            <a:r>
              <a:rPr lang="cs-CZ" sz="1200" b="1" dirty="0" err="1">
                <a:latin typeface="Arial"/>
                <a:cs typeface="Arial"/>
              </a:rPr>
              <a:t>Add</a:t>
            </a:r>
            <a:r>
              <a:rPr lang="cs-CZ" sz="1200" b="1" dirty="0">
                <a:latin typeface="Arial"/>
                <a:cs typeface="Arial"/>
              </a:rPr>
              <a:t> </a:t>
            </a:r>
            <a:r>
              <a:rPr lang="cs-CZ" sz="1200" b="1" dirty="0" err="1">
                <a:latin typeface="Arial"/>
                <a:cs typeface="Arial"/>
              </a:rPr>
              <a:t>works</a:t>
            </a:r>
            <a:r>
              <a:rPr lang="cs-CZ" sz="1200" b="1" dirty="0">
                <a:latin typeface="Arial"/>
                <a:cs typeface="Arial"/>
              </a:rPr>
              <a:t>, </a:t>
            </a:r>
            <a:r>
              <a:rPr lang="cs-CZ" sz="1200" b="1" dirty="0" err="1" smtClean="0">
                <a:latin typeface="Arial"/>
                <a:cs typeface="Arial"/>
              </a:rPr>
              <a:t>Add</a:t>
            </a:r>
            <a:r>
              <a:rPr lang="cs-CZ" sz="1200" b="1" dirty="0" smtClean="0">
                <a:latin typeface="Arial"/>
                <a:cs typeface="Arial"/>
              </a:rPr>
              <a:t> </a:t>
            </a:r>
            <a:r>
              <a:rPr lang="cs-CZ" sz="1200" b="1" dirty="0" err="1">
                <a:latin typeface="Arial"/>
                <a:cs typeface="Arial"/>
              </a:rPr>
              <a:t>manually</a:t>
            </a:r>
            <a:endParaRPr lang="cs-CZ" sz="1200" b="1" dirty="0">
              <a:latin typeface="Arial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Arial"/>
                <a:cs typeface="Arial"/>
              </a:rPr>
              <a:t>Vyhledání publikací MENDELU vydaných po roce 2015: obd.mendelu.cz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Arial"/>
                <a:cs typeface="Arial"/>
              </a:rPr>
              <a:t>Nalezení metodik (certifikované a necertifikované): </a:t>
            </a:r>
            <a:r>
              <a:rPr lang="cs-CZ" sz="1200" u="sng" dirty="0">
                <a:latin typeface="Arial"/>
                <a:cs typeface="Arial"/>
                <a:hlinkClick r:id="rId2"/>
              </a:rPr>
              <a:t>nusl.cz</a:t>
            </a:r>
            <a:r>
              <a:rPr lang="cs-CZ" sz="1200" dirty="0">
                <a:latin typeface="Arial"/>
                <a:cs typeface="Arial"/>
              </a:rPr>
              <a:t>, záložka Školství, Vysoké školy, Mendelova univerzita v Brně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Arial"/>
                <a:cs typeface="Arial"/>
              </a:rPr>
              <a:t>Hledání užitných vzorů, průmyslových vzorů a patentů: </a:t>
            </a:r>
            <a:r>
              <a:rPr lang="cs-CZ" sz="1200" u="sng" dirty="0">
                <a:latin typeface="Arial"/>
                <a:cs typeface="Arial"/>
                <a:hlinkClick r:id="rId3"/>
              </a:rPr>
              <a:t>upv.cz</a:t>
            </a:r>
            <a:endParaRPr lang="cs-CZ" sz="1200" dirty="0">
              <a:latin typeface="Arial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Vyplňují se pole, která jsou pro daný dokument (publikaci)  důležitá</a:t>
            </a:r>
          </a:p>
          <a:p>
            <a:pPr algn="just"/>
            <a:r>
              <a:rPr lang="cs-CZ" sz="1200" dirty="0"/>
              <a:t>Citaci dokumentu lze převzít ze systému OBD (zobrazuje se jako první řádek daného dokumentu): </a:t>
            </a:r>
            <a:endParaRPr lang="cs-CZ" sz="1200" dirty="0">
              <a:cs typeface="Arial"/>
            </a:endParaRPr>
          </a:p>
          <a:p>
            <a:pPr algn="just"/>
            <a:r>
              <a:rPr lang="cs-CZ" sz="1200" b="1" dirty="0"/>
              <a:t>KRATOCHVÍLOVÁ, Pavla; VAŠÁTKOVÁ, Anna; VEČEREK, Michal; VYSKOČIL, Ivo; ZEMAN, Ladislav: </a:t>
            </a:r>
            <a:r>
              <a:rPr lang="cs-CZ" sz="1200" b="1" i="1" dirty="0"/>
              <a:t>Picture Atlas </a:t>
            </a:r>
            <a:r>
              <a:rPr lang="cs-CZ" sz="1200" b="1" i="1" dirty="0" err="1"/>
              <a:t>of</a:t>
            </a:r>
            <a:r>
              <a:rPr lang="cs-CZ" sz="1200" b="1" i="1" dirty="0"/>
              <a:t> </a:t>
            </a:r>
            <a:r>
              <a:rPr lang="cs-CZ" sz="1200" b="1" i="1" dirty="0" err="1"/>
              <a:t>Feeds</a:t>
            </a:r>
            <a:r>
              <a:rPr lang="cs-CZ" sz="1200" b="1" dirty="0"/>
              <a:t>. 1. vyd. Brno: Mendelova univerzita v Brně, 2015, 115 s. ISBN 978-80-7509-403-2.</a:t>
            </a:r>
            <a:endParaRPr lang="cs-CZ" sz="12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4855950" y="8940441"/>
            <a:ext cx="1543050" cy="348490"/>
          </a:xfrm>
        </p:spPr>
        <p:txBody>
          <a:bodyPr/>
          <a:lstStyle/>
          <a:p>
            <a:fld id="{2F09981A-47E3-4B65-97B8-EED82E99EAAA}" type="slidenum">
              <a:rPr lang="cs-CZ" sz="900" smtClean="0"/>
              <a:pPr/>
              <a:t>11</a:t>
            </a:fld>
            <a:endParaRPr lang="cs-CZ" sz="900" dirty="0"/>
          </a:p>
        </p:txBody>
      </p:sp>
      <p:grpSp>
        <p:nvGrpSpPr>
          <p:cNvPr id="18" name="Skupina 17"/>
          <p:cNvGrpSpPr/>
          <p:nvPr/>
        </p:nvGrpSpPr>
        <p:grpSpPr>
          <a:xfrm>
            <a:off x="14632" y="4056193"/>
            <a:ext cx="6843368" cy="5058493"/>
            <a:chOff x="-48347" y="4206703"/>
            <a:chExt cx="6843368" cy="5058493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9" r="1722"/>
            <a:stretch/>
          </p:blipFill>
          <p:spPr>
            <a:xfrm>
              <a:off x="890473" y="4552440"/>
              <a:ext cx="4561523" cy="3134933"/>
            </a:xfrm>
            <a:prstGeom prst="rect">
              <a:avLst/>
            </a:prstGeom>
            <a:ln w="12700">
              <a:solidFill>
                <a:srgbClr val="8BC04A"/>
              </a:solidFill>
            </a:ln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82"/>
            <a:stretch/>
          </p:blipFill>
          <p:spPr>
            <a:xfrm>
              <a:off x="893022" y="7316408"/>
              <a:ext cx="4549449" cy="1948788"/>
            </a:xfrm>
            <a:prstGeom prst="rect">
              <a:avLst/>
            </a:prstGeom>
            <a:ln w="12700">
              <a:solidFill>
                <a:srgbClr val="8BC04A"/>
              </a:solidFill>
            </a:ln>
          </p:spPr>
        </p:pic>
        <p:sp>
          <p:nvSpPr>
            <p:cNvPr id="8" name="Obdélníkový bublinový popisek 7"/>
            <p:cNvSpPr/>
            <p:nvPr/>
          </p:nvSpPr>
          <p:spPr>
            <a:xfrm>
              <a:off x="39239" y="4206703"/>
              <a:ext cx="784468" cy="845959"/>
            </a:xfrm>
            <a:prstGeom prst="wedgeRectCallout">
              <a:avLst>
                <a:gd name="adj1" fmla="val 77868"/>
                <a:gd name="adj2" fmla="val 23525"/>
              </a:avLst>
            </a:prstGeom>
            <a:noFill/>
            <a:ln w="12700">
              <a:solidFill>
                <a:srgbClr val="8BC0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100" dirty="0">
                  <a:solidFill>
                    <a:schemeClr val="tx1"/>
                  </a:solidFill>
                </a:rPr>
                <a:t>Vyberte typ publikace</a:t>
              </a:r>
              <a:endParaRPr lang="cs-CZ" sz="1400" dirty="0"/>
            </a:p>
          </p:txBody>
        </p:sp>
        <p:sp>
          <p:nvSpPr>
            <p:cNvPr id="9" name="Obdélníkový bublinový popisek 8"/>
            <p:cNvSpPr/>
            <p:nvPr/>
          </p:nvSpPr>
          <p:spPr>
            <a:xfrm>
              <a:off x="5614989" y="4629683"/>
              <a:ext cx="1125890" cy="713874"/>
            </a:xfrm>
            <a:prstGeom prst="wedgeRectCallout">
              <a:avLst>
                <a:gd name="adj1" fmla="val -97708"/>
                <a:gd name="adj2" fmla="val 1826"/>
              </a:avLst>
            </a:prstGeom>
            <a:noFill/>
            <a:ln w="12700">
              <a:solidFill>
                <a:srgbClr val="8BC0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100" dirty="0">
                  <a:solidFill>
                    <a:schemeClr val="tx1"/>
                  </a:solidFill>
                </a:rPr>
                <a:t>Napište typ identifikátoru</a:t>
              </a:r>
            </a:p>
          </p:txBody>
        </p:sp>
        <p:sp>
          <p:nvSpPr>
            <p:cNvPr id="10" name="Obdélníkový bublinový popisek 9"/>
            <p:cNvSpPr/>
            <p:nvPr/>
          </p:nvSpPr>
          <p:spPr>
            <a:xfrm>
              <a:off x="5669131" y="5528403"/>
              <a:ext cx="1071746" cy="567646"/>
            </a:xfrm>
            <a:prstGeom prst="wedgeRectCallout">
              <a:avLst>
                <a:gd name="adj1" fmla="val -77674"/>
                <a:gd name="adj2" fmla="val -63190"/>
              </a:avLst>
            </a:prstGeom>
            <a:noFill/>
            <a:ln w="12700">
              <a:solidFill>
                <a:srgbClr val="8BC0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100" dirty="0">
                  <a:solidFill>
                    <a:schemeClr val="tx1"/>
                  </a:solidFill>
                </a:rPr>
                <a:t>Napište číslo identifikátoru</a:t>
              </a:r>
            </a:p>
          </p:txBody>
        </p:sp>
        <p:sp>
          <p:nvSpPr>
            <p:cNvPr id="11" name="Obdélníkový bublinový popisek 10"/>
            <p:cNvSpPr/>
            <p:nvPr/>
          </p:nvSpPr>
          <p:spPr>
            <a:xfrm>
              <a:off x="5614989" y="6270294"/>
              <a:ext cx="1167364" cy="245677"/>
            </a:xfrm>
            <a:prstGeom prst="wedgeRectCallout">
              <a:avLst>
                <a:gd name="adj1" fmla="val -98071"/>
                <a:gd name="adj2" fmla="val -61011"/>
              </a:avLst>
            </a:prstGeom>
            <a:noFill/>
            <a:ln w="12700">
              <a:solidFill>
                <a:srgbClr val="8BC0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100" dirty="0">
                  <a:solidFill>
                    <a:schemeClr val="tx1"/>
                  </a:solidFill>
                </a:rPr>
                <a:t>Zvolte </a:t>
              </a:r>
              <a:r>
                <a:rPr lang="cs-CZ" sz="1100" dirty="0" err="1">
                  <a:solidFill>
                    <a:schemeClr val="tx1"/>
                  </a:solidFill>
                </a:rPr>
                <a:t>self</a:t>
              </a:r>
              <a:endParaRPr lang="cs-CZ" sz="1100" dirty="0">
                <a:solidFill>
                  <a:schemeClr val="tx1"/>
                </a:solidFill>
              </a:endParaRPr>
            </a:p>
          </p:txBody>
        </p:sp>
        <p:sp>
          <p:nvSpPr>
            <p:cNvPr id="12" name="Obdélníkový bublinový popisek 11"/>
            <p:cNvSpPr/>
            <p:nvPr/>
          </p:nvSpPr>
          <p:spPr>
            <a:xfrm>
              <a:off x="5669131" y="6717604"/>
              <a:ext cx="1125890" cy="713874"/>
            </a:xfrm>
            <a:prstGeom prst="wedgeRectCallout">
              <a:avLst>
                <a:gd name="adj1" fmla="val -91361"/>
                <a:gd name="adj2" fmla="val 11938"/>
              </a:avLst>
            </a:prstGeom>
            <a:noFill/>
            <a:ln w="12700">
              <a:solidFill>
                <a:srgbClr val="8BC0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100" dirty="0">
                  <a:solidFill>
                    <a:schemeClr val="tx1"/>
                  </a:solidFill>
                </a:rPr>
                <a:t>Originální jazyk publikace -primární jazyk</a:t>
              </a:r>
            </a:p>
          </p:txBody>
        </p:sp>
        <p:sp>
          <p:nvSpPr>
            <p:cNvPr id="13" name="Obdélníkový bublinový popisek 12"/>
            <p:cNvSpPr/>
            <p:nvPr/>
          </p:nvSpPr>
          <p:spPr>
            <a:xfrm>
              <a:off x="5614988" y="7616324"/>
              <a:ext cx="1125890" cy="713874"/>
            </a:xfrm>
            <a:prstGeom prst="wedgeRectCallout">
              <a:avLst>
                <a:gd name="adj1" fmla="val -99781"/>
                <a:gd name="adj2" fmla="val -53792"/>
              </a:avLst>
            </a:prstGeom>
            <a:noFill/>
            <a:ln w="12700">
              <a:solidFill>
                <a:srgbClr val="8BC0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100" dirty="0">
                  <a:solidFill>
                    <a:schemeClr val="tx1"/>
                  </a:solidFill>
                </a:rPr>
                <a:t>Země vydavatele</a:t>
              </a:r>
            </a:p>
          </p:txBody>
        </p:sp>
        <p:sp>
          <p:nvSpPr>
            <p:cNvPr id="14" name="Obdélníkový bublinový popisek 13"/>
            <p:cNvSpPr/>
            <p:nvPr/>
          </p:nvSpPr>
          <p:spPr>
            <a:xfrm>
              <a:off x="-48347" y="7973261"/>
              <a:ext cx="888736" cy="845959"/>
            </a:xfrm>
            <a:prstGeom prst="wedgeRectCallout">
              <a:avLst>
                <a:gd name="adj1" fmla="val 80395"/>
                <a:gd name="adj2" fmla="val 769"/>
              </a:avLst>
            </a:prstGeom>
            <a:noFill/>
            <a:ln w="12700">
              <a:solidFill>
                <a:srgbClr val="8BC0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100" dirty="0">
                  <a:solidFill>
                    <a:schemeClr val="tx1"/>
                  </a:solidFill>
                </a:rPr>
                <a:t>Plná citace dokumentu ( např. </a:t>
              </a:r>
              <a:br>
                <a:rPr lang="cs-CZ" sz="1100" dirty="0">
                  <a:solidFill>
                    <a:schemeClr val="tx1"/>
                  </a:solidFill>
                </a:rPr>
              </a:br>
              <a:r>
                <a:rPr lang="cs-CZ" sz="1100" dirty="0">
                  <a:solidFill>
                    <a:schemeClr val="tx1"/>
                  </a:solidFill>
                </a:rPr>
                <a:t>z OBD)</a:t>
              </a:r>
              <a:endParaRPr lang="cs-CZ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59121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9000" y="993000"/>
            <a:ext cx="5940000" cy="7920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lang="cs-CZ" sz="1400" b="1" dirty="0">
                <a:latin typeface="Arial"/>
                <a:cs typeface="Arial"/>
              </a:rPr>
              <a:t>c) </a:t>
            </a:r>
            <a:r>
              <a:rPr lang="cs-CZ" sz="1400" b="1" dirty="0" smtClean="0">
                <a:latin typeface="Arial"/>
                <a:cs typeface="Arial"/>
              </a:rPr>
              <a:t>Příklad přidání </a:t>
            </a:r>
            <a:r>
              <a:rPr lang="cs-CZ" sz="1400" b="1" dirty="0">
                <a:latin typeface="Arial"/>
                <a:cs typeface="Arial"/>
              </a:rPr>
              <a:t>publikace z databáze </a:t>
            </a:r>
            <a:r>
              <a:rPr lang="cs-CZ" sz="1400" b="1" dirty="0" err="1">
                <a:latin typeface="Arial"/>
                <a:cs typeface="Arial"/>
              </a:rPr>
              <a:t>Scopus</a:t>
            </a:r>
            <a:r>
              <a:rPr lang="cs-CZ" sz="1400" b="1" dirty="0">
                <a:latin typeface="Arial"/>
                <a:cs typeface="Arial"/>
              </a:rPr>
              <a:t> </a:t>
            </a:r>
            <a:endParaRPr lang="cs-CZ" sz="1400" b="1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lang="cs-CZ" sz="1400" b="1" dirty="0" smtClean="0">
                <a:latin typeface="Arial"/>
                <a:cs typeface="Arial"/>
              </a:rPr>
              <a:t>= propojení ORCID se </a:t>
            </a:r>
            <a:r>
              <a:rPr lang="cs-CZ" sz="1400" b="1" dirty="0" err="1" smtClean="0">
                <a:latin typeface="Arial"/>
                <a:cs typeface="Arial"/>
              </a:rPr>
              <a:t>Scopus</a:t>
            </a: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r>
              <a:rPr lang="cs-CZ" sz="1200" dirty="0"/>
              <a:t>Můžete přidat publikace z databáze </a:t>
            </a:r>
            <a:r>
              <a:rPr lang="cs-CZ" sz="1200" dirty="0" err="1" smtClean="0"/>
              <a:t>Scopus</a:t>
            </a:r>
            <a:r>
              <a:rPr lang="cs-CZ" sz="1200" dirty="0" smtClean="0"/>
              <a:t> a zároveň propojíte </a:t>
            </a:r>
            <a:r>
              <a:rPr lang="cs-CZ" sz="1200" dirty="0" err="1" smtClean="0"/>
              <a:t>Scopus</a:t>
            </a:r>
            <a:r>
              <a:rPr lang="cs-CZ" sz="1200" dirty="0" smtClean="0"/>
              <a:t> a ORCID (ORCID se bude zobrazovat v databázi </a:t>
            </a:r>
            <a:r>
              <a:rPr lang="cs-CZ" sz="1200" dirty="0" err="1" smtClean="0"/>
              <a:t>Scopus</a:t>
            </a:r>
            <a:r>
              <a:rPr lang="cs-CZ" sz="1200" dirty="0" smtClean="0"/>
              <a:t>).</a:t>
            </a: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r>
              <a:rPr lang="cs-CZ" sz="1200" dirty="0" smtClean="0"/>
              <a:t>Označte </a:t>
            </a:r>
            <a:r>
              <a:rPr lang="cs-CZ" sz="1200" dirty="0"/>
              <a:t>svůj Scopus profil a klikněte na tlačítko </a:t>
            </a:r>
            <a:r>
              <a:rPr lang="cs-CZ" sz="1200" b="1" dirty="0" err="1"/>
              <a:t>Next</a:t>
            </a:r>
            <a:r>
              <a:rPr lang="cs-CZ" sz="1200" dirty="0"/>
              <a:t>:</a:t>
            </a: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 algn="just">
              <a:lnSpc>
                <a:spcPct val="100000"/>
              </a:lnSpc>
              <a:spcBef>
                <a:spcPts val="660"/>
              </a:spcBef>
            </a:pPr>
            <a:r>
              <a:rPr lang="cs-CZ" sz="1200" dirty="0">
                <a:latin typeface="Arial"/>
                <a:cs typeface="Arial"/>
              </a:rPr>
              <a:t>Poznámka: Pokud se v nabídce objeví možnost přidání vašich publikací pod různými </a:t>
            </a:r>
            <a:r>
              <a:rPr lang="cs-CZ" sz="1200" dirty="0" err="1">
                <a:latin typeface="Arial"/>
                <a:cs typeface="Arial"/>
              </a:rPr>
              <a:t>Scopus</a:t>
            </a:r>
            <a:r>
              <a:rPr lang="cs-CZ" sz="1200" dirty="0">
                <a:latin typeface="Arial"/>
                <a:cs typeface="Arial"/>
              </a:rPr>
              <a:t> </a:t>
            </a:r>
            <a:r>
              <a:rPr lang="cs-CZ" sz="1200" dirty="0" err="1">
                <a:latin typeface="Arial"/>
                <a:cs typeface="Arial"/>
              </a:rPr>
              <a:t>Author</a:t>
            </a:r>
            <a:r>
              <a:rPr lang="cs-CZ" sz="1200" dirty="0">
                <a:latin typeface="Arial"/>
                <a:cs typeface="Arial"/>
              </a:rPr>
              <a:t> </a:t>
            </a:r>
            <a:r>
              <a:rPr lang="cs-CZ" sz="1200" dirty="0" err="1">
                <a:latin typeface="Arial"/>
                <a:cs typeface="Arial"/>
              </a:rPr>
              <a:t>Identifier</a:t>
            </a:r>
            <a:r>
              <a:rPr lang="cs-CZ" sz="1200" dirty="0">
                <a:latin typeface="Arial"/>
                <a:cs typeface="Arial"/>
              </a:rPr>
              <a:t>, je třeba nejprve ve </a:t>
            </a:r>
            <a:r>
              <a:rPr lang="cs-CZ" sz="1200" dirty="0" err="1">
                <a:latin typeface="Arial"/>
                <a:cs typeface="Arial"/>
              </a:rPr>
              <a:t>Scopus</a:t>
            </a:r>
            <a:r>
              <a:rPr lang="cs-CZ" sz="1200" dirty="0">
                <a:latin typeface="Arial"/>
                <a:cs typeface="Arial"/>
              </a:rPr>
              <a:t> sjednotit vaše publikace pod jeden </a:t>
            </a:r>
            <a:r>
              <a:rPr lang="cs-CZ" sz="1200" dirty="0" err="1">
                <a:latin typeface="Arial"/>
                <a:cs typeface="Arial"/>
              </a:rPr>
              <a:t>Scopus</a:t>
            </a:r>
            <a:r>
              <a:rPr lang="cs-CZ" sz="1200" dirty="0">
                <a:latin typeface="Arial"/>
                <a:cs typeface="Arial"/>
              </a:rPr>
              <a:t> </a:t>
            </a:r>
            <a:r>
              <a:rPr lang="cs-CZ" sz="1200" dirty="0" err="1">
                <a:latin typeface="Arial"/>
                <a:cs typeface="Arial"/>
              </a:rPr>
              <a:t>Author</a:t>
            </a:r>
            <a:r>
              <a:rPr lang="cs-CZ" sz="1200" dirty="0">
                <a:latin typeface="Arial"/>
                <a:cs typeface="Arial"/>
              </a:rPr>
              <a:t> </a:t>
            </a:r>
            <a:r>
              <a:rPr lang="cs-CZ" sz="1200" dirty="0" err="1">
                <a:latin typeface="Arial"/>
                <a:cs typeface="Arial"/>
              </a:rPr>
              <a:t>Identifier</a:t>
            </a:r>
            <a:r>
              <a:rPr lang="cs-CZ" sz="1200" dirty="0">
                <a:latin typeface="Arial"/>
                <a:cs typeface="Arial"/>
              </a:rPr>
              <a:t> a teprve potom publikace importovat do ORCID.</a:t>
            </a:r>
            <a:endParaRPr lang="cs-CZ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</p:txBody>
      </p:sp>
      <p:sp>
        <p:nvSpPr>
          <p:cNvPr id="4" name="Zástupný symbol pro číslo snímku 2"/>
          <p:cNvSpPr txBox="1">
            <a:spLocks/>
          </p:cNvSpPr>
          <p:nvPr/>
        </p:nvSpPr>
        <p:spPr>
          <a:xfrm>
            <a:off x="5880206" y="8978467"/>
            <a:ext cx="540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1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09981A-47E3-4B65-97B8-EED82E99EAAA}" type="slidenum">
              <a:rPr lang="cs-CZ" sz="900" smtClean="0"/>
              <a:pPr/>
              <a:t>12</a:t>
            </a:fld>
            <a:endParaRPr lang="cs-CZ" sz="9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1057" t="16021" r="6728" b="23618"/>
          <a:stretch/>
        </p:blipFill>
        <p:spPr>
          <a:xfrm>
            <a:off x="459000" y="2247928"/>
            <a:ext cx="5940000" cy="560962"/>
          </a:xfrm>
          <a:prstGeom prst="rect">
            <a:avLst/>
          </a:prstGeom>
          <a:ln w="12700">
            <a:solidFill>
              <a:srgbClr val="8BC04A"/>
            </a:solidFill>
          </a:ln>
        </p:spPr>
      </p:pic>
      <p:grpSp>
        <p:nvGrpSpPr>
          <p:cNvPr id="3" name="Skupina 2"/>
          <p:cNvGrpSpPr/>
          <p:nvPr/>
        </p:nvGrpSpPr>
        <p:grpSpPr>
          <a:xfrm>
            <a:off x="120888" y="3649748"/>
            <a:ext cx="6299318" cy="2606504"/>
            <a:chOff x="99682" y="3743188"/>
            <a:chExt cx="6299318" cy="2606504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6071"/>
            <a:stretch/>
          </p:blipFill>
          <p:spPr bwMode="auto">
            <a:xfrm>
              <a:off x="459000" y="3743188"/>
              <a:ext cx="5940000" cy="2606504"/>
            </a:xfrm>
            <a:prstGeom prst="rect">
              <a:avLst/>
            </a:prstGeom>
            <a:ln w="12700">
              <a:solidFill>
                <a:srgbClr val="8BC04A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Šipka doprava 7"/>
            <p:cNvSpPr/>
            <p:nvPr/>
          </p:nvSpPr>
          <p:spPr>
            <a:xfrm>
              <a:off x="5126204" y="5981216"/>
              <a:ext cx="746423" cy="368476"/>
            </a:xfrm>
            <a:prstGeom prst="rightArrow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Šipka doprava 8"/>
            <p:cNvSpPr/>
            <p:nvPr/>
          </p:nvSpPr>
          <p:spPr>
            <a:xfrm>
              <a:off x="99682" y="5403735"/>
              <a:ext cx="746423" cy="368476"/>
            </a:xfrm>
            <a:prstGeom prst="rightArrow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564036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71488" y="993000"/>
            <a:ext cx="5940000" cy="7920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cs-CZ" sz="1200" dirty="0"/>
              <a:t>Označit </a:t>
            </a:r>
            <a:r>
              <a:rPr lang="cs-CZ" sz="1200" dirty="0" smtClean="0"/>
              <a:t>Vaše </a:t>
            </a:r>
            <a:r>
              <a:rPr lang="cs-CZ" sz="1200" dirty="0"/>
              <a:t>publikace a kliknout na tlačítko </a:t>
            </a:r>
            <a:r>
              <a:rPr lang="cs-CZ" sz="1200" b="1" dirty="0" err="1"/>
              <a:t>Next</a:t>
            </a:r>
            <a:r>
              <a:rPr lang="cs-CZ" sz="1200" dirty="0"/>
              <a:t>:</a:t>
            </a: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</p:txBody>
      </p:sp>
      <p:sp>
        <p:nvSpPr>
          <p:cNvPr id="4" name="Zástupný symbol pro číslo snímku 2"/>
          <p:cNvSpPr txBox="1">
            <a:spLocks/>
          </p:cNvSpPr>
          <p:nvPr/>
        </p:nvSpPr>
        <p:spPr>
          <a:xfrm>
            <a:off x="5859000" y="9012819"/>
            <a:ext cx="540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1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09981A-47E3-4B65-97B8-EED82E99EAAA}" type="slidenum">
              <a:rPr lang="cs-CZ" sz="900" smtClean="0"/>
              <a:pPr/>
              <a:t>13</a:t>
            </a:fld>
            <a:endParaRPr lang="cs-CZ" sz="900" dirty="0"/>
          </a:p>
        </p:txBody>
      </p:sp>
      <p:grpSp>
        <p:nvGrpSpPr>
          <p:cNvPr id="3" name="Skupina 2"/>
          <p:cNvGrpSpPr/>
          <p:nvPr/>
        </p:nvGrpSpPr>
        <p:grpSpPr>
          <a:xfrm>
            <a:off x="459000" y="1092819"/>
            <a:ext cx="5940000" cy="2093595"/>
            <a:chOff x="557280" y="1092819"/>
            <a:chExt cx="5760720" cy="2093595"/>
          </a:xfrm>
        </p:grpSpPr>
        <p:pic>
          <p:nvPicPr>
            <p:cNvPr id="6" name="Obrázek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57280" y="1092819"/>
              <a:ext cx="5760720" cy="2093595"/>
            </a:xfrm>
            <a:prstGeom prst="rect">
              <a:avLst/>
            </a:prstGeom>
            <a:ln w="12700">
              <a:solidFill>
                <a:srgbClr val="8BC04A"/>
              </a:solidFill>
            </a:ln>
          </p:spPr>
        </p:pic>
        <p:sp>
          <p:nvSpPr>
            <p:cNvPr id="7" name="Šipka doprava 6"/>
            <p:cNvSpPr/>
            <p:nvPr/>
          </p:nvSpPr>
          <p:spPr>
            <a:xfrm>
              <a:off x="5167423" y="2802005"/>
              <a:ext cx="720000" cy="360000"/>
            </a:xfrm>
            <a:prstGeom prst="rightArrow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459000" y="3728015"/>
            <a:ext cx="5940000" cy="5255260"/>
            <a:chOff x="557280" y="3728015"/>
            <a:chExt cx="5760720" cy="5255260"/>
          </a:xfrm>
        </p:grpSpPr>
        <p:pic>
          <p:nvPicPr>
            <p:cNvPr id="8" name="Obrázek 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57280" y="3728015"/>
              <a:ext cx="5760720" cy="5255260"/>
            </a:xfrm>
            <a:prstGeom prst="rect">
              <a:avLst/>
            </a:prstGeom>
            <a:ln w="12700">
              <a:solidFill>
                <a:srgbClr val="8BC04A"/>
              </a:solidFill>
            </a:ln>
          </p:spPr>
        </p:pic>
        <p:sp>
          <p:nvSpPr>
            <p:cNvPr id="9" name="Šipka doprava 8"/>
            <p:cNvSpPr/>
            <p:nvPr/>
          </p:nvSpPr>
          <p:spPr>
            <a:xfrm>
              <a:off x="5167423" y="8598866"/>
              <a:ext cx="720000" cy="360000"/>
            </a:xfrm>
            <a:prstGeom prst="rightArrow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266839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71488" y="993000"/>
            <a:ext cx="5940000" cy="7920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660"/>
              </a:spcBef>
            </a:pPr>
            <a:r>
              <a:rPr lang="cs-CZ" sz="1200" dirty="0"/>
              <a:t>Objeví se </a:t>
            </a:r>
            <a:r>
              <a:rPr lang="cs-CZ" sz="1200" b="1" dirty="0" err="1"/>
              <a:t>Review</a:t>
            </a:r>
            <a:r>
              <a:rPr lang="cs-CZ" sz="1200" b="1" dirty="0"/>
              <a:t> </a:t>
            </a:r>
            <a:r>
              <a:rPr lang="cs-CZ" sz="1200" b="1" dirty="0" err="1"/>
              <a:t>the</a:t>
            </a:r>
            <a:r>
              <a:rPr lang="cs-CZ" sz="1200" b="1" dirty="0"/>
              <a:t> Scopus profile </a:t>
            </a:r>
            <a:r>
              <a:rPr lang="cs-CZ" sz="1200" dirty="0"/>
              <a:t>a kliknete na tlačítko </a:t>
            </a:r>
            <a:r>
              <a:rPr lang="cs-CZ" sz="1200" b="1" dirty="0" err="1"/>
              <a:t>Next</a:t>
            </a:r>
            <a:r>
              <a:rPr lang="cs-CZ" sz="1200" dirty="0"/>
              <a:t>:</a:t>
            </a: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r>
              <a:rPr lang="cs-CZ" sz="1200" dirty="0"/>
              <a:t>Vyplníte email a kliknete na tlačítko </a:t>
            </a:r>
            <a:r>
              <a:rPr lang="cs-CZ" sz="1200" b="1" dirty="0" err="1"/>
              <a:t>Send</a:t>
            </a:r>
            <a:r>
              <a:rPr lang="cs-CZ" sz="1200" b="1" dirty="0"/>
              <a:t> </a:t>
            </a:r>
            <a:r>
              <a:rPr lang="cs-CZ" sz="1200" b="1" dirty="0" err="1"/>
              <a:t>Author</a:t>
            </a:r>
            <a:r>
              <a:rPr lang="cs-CZ" sz="1200" b="1" dirty="0"/>
              <a:t> </a:t>
            </a:r>
            <a:r>
              <a:rPr lang="cs-CZ" sz="1200" b="1" dirty="0" smtClean="0"/>
              <a:t>ID (propojení </a:t>
            </a:r>
            <a:r>
              <a:rPr lang="cs-CZ" sz="1200" b="1" dirty="0" err="1" smtClean="0"/>
              <a:t>Scopus</a:t>
            </a:r>
            <a:r>
              <a:rPr lang="cs-CZ" sz="1200" b="1" dirty="0" smtClean="0"/>
              <a:t> </a:t>
            </a:r>
            <a:r>
              <a:rPr lang="cs-CZ" sz="1200" b="1" dirty="0" err="1" smtClean="0"/>
              <a:t>Author</a:t>
            </a:r>
            <a:r>
              <a:rPr lang="cs-CZ" sz="1200" b="1" dirty="0" smtClean="0"/>
              <a:t> ID s ORCID)</a:t>
            </a:r>
            <a:r>
              <a:rPr lang="cs-CZ" sz="1200" dirty="0" smtClean="0"/>
              <a:t>: </a:t>
            </a: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 algn="just">
              <a:lnSpc>
                <a:spcPct val="100000"/>
              </a:lnSpc>
              <a:spcBef>
                <a:spcPts val="459"/>
              </a:spcBef>
            </a:pPr>
            <a:r>
              <a:rPr lang="cs-CZ" sz="1200" dirty="0">
                <a:latin typeface="Arial"/>
                <a:cs typeface="Arial"/>
              </a:rPr>
              <a:t>Na e-mail si můžete zaslat seznam publikací odeslaných ze </a:t>
            </a:r>
            <a:r>
              <a:rPr lang="cs-CZ" sz="1200" dirty="0" err="1">
                <a:latin typeface="Arial"/>
                <a:cs typeface="Arial"/>
              </a:rPr>
              <a:t>Scopus</a:t>
            </a:r>
            <a:r>
              <a:rPr lang="cs-CZ" sz="1200" dirty="0">
                <a:latin typeface="Arial"/>
                <a:cs typeface="Arial"/>
              </a:rPr>
              <a:t> do </a:t>
            </a:r>
            <a:r>
              <a:rPr lang="cs-CZ" sz="1200" dirty="0" smtClean="0">
                <a:latin typeface="Arial"/>
                <a:cs typeface="Arial"/>
              </a:rPr>
              <a:t>ORCID, </a:t>
            </a:r>
            <a:r>
              <a:rPr lang="cs-CZ" sz="1200" b="1" dirty="0" err="1" smtClean="0">
                <a:latin typeface="Arial"/>
                <a:cs typeface="Arial"/>
              </a:rPr>
              <a:t>Send</a:t>
            </a:r>
            <a:r>
              <a:rPr lang="cs-CZ" sz="1200" b="1" dirty="0" smtClean="0">
                <a:latin typeface="Arial"/>
                <a:cs typeface="Arial"/>
              </a:rPr>
              <a:t> </a:t>
            </a:r>
            <a:r>
              <a:rPr lang="cs-CZ" sz="1200" b="1" dirty="0">
                <a:latin typeface="Arial"/>
                <a:cs typeface="Arial"/>
              </a:rPr>
              <a:t>my </a:t>
            </a:r>
            <a:r>
              <a:rPr lang="cs-CZ" sz="1200" b="1" dirty="0" err="1">
                <a:latin typeface="Arial"/>
                <a:cs typeface="Arial"/>
              </a:rPr>
              <a:t>publication</a:t>
            </a:r>
            <a:r>
              <a:rPr lang="cs-CZ" sz="1200" b="1" dirty="0">
                <a:latin typeface="Arial"/>
                <a:cs typeface="Arial"/>
              </a:rPr>
              <a:t> list</a:t>
            </a:r>
            <a:r>
              <a:rPr lang="cs-CZ" sz="1200" dirty="0">
                <a:latin typeface="Arial"/>
                <a:cs typeface="Arial"/>
              </a:rPr>
              <a:t>:</a:t>
            </a:r>
            <a:endParaRPr lang="cs-CZ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</p:txBody>
      </p:sp>
      <p:sp>
        <p:nvSpPr>
          <p:cNvPr id="4" name="Zástupný symbol pro číslo snímku 2"/>
          <p:cNvSpPr txBox="1">
            <a:spLocks/>
          </p:cNvSpPr>
          <p:nvPr/>
        </p:nvSpPr>
        <p:spPr>
          <a:xfrm>
            <a:off x="5871488" y="8993862"/>
            <a:ext cx="540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1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09981A-47E3-4B65-97B8-EED82E99EAAA}" type="slidenum">
              <a:rPr lang="cs-CZ" sz="900" smtClean="0"/>
              <a:pPr/>
              <a:t>14</a:t>
            </a:fld>
            <a:endParaRPr lang="cs-CZ" sz="900" dirty="0"/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471488" y="1269956"/>
            <a:ext cx="5940000" cy="3797295"/>
            <a:chOff x="561128" y="1393314"/>
            <a:chExt cx="5760720" cy="3682686"/>
          </a:xfrm>
        </p:grpSpPr>
        <p:pic>
          <p:nvPicPr>
            <p:cNvPr id="5" name="Obrázek 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61128" y="1393314"/>
              <a:ext cx="5760720" cy="3659505"/>
            </a:xfrm>
            <a:prstGeom prst="rect">
              <a:avLst/>
            </a:prstGeom>
            <a:ln w="12700">
              <a:solidFill>
                <a:srgbClr val="8BC04A"/>
              </a:solidFill>
            </a:ln>
          </p:spPr>
        </p:pic>
        <p:sp>
          <p:nvSpPr>
            <p:cNvPr id="8" name="Šipka doprava 7"/>
            <p:cNvSpPr/>
            <p:nvPr/>
          </p:nvSpPr>
          <p:spPr>
            <a:xfrm>
              <a:off x="5220000" y="4716000"/>
              <a:ext cx="720000" cy="360000"/>
            </a:xfrm>
            <a:prstGeom prst="rightArrow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1" name="Skupina 10"/>
          <p:cNvGrpSpPr>
            <a:grpSpLocks noChangeAspect="1"/>
          </p:cNvGrpSpPr>
          <p:nvPr/>
        </p:nvGrpSpPr>
        <p:grpSpPr>
          <a:xfrm>
            <a:off x="471488" y="5500847"/>
            <a:ext cx="5940000" cy="1680774"/>
            <a:chOff x="557280" y="5542097"/>
            <a:chExt cx="5760720" cy="1630045"/>
          </a:xfrm>
        </p:grpSpPr>
        <p:pic>
          <p:nvPicPr>
            <p:cNvPr id="6" name="Obrázek 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57280" y="5542097"/>
              <a:ext cx="5760720" cy="1630045"/>
            </a:xfrm>
            <a:prstGeom prst="rect">
              <a:avLst/>
            </a:prstGeom>
            <a:ln w="12700">
              <a:solidFill>
                <a:srgbClr val="8BC04A"/>
              </a:solidFill>
            </a:ln>
          </p:spPr>
        </p:pic>
        <p:sp>
          <p:nvSpPr>
            <p:cNvPr id="9" name="Šipka doprava 8"/>
            <p:cNvSpPr/>
            <p:nvPr/>
          </p:nvSpPr>
          <p:spPr>
            <a:xfrm>
              <a:off x="4752000" y="6804000"/>
              <a:ext cx="720000" cy="360000"/>
            </a:xfrm>
            <a:prstGeom prst="rightArrow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2" name="Skupina 11"/>
          <p:cNvGrpSpPr>
            <a:grpSpLocks noChangeAspect="1"/>
          </p:cNvGrpSpPr>
          <p:nvPr/>
        </p:nvGrpSpPr>
        <p:grpSpPr>
          <a:xfrm>
            <a:off x="471488" y="7888748"/>
            <a:ext cx="5940000" cy="1380239"/>
            <a:chOff x="557280" y="7661420"/>
            <a:chExt cx="5760720" cy="1338580"/>
          </a:xfrm>
        </p:grpSpPr>
        <p:pic>
          <p:nvPicPr>
            <p:cNvPr id="7" name="Obrázek 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57280" y="7661420"/>
              <a:ext cx="5760720" cy="1338580"/>
            </a:xfrm>
            <a:prstGeom prst="rect">
              <a:avLst/>
            </a:prstGeom>
            <a:ln w="12700">
              <a:solidFill>
                <a:srgbClr val="8BC04A"/>
              </a:solidFill>
            </a:ln>
          </p:spPr>
        </p:pic>
        <p:sp>
          <p:nvSpPr>
            <p:cNvPr id="10" name="Šipka doprava 9"/>
            <p:cNvSpPr/>
            <p:nvPr/>
          </p:nvSpPr>
          <p:spPr>
            <a:xfrm>
              <a:off x="4428000" y="8568000"/>
              <a:ext cx="720000" cy="360000"/>
            </a:xfrm>
            <a:prstGeom prst="rightArrow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" name="Šipka doprava 12"/>
          <p:cNvSpPr/>
          <p:nvPr/>
        </p:nvSpPr>
        <p:spPr>
          <a:xfrm>
            <a:off x="471488" y="6434390"/>
            <a:ext cx="742407" cy="3712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2356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71488" y="993000"/>
            <a:ext cx="5940000" cy="7920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60"/>
              </a:spcBef>
            </a:pPr>
            <a:r>
              <a:rPr lang="cs-CZ" sz="1200" dirty="0"/>
              <a:t>Import publikací </a:t>
            </a:r>
            <a:r>
              <a:rPr lang="cs-CZ" sz="1200" dirty="0" smtClean="0"/>
              <a:t>z databáze </a:t>
            </a:r>
            <a:r>
              <a:rPr lang="cs-CZ" sz="1200" dirty="0" err="1" smtClean="0"/>
              <a:t>Scopus</a:t>
            </a:r>
            <a:r>
              <a:rPr lang="cs-CZ" sz="1200" dirty="0" smtClean="0"/>
              <a:t> </a:t>
            </a:r>
            <a:r>
              <a:rPr lang="cs-CZ" sz="1200" dirty="0"/>
              <a:t>do ORCID proběhl, klikněte na Return to ORCID:</a:t>
            </a: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 algn="just">
              <a:lnSpc>
                <a:spcPct val="100000"/>
              </a:lnSpc>
              <a:spcBef>
                <a:spcPts val="660"/>
              </a:spcBef>
            </a:pPr>
            <a:r>
              <a:rPr lang="cs-CZ" sz="1200" dirty="0"/>
              <a:t>Zkontrolujete si, zda byly publikace </a:t>
            </a:r>
            <a:r>
              <a:rPr lang="cs-CZ" sz="1200" dirty="0" smtClean="0"/>
              <a:t>přidány, </a:t>
            </a:r>
            <a:r>
              <a:rPr lang="cs-CZ" sz="1200" dirty="0"/>
              <a:t>a zároveň </a:t>
            </a:r>
            <a:r>
              <a:rPr lang="cs-CZ" sz="1200" dirty="0" smtClean="0"/>
              <a:t>zjistíte v kolonce Source, </a:t>
            </a:r>
            <a:r>
              <a:rPr lang="cs-CZ" sz="1200" dirty="0"/>
              <a:t>které z publikací jsou </a:t>
            </a:r>
            <a:r>
              <a:rPr lang="cs-CZ" sz="1200" dirty="0" smtClean="0"/>
              <a:t>z databáze </a:t>
            </a:r>
            <a:r>
              <a:rPr lang="cs-CZ" sz="1200" dirty="0"/>
              <a:t>Scopus:</a:t>
            </a: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</p:txBody>
      </p:sp>
      <p:sp>
        <p:nvSpPr>
          <p:cNvPr id="4" name="Zástupný symbol pro číslo snímku 2"/>
          <p:cNvSpPr txBox="1">
            <a:spLocks/>
          </p:cNvSpPr>
          <p:nvPr/>
        </p:nvSpPr>
        <p:spPr>
          <a:xfrm>
            <a:off x="5859000" y="8996862"/>
            <a:ext cx="540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1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09981A-47E3-4B65-97B8-EED82E99EAAA}" type="slidenum">
              <a:rPr lang="cs-CZ" sz="900" smtClean="0"/>
              <a:pPr/>
              <a:t>15</a:t>
            </a:fld>
            <a:endParaRPr lang="cs-CZ" sz="900" dirty="0"/>
          </a:p>
        </p:txBody>
      </p:sp>
      <p:grpSp>
        <p:nvGrpSpPr>
          <p:cNvPr id="9" name="Skupina 8"/>
          <p:cNvGrpSpPr/>
          <p:nvPr/>
        </p:nvGrpSpPr>
        <p:grpSpPr>
          <a:xfrm>
            <a:off x="471488" y="1414425"/>
            <a:ext cx="5940000" cy="1689100"/>
            <a:chOff x="557280" y="1471575"/>
            <a:chExt cx="5760720" cy="1689100"/>
          </a:xfrm>
        </p:grpSpPr>
        <p:pic>
          <p:nvPicPr>
            <p:cNvPr id="5" name="Obrázek 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57280" y="1471575"/>
              <a:ext cx="5760720" cy="1689100"/>
            </a:xfrm>
            <a:prstGeom prst="rect">
              <a:avLst/>
            </a:prstGeom>
            <a:ln w="12700">
              <a:solidFill>
                <a:srgbClr val="8BC04A"/>
              </a:solidFill>
            </a:ln>
          </p:spPr>
        </p:pic>
        <p:sp>
          <p:nvSpPr>
            <p:cNvPr id="7" name="Šipka doprava 6"/>
            <p:cNvSpPr/>
            <p:nvPr/>
          </p:nvSpPr>
          <p:spPr>
            <a:xfrm>
              <a:off x="4901609" y="2776266"/>
              <a:ext cx="720000" cy="360000"/>
            </a:xfrm>
            <a:prstGeom prst="rightArrow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459000" y="4243249"/>
            <a:ext cx="5940000" cy="3014345"/>
            <a:chOff x="557279" y="4062101"/>
            <a:chExt cx="5760721" cy="3014345"/>
          </a:xfrm>
        </p:grpSpPr>
        <p:pic>
          <p:nvPicPr>
            <p:cNvPr id="6" name="Obrázek 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57280" y="4062101"/>
              <a:ext cx="5760720" cy="3014345"/>
            </a:xfrm>
            <a:prstGeom prst="rect">
              <a:avLst/>
            </a:prstGeom>
            <a:ln w="12700">
              <a:solidFill>
                <a:srgbClr val="8BC04A"/>
              </a:solidFill>
            </a:ln>
          </p:spPr>
        </p:pic>
        <p:sp>
          <p:nvSpPr>
            <p:cNvPr id="8" name="Zaoblený obdélník 7"/>
            <p:cNvSpPr/>
            <p:nvPr/>
          </p:nvSpPr>
          <p:spPr>
            <a:xfrm>
              <a:off x="557279" y="5431160"/>
              <a:ext cx="1260887" cy="276225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146241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F77699B-60DC-49FC-85BB-45B63D452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24" y="816373"/>
            <a:ext cx="5940000" cy="80584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rtl="0" fontAlgn="base"/>
            <a:r>
              <a:rPr lang="cs-CZ" sz="1400" b="1" dirty="0"/>
              <a:t> 6. Propojení ORCID s </a:t>
            </a:r>
            <a:r>
              <a:rPr lang="cs-CZ" sz="1400" b="1" dirty="0" err="1"/>
              <a:t>ResearcherID</a:t>
            </a:r>
            <a:r>
              <a:rPr lang="cs-CZ" sz="1400" b="1" dirty="0"/>
              <a:t>​</a:t>
            </a:r>
          </a:p>
          <a:p>
            <a:pPr algn="l" rtl="0" fontAlgn="base"/>
            <a:endParaRPr lang="cs-CZ" sz="1200" b="1" dirty="0" smtClean="0">
              <a:latin typeface="Arial"/>
              <a:cs typeface="Arial"/>
            </a:endParaRPr>
          </a:p>
          <a:p>
            <a:pPr algn="l" rtl="0" fontAlgn="base"/>
            <a:r>
              <a:rPr lang="en-US" sz="1200" b="1" dirty="0" err="1" smtClean="0">
                <a:latin typeface="Arial"/>
                <a:cs typeface="Arial"/>
              </a:rPr>
              <a:t>Propojení</a:t>
            </a:r>
            <a:r>
              <a:rPr lang="en-US" sz="1200" b="1" dirty="0">
                <a:latin typeface="Arial"/>
                <a:cs typeface="Arial"/>
              </a:rPr>
              <a:t> ORCID a </a:t>
            </a:r>
            <a:r>
              <a:rPr lang="en-US" sz="1200" b="1" dirty="0" err="1">
                <a:latin typeface="Arial"/>
                <a:cs typeface="Arial"/>
              </a:rPr>
              <a:t>ResearcherID</a:t>
            </a:r>
            <a:r>
              <a:rPr lang="en-US" sz="1200" b="1" dirty="0">
                <a:latin typeface="Arial"/>
                <a:cs typeface="Arial"/>
              </a:rPr>
              <a:t> </a:t>
            </a:r>
            <a:r>
              <a:rPr lang="en-US" sz="1200" b="1" dirty="0" err="1">
                <a:latin typeface="Arial"/>
                <a:cs typeface="Arial"/>
              </a:rPr>
              <a:t>provedete</a:t>
            </a:r>
            <a:r>
              <a:rPr lang="en-US" sz="1200" b="1" dirty="0">
                <a:latin typeface="Arial"/>
                <a:cs typeface="Arial"/>
              </a:rPr>
              <a:t> v </a:t>
            </a:r>
            <a:r>
              <a:rPr lang="cs-CZ" sz="1200" b="1" dirty="0">
                <a:latin typeface="Arial"/>
                <a:cs typeface="Arial"/>
              </a:rPr>
              <a:t>nástroji </a:t>
            </a:r>
            <a:r>
              <a:rPr lang="en-US" sz="1200" b="1" dirty="0" err="1">
                <a:latin typeface="Arial"/>
                <a:cs typeface="Arial"/>
              </a:rPr>
              <a:t>Publons</a:t>
            </a:r>
            <a:r>
              <a:rPr lang="en-US" sz="1200" b="1" dirty="0">
                <a:latin typeface="Arial"/>
                <a:cs typeface="Arial"/>
              </a:rPr>
              <a:t>. </a:t>
            </a:r>
            <a:r>
              <a:rPr lang="cs-CZ" sz="1200" b="1" dirty="0">
                <a:latin typeface="Arial"/>
                <a:cs typeface="Arial"/>
              </a:rPr>
              <a:t>​</a:t>
            </a:r>
          </a:p>
          <a:p>
            <a:pPr algn="just" rtl="0" fontAlgn="base"/>
            <a:r>
              <a:rPr lang="cs-CZ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Přihlaste 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se do svého profilu 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ResearcherID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 na adrese: </a:t>
            </a:r>
            <a:r>
              <a:rPr lang="cs-CZ" sz="1200" b="0" i="0" u="sng" strike="noStrike" dirty="0">
                <a:solidFill>
                  <a:srgbClr val="0563C1"/>
                </a:solidFill>
                <a:effectLst/>
                <a:latin typeface="+mn-lt"/>
                <a:hlinkClick r:id="rId2"/>
              </a:rPr>
              <a:t>www.publons.com</a:t>
            </a:r>
            <a:r>
              <a:rPr lang="cs-CZ" sz="1200" b="0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</a:p>
          <a:p>
            <a:pPr algn="just" rtl="0" fontAlgn="base"/>
            <a:r>
              <a:rPr lang="cs-CZ" sz="1200" b="0" i="0" dirty="0" smtClean="0">
                <a:solidFill>
                  <a:srgbClr val="000000"/>
                </a:solidFill>
                <a:effectLst/>
                <a:latin typeface="+mn-lt"/>
              </a:rPr>
              <a:t>​​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U Vašeho jména (vpravo nahoře) se můžete podívat na </a:t>
            </a:r>
            <a:r>
              <a:rPr lang="cs-CZ" sz="1200" b="1" i="0" u="none" strike="noStrike" dirty="0" err="1">
                <a:solidFill>
                  <a:srgbClr val="000000"/>
                </a:solidFill>
                <a:effectLst/>
                <a:latin typeface="+mn-lt"/>
              </a:rPr>
              <a:t>Private</a:t>
            </a:r>
            <a:r>
              <a:rPr lang="cs-CZ" sz="1200" b="1" i="0" u="none" strike="noStrike" dirty="0">
                <a:solidFill>
                  <a:srgbClr val="000000"/>
                </a:solidFill>
                <a:effectLst/>
                <a:latin typeface="+mn-lt"/>
              </a:rPr>
              <a:t> Dashboard 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a na </a:t>
            </a:r>
            <a:r>
              <a:rPr lang="cs-CZ" sz="1200" b="1" i="0" u="none" strike="noStrike" dirty="0">
                <a:solidFill>
                  <a:srgbClr val="000000"/>
                </a:solidFill>
                <a:effectLst/>
                <a:latin typeface="+mn-lt"/>
              </a:rPr>
              <a:t>Nastavení/</a:t>
            </a:r>
            <a:r>
              <a:rPr lang="cs-CZ" sz="1200" b="1" i="0" u="none" strike="noStrike" dirty="0" err="1">
                <a:solidFill>
                  <a:srgbClr val="000000"/>
                </a:solidFill>
                <a:effectLst/>
                <a:latin typeface="+mn-lt"/>
              </a:rPr>
              <a:t>Settings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. 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+mn-lt"/>
              </a:rPr>
              <a:t>​</a:t>
            </a:r>
            <a:endParaRPr lang="cs-CZ" sz="1200" b="0" i="0" dirty="0" smtClean="0">
              <a:solidFill>
                <a:srgbClr val="000000"/>
              </a:solidFill>
              <a:effectLst/>
              <a:latin typeface="+mn-lt"/>
            </a:endParaRPr>
          </a:p>
          <a:p>
            <a:pPr algn="just" rtl="0" fontAlgn="base"/>
            <a:endParaRPr lang="en-US" sz="1200" b="0" i="0" dirty="0">
              <a:solidFill>
                <a:srgbClr val="000000"/>
              </a:solidFill>
              <a:effectLst/>
              <a:latin typeface="+mn-lt"/>
              <a:cs typeface="Segoe UI"/>
            </a:endParaRPr>
          </a:p>
          <a:p>
            <a:pPr algn="l" rtl="0" fontAlgn="base"/>
            <a:r>
              <a:rPr lang="cs-CZ" b="0" i="0" dirty="0">
                <a:solidFill>
                  <a:srgbClr val="000000"/>
                </a:solidFill>
                <a:effectLst/>
                <a:latin typeface="Pepi Regular"/>
              </a:rPr>
              <a:t>​</a:t>
            </a:r>
            <a:endParaRPr lang="cs-CZ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2F700F-2C80-4527-B879-74E7AE9C4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01079" y="8990673"/>
            <a:ext cx="1543050" cy="348490"/>
          </a:xfrm>
        </p:spPr>
        <p:txBody>
          <a:bodyPr/>
          <a:lstStyle/>
          <a:p>
            <a:fld id="{2F09981A-47E3-4B65-97B8-EED82E99EAAA}" type="slidenum">
              <a:rPr lang="cs-CZ" sz="900" smtClean="0"/>
              <a:pPr/>
              <a:t>16</a:t>
            </a:fld>
            <a:endParaRPr lang="cs-CZ" sz="9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6CE7687-ABB5-4915-BE71-B61A2F814926}"/>
              </a:ext>
            </a:extLst>
          </p:cNvPr>
          <p:cNvSpPr txBox="1"/>
          <p:nvPr/>
        </p:nvSpPr>
        <p:spPr>
          <a:xfrm>
            <a:off x="1714500" y="4770106"/>
            <a:ext cx="342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790CB0-72B7-4954-A917-6E9DE36F36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" t="398" r="1507" b="1675"/>
          <a:stretch/>
        </p:blipFill>
        <p:spPr bwMode="auto">
          <a:xfrm>
            <a:off x="484127" y="2346166"/>
            <a:ext cx="5940000" cy="3884637"/>
          </a:xfrm>
          <a:prstGeom prst="rect">
            <a:avLst/>
          </a:prstGeom>
          <a:noFill/>
          <a:ln w="12700">
            <a:solidFill>
              <a:srgbClr val="8BC04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B0C5D96E-E583-471F-81F5-3FA9AC05789E}"/>
              </a:ext>
            </a:extLst>
          </p:cNvPr>
          <p:cNvSpPr txBox="1"/>
          <p:nvPr/>
        </p:nvSpPr>
        <p:spPr>
          <a:xfrm>
            <a:off x="1414463" y="6907914"/>
            <a:ext cx="342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D3B140E-F627-4C0D-ACDB-FA2ADE56B5B8}"/>
              </a:ext>
            </a:extLst>
          </p:cNvPr>
          <p:cNvSpPr txBox="1"/>
          <p:nvPr/>
        </p:nvSpPr>
        <p:spPr>
          <a:xfrm>
            <a:off x="1714500" y="4770106"/>
            <a:ext cx="342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636FEEA-77B1-4A76-9A7C-38F26B29D349}"/>
              </a:ext>
            </a:extLst>
          </p:cNvPr>
          <p:cNvSpPr txBox="1"/>
          <p:nvPr/>
        </p:nvSpPr>
        <p:spPr>
          <a:xfrm>
            <a:off x="424119" y="7934608"/>
            <a:ext cx="1560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0" i="0" u="none" strike="noStrike" dirty="0">
                <a:solidFill>
                  <a:srgbClr val="000000"/>
                </a:solidFill>
                <a:effectLst/>
                <a:latin typeface="Ariel"/>
              </a:rPr>
              <a:t>V Settings kliknete na Permissions, </a:t>
            </a:r>
            <a:endParaRPr lang="cs-CZ" sz="1200" b="0" i="0" u="none" strike="noStrike" dirty="0" smtClean="0">
              <a:solidFill>
                <a:srgbClr val="000000"/>
              </a:solidFill>
              <a:effectLst/>
              <a:latin typeface="Ariel"/>
            </a:endParaRPr>
          </a:p>
          <a:p>
            <a:r>
              <a:rPr lang="pt-BR" sz="1200" b="0" i="0" u="none" strike="noStrike" dirty="0" smtClean="0">
                <a:solidFill>
                  <a:srgbClr val="000000"/>
                </a:solidFill>
                <a:effectLst/>
                <a:latin typeface="Ariel"/>
              </a:rPr>
              <a:t>zde se</a:t>
            </a:r>
            <a:r>
              <a:rPr lang="cs-CZ" sz="1200" b="0" i="0" u="none" strike="noStrike" dirty="0" smtClean="0">
                <a:solidFill>
                  <a:srgbClr val="000000"/>
                </a:solidFill>
                <a:effectLst/>
                <a:latin typeface="Ariel"/>
              </a:rPr>
              <a:t> n</a:t>
            </a:r>
            <a:r>
              <a:rPr lang="pt-BR" sz="1200" b="0" i="0" u="none" strike="noStrike" dirty="0" smtClean="0">
                <a:solidFill>
                  <a:srgbClr val="000000"/>
                </a:solidFill>
                <a:effectLst/>
                <a:latin typeface="Ariel"/>
              </a:rPr>
              <a:t>astavuje</a:t>
            </a:r>
            <a:r>
              <a:rPr lang="pt-BR" sz="1200" b="0" i="0" u="none" strike="noStrike" dirty="0">
                <a:solidFill>
                  <a:srgbClr val="000000"/>
                </a:solidFill>
                <a:effectLst/>
                <a:latin typeface="Ariel"/>
              </a:rPr>
              <a:t> </a:t>
            </a:r>
            <a:endParaRPr lang="cs-CZ" sz="1200" b="0" i="0" u="none" strike="noStrike" dirty="0" smtClean="0">
              <a:solidFill>
                <a:srgbClr val="000000"/>
              </a:solidFill>
              <a:effectLst/>
              <a:latin typeface="Ariel"/>
            </a:endParaRPr>
          </a:p>
          <a:p>
            <a:r>
              <a:rPr lang="pt-BR" sz="1200" b="0" i="0" u="none" strike="noStrike" dirty="0" smtClean="0">
                <a:solidFill>
                  <a:srgbClr val="000000"/>
                </a:solidFill>
                <a:effectLst/>
                <a:latin typeface="Ariel"/>
              </a:rPr>
              <a:t>propojení </a:t>
            </a:r>
            <a:r>
              <a:rPr lang="pt-BR" sz="1200" b="0" i="0" u="none" strike="noStrike" dirty="0">
                <a:solidFill>
                  <a:srgbClr val="000000"/>
                </a:solidFill>
                <a:effectLst/>
                <a:latin typeface="Ariel"/>
              </a:rPr>
              <a:t>s ORCID. 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Ariel"/>
              </a:rPr>
              <a:t>​</a:t>
            </a:r>
            <a:endParaRPr lang="cs-CZ" sz="1200" dirty="0"/>
          </a:p>
        </p:txBody>
      </p:sp>
      <p:pic>
        <p:nvPicPr>
          <p:cNvPr id="4" name="Obrázek 5" descr="Obsah obrázku text&#10;&#10;Popis se vygeneroval automaticky.">
            <a:extLst>
              <a:ext uri="{FF2B5EF4-FFF2-40B4-BE49-F238E27FC236}">
                <a16:creationId xmlns:a16="http://schemas.microsoft.com/office/drawing/2014/main" id="{399CA004-49C5-4220-891E-34D7003D7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788" y="6324475"/>
            <a:ext cx="4379339" cy="2418959"/>
          </a:xfrm>
          <a:prstGeom prst="rect">
            <a:avLst/>
          </a:prstGeom>
          <a:ln w="12700">
            <a:solidFill>
              <a:srgbClr val="8BC04A"/>
            </a:solidFill>
          </a:ln>
        </p:spPr>
      </p:pic>
      <p:grpSp>
        <p:nvGrpSpPr>
          <p:cNvPr id="6" name="Skupina 5"/>
          <p:cNvGrpSpPr/>
          <p:nvPr/>
        </p:nvGrpSpPr>
        <p:grpSpPr>
          <a:xfrm>
            <a:off x="239295" y="6318511"/>
            <a:ext cx="1658931" cy="1548137"/>
            <a:chOff x="258345" y="6345818"/>
            <a:chExt cx="1658931" cy="1548137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565BB26C-2E05-4AEE-9F30-AEAE178D5A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4" t="3101" r="17606" b="9302"/>
            <a:stretch/>
          </p:blipFill>
          <p:spPr bwMode="auto">
            <a:xfrm>
              <a:off x="504129" y="6345818"/>
              <a:ext cx="1413147" cy="1493524"/>
            </a:xfrm>
            <a:prstGeom prst="rect">
              <a:avLst/>
            </a:prstGeom>
            <a:noFill/>
            <a:ln w="12700">
              <a:solidFill>
                <a:srgbClr val="8BC04A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Šipka doprava 10"/>
            <p:cNvSpPr/>
            <p:nvPr/>
          </p:nvSpPr>
          <p:spPr>
            <a:xfrm>
              <a:off x="258345" y="7533955"/>
              <a:ext cx="411558" cy="360000"/>
            </a:xfrm>
            <a:prstGeom prst="rightArrow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644621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EC3336-1D6D-4FC8-992D-F7B19BF2D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95268" y="8988173"/>
            <a:ext cx="1543050" cy="348490"/>
          </a:xfrm>
        </p:spPr>
        <p:txBody>
          <a:bodyPr/>
          <a:lstStyle/>
          <a:p>
            <a:fld id="{2F09981A-47E3-4B65-97B8-EED82E99EAAA}" type="slidenum">
              <a:rPr lang="cs-CZ" sz="900" smtClean="0"/>
              <a:pPr/>
              <a:t>17</a:t>
            </a:fld>
            <a:endParaRPr lang="cs-CZ" sz="900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1A122040-4698-466C-8948-A275DA4846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t="1393" r="947" b="855"/>
          <a:stretch/>
        </p:blipFill>
        <p:spPr bwMode="auto">
          <a:xfrm>
            <a:off x="498318" y="5264628"/>
            <a:ext cx="5940000" cy="3634616"/>
          </a:xfrm>
          <a:prstGeom prst="rect">
            <a:avLst/>
          </a:prstGeom>
          <a:noFill/>
          <a:ln w="12700">
            <a:solidFill>
              <a:srgbClr val="8BC04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0790C93-52EC-4918-8411-C461CCF5C07E}"/>
              </a:ext>
            </a:extLst>
          </p:cNvPr>
          <p:cNvSpPr txBox="1"/>
          <p:nvPr/>
        </p:nvSpPr>
        <p:spPr>
          <a:xfrm>
            <a:off x="498318" y="1115270"/>
            <a:ext cx="59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el"/>
              </a:rPr>
              <a:t>V ORCID 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Ariel"/>
              </a:rPr>
              <a:t>Settings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el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riel"/>
              </a:rPr>
              <a:t>kliknete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el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riel"/>
              </a:rPr>
              <a:t>na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el"/>
              </a:rPr>
              <a:t> 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Ariel"/>
              </a:rPr>
              <a:t>Create or connect your ORCID </a:t>
            </a:r>
            <a:r>
              <a:rPr lang="en-US" sz="1200" b="1" i="0" u="none" strike="noStrike" dirty="0" err="1">
                <a:solidFill>
                  <a:srgbClr val="000000"/>
                </a:solidFill>
                <a:effectLst/>
                <a:latin typeface="Ariel"/>
              </a:rPr>
              <a:t>iD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el"/>
              </a:rPr>
              <a:t>: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el"/>
              </a:rPr>
              <a:t>​</a:t>
            </a:r>
            <a:endParaRPr lang="cs-CZ" sz="1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D443F20-1E21-4E7B-9C12-EAF6E21CD5A9}"/>
              </a:ext>
            </a:extLst>
          </p:cNvPr>
          <p:cNvSpPr txBox="1"/>
          <p:nvPr/>
        </p:nvSpPr>
        <p:spPr>
          <a:xfrm>
            <a:off x="2728714" y="2696741"/>
            <a:ext cx="3597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Ariel"/>
              </a:rPr>
              <a:t>Pokud nejste přihlášení do ORCID, objeví se okno pro přihlášení do </a:t>
            </a:r>
            <a:r>
              <a:rPr lang="cs-CZ" sz="1200" b="0" i="0" u="none" strike="noStrike" dirty="0" smtClean="0">
                <a:solidFill>
                  <a:srgbClr val="000000"/>
                </a:solidFill>
                <a:effectLst/>
                <a:latin typeface="Ariel"/>
              </a:rPr>
              <a:t>ORCID, zadejte 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Ariel"/>
              </a:rPr>
              <a:t>přihlašovací jméno a </a:t>
            </a:r>
            <a:r>
              <a:rPr lang="cs-CZ" sz="1200" b="0" i="0" u="none" strike="noStrike" dirty="0" smtClean="0">
                <a:solidFill>
                  <a:srgbClr val="000000"/>
                </a:solidFill>
                <a:effectLst/>
                <a:latin typeface="Ariel"/>
              </a:rPr>
              <a:t>heslo.</a:t>
            </a:r>
            <a:r>
              <a:rPr lang="cs-CZ" sz="1200" b="0" i="0" dirty="0" smtClean="0">
                <a:solidFill>
                  <a:srgbClr val="000000"/>
                </a:solidFill>
                <a:effectLst/>
                <a:latin typeface="Ariel"/>
              </a:rPr>
              <a:t>​ Okno se může otevřít i jako samostatná stránka, jako další záložka.  </a:t>
            </a:r>
            <a:endParaRPr lang="cs-CZ" sz="12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8B9919F-4354-4378-9663-D603B20E06AC}"/>
              </a:ext>
            </a:extLst>
          </p:cNvPr>
          <p:cNvSpPr txBox="1"/>
          <p:nvPr/>
        </p:nvSpPr>
        <p:spPr>
          <a:xfrm>
            <a:off x="498318" y="4919939"/>
            <a:ext cx="2937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riel"/>
              </a:rPr>
              <a:t>Vyberete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el"/>
              </a:rPr>
              <a:t> 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Ariel"/>
              </a:rPr>
              <a:t>ORCID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el"/>
              </a:rPr>
              <a:t> a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riel"/>
              </a:rPr>
              <a:t>kliknete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el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riel"/>
              </a:rPr>
              <a:t>na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el"/>
              </a:rPr>
              <a:t> 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Ariel"/>
              </a:rPr>
              <a:t>Connect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el"/>
              </a:rPr>
              <a:t>: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el"/>
              </a:rPr>
              <a:t>​</a:t>
            </a:r>
            <a:endParaRPr lang="cs-CZ" sz="12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12FA7C1-07BD-4F99-8743-19341E4F09B6}"/>
              </a:ext>
            </a:extLst>
          </p:cNvPr>
          <p:cNvSpPr txBox="1"/>
          <p:nvPr/>
        </p:nvSpPr>
        <p:spPr>
          <a:xfrm>
            <a:off x="474307" y="8988173"/>
            <a:ext cx="34571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Ariel"/>
              </a:rPr>
              <a:t>Vrátíte se zpět kliknutím na: </a:t>
            </a:r>
            <a:r>
              <a:rPr lang="cs-CZ" sz="1200" b="1" i="0" u="none" strike="noStrike" dirty="0">
                <a:solidFill>
                  <a:srgbClr val="000000"/>
                </a:solidFill>
                <a:effectLst/>
                <a:latin typeface="Ariel"/>
              </a:rPr>
              <a:t>Return to </a:t>
            </a:r>
            <a:r>
              <a:rPr lang="cs-CZ" sz="1200" b="1" i="0" u="none" strike="noStrike" dirty="0" err="1">
                <a:solidFill>
                  <a:srgbClr val="000000"/>
                </a:solidFill>
                <a:effectLst/>
                <a:latin typeface="Ariel"/>
              </a:rPr>
              <a:t>Publons</a:t>
            </a:r>
            <a:r>
              <a:rPr lang="cs-CZ" sz="1200" b="0" i="0" dirty="0">
                <a:solidFill>
                  <a:srgbClr val="000000"/>
                </a:solidFill>
                <a:effectLst/>
                <a:latin typeface="Ariel"/>
              </a:rPr>
              <a:t>​</a:t>
            </a:r>
            <a:endParaRPr lang="cs-CZ" sz="12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18" y="2696741"/>
            <a:ext cx="2092482" cy="2155508"/>
          </a:xfrm>
          <a:prstGeom prst="rect">
            <a:avLst/>
          </a:prstGeom>
          <a:ln>
            <a:solidFill>
              <a:srgbClr val="8BC04A"/>
            </a:solidFill>
          </a:ln>
        </p:spPr>
      </p:pic>
      <p:grpSp>
        <p:nvGrpSpPr>
          <p:cNvPr id="5" name="Skupina 4"/>
          <p:cNvGrpSpPr/>
          <p:nvPr/>
        </p:nvGrpSpPr>
        <p:grpSpPr>
          <a:xfrm>
            <a:off x="474307" y="1397748"/>
            <a:ext cx="3852863" cy="1172237"/>
            <a:chOff x="474307" y="1397748"/>
            <a:chExt cx="3852863" cy="1172237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11119" r="35139" b="24396"/>
            <a:stretch/>
          </p:blipFill>
          <p:spPr>
            <a:xfrm>
              <a:off x="474307" y="1397748"/>
              <a:ext cx="3852863" cy="1172237"/>
            </a:xfrm>
            <a:prstGeom prst="rect">
              <a:avLst/>
            </a:prstGeom>
            <a:ln>
              <a:solidFill>
                <a:srgbClr val="8BC04A"/>
              </a:solidFill>
            </a:ln>
          </p:spPr>
        </p:pic>
        <p:sp>
          <p:nvSpPr>
            <p:cNvPr id="12" name="Šipka doprava 11"/>
            <p:cNvSpPr/>
            <p:nvPr/>
          </p:nvSpPr>
          <p:spPr>
            <a:xfrm rot="12915824">
              <a:off x="2025797" y="1980560"/>
              <a:ext cx="493795" cy="360000"/>
            </a:xfrm>
            <a:prstGeom prst="rightArrow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4" name="Šipka doprava 13"/>
          <p:cNvSpPr/>
          <p:nvPr/>
        </p:nvSpPr>
        <p:spPr>
          <a:xfrm>
            <a:off x="4638364" y="8539244"/>
            <a:ext cx="742407" cy="360000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698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C91CF7F-8992-47AE-8007-5191B2B12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cs-CZ" sz="1200" dirty="0"/>
              <a:t>V </a:t>
            </a:r>
            <a:r>
              <a:rPr lang="cs-CZ" sz="1200" dirty="0" err="1" smtClean="0"/>
              <a:t>Permissions</a:t>
            </a:r>
            <a:r>
              <a:rPr lang="cs-CZ" sz="1200" dirty="0" smtClean="0"/>
              <a:t>, v </a:t>
            </a:r>
            <a:r>
              <a:rPr lang="cs-CZ" sz="1200" dirty="0" err="1"/>
              <a:t>Settings</a:t>
            </a:r>
            <a:r>
              <a:rPr lang="cs-CZ" sz="1200" dirty="0"/>
              <a:t> je třeba provést následující změny: </a:t>
            </a:r>
            <a:endParaRPr lang="cs-CZ" sz="1200" dirty="0" smtClean="0"/>
          </a:p>
          <a:p>
            <a:pPr fontAlgn="base"/>
            <a:r>
              <a:rPr lang="cs-CZ" sz="1200" dirty="0" smtClean="0">
                <a:solidFill>
                  <a:srgbClr val="000000"/>
                </a:solidFill>
                <a:latin typeface="Ariel"/>
              </a:rPr>
              <a:t>Je </a:t>
            </a:r>
            <a:r>
              <a:rPr lang="cs-CZ" sz="1200" dirty="0">
                <a:solidFill>
                  <a:srgbClr val="000000"/>
                </a:solidFill>
                <a:latin typeface="Ariel"/>
              </a:rPr>
              <a:t>potřeba </a:t>
            </a:r>
            <a:r>
              <a:rPr lang="cs-CZ" sz="1200" dirty="0" smtClean="0">
                <a:solidFill>
                  <a:srgbClr val="000000"/>
                </a:solidFill>
                <a:latin typeface="Ariel"/>
              </a:rPr>
              <a:t>zatrhnout </a:t>
            </a:r>
            <a:r>
              <a:rPr lang="cs-CZ" sz="1200" b="1" dirty="0" err="1" smtClean="0">
                <a:solidFill>
                  <a:srgbClr val="000000"/>
                </a:solidFill>
                <a:latin typeface="Ariel"/>
              </a:rPr>
              <a:t>Keep</a:t>
            </a:r>
            <a:r>
              <a:rPr lang="cs-CZ" sz="1200" b="1" dirty="0" smtClean="0">
                <a:solidFill>
                  <a:srgbClr val="000000"/>
                </a:solidFill>
                <a:latin typeface="Ariel"/>
              </a:rPr>
              <a:t> </a:t>
            </a:r>
            <a:r>
              <a:rPr lang="cs-CZ" sz="1200" b="1" dirty="0">
                <a:solidFill>
                  <a:srgbClr val="000000"/>
                </a:solidFill>
                <a:latin typeface="Ariel"/>
              </a:rPr>
              <a:t>my </a:t>
            </a:r>
            <a:r>
              <a:rPr lang="cs-CZ" sz="1200" b="1" dirty="0" err="1">
                <a:solidFill>
                  <a:srgbClr val="000000"/>
                </a:solidFill>
                <a:latin typeface="Ariel"/>
              </a:rPr>
              <a:t>publication</a:t>
            </a:r>
            <a:r>
              <a:rPr lang="cs-CZ" sz="1200" b="1" dirty="0">
                <a:solidFill>
                  <a:srgbClr val="000000"/>
                </a:solidFill>
                <a:latin typeface="Ariel"/>
              </a:rPr>
              <a:t> list up to </a:t>
            </a:r>
            <a:r>
              <a:rPr lang="cs-CZ" sz="1200" b="1" dirty="0" err="1">
                <a:solidFill>
                  <a:srgbClr val="000000"/>
                </a:solidFill>
                <a:latin typeface="Ariel"/>
              </a:rPr>
              <a:t>date</a:t>
            </a:r>
            <a:r>
              <a:rPr lang="cs-CZ" sz="1200" b="1" dirty="0">
                <a:solidFill>
                  <a:srgbClr val="000000"/>
                </a:solidFill>
                <a:latin typeface="Ariel"/>
              </a:rPr>
              <a:t> </a:t>
            </a:r>
            <a:r>
              <a:rPr lang="cs-CZ" sz="1200" b="1" dirty="0" err="1">
                <a:solidFill>
                  <a:srgbClr val="000000"/>
                </a:solidFill>
                <a:latin typeface="Ariel"/>
              </a:rPr>
              <a:t>with</a:t>
            </a:r>
            <a:r>
              <a:rPr lang="cs-CZ" sz="1200" b="1" dirty="0">
                <a:solidFill>
                  <a:srgbClr val="000000"/>
                </a:solidFill>
                <a:latin typeface="Ariel"/>
              </a:rPr>
              <a:t> my ORCID </a:t>
            </a:r>
            <a:r>
              <a:rPr lang="cs-CZ" sz="1200" b="1" dirty="0" err="1">
                <a:solidFill>
                  <a:srgbClr val="000000"/>
                </a:solidFill>
                <a:latin typeface="Ariel"/>
              </a:rPr>
              <a:t>record</a:t>
            </a:r>
            <a:r>
              <a:rPr lang="cs-CZ" sz="1200" b="1" dirty="0">
                <a:solidFill>
                  <a:srgbClr val="000000"/>
                </a:solidFill>
                <a:latin typeface="Ariel"/>
              </a:rPr>
              <a:t> </a:t>
            </a:r>
            <a:r>
              <a:rPr lang="cs-CZ" sz="1200" b="1" dirty="0" smtClean="0">
                <a:solidFill>
                  <a:srgbClr val="000000"/>
                </a:solidFill>
                <a:latin typeface="Ariel"/>
              </a:rPr>
              <a:t>(Seznam publikací bude aktuální dle ORCID)  </a:t>
            </a:r>
            <a:r>
              <a:rPr lang="cs-CZ" sz="1200" dirty="0" smtClean="0">
                <a:solidFill>
                  <a:srgbClr val="000000"/>
                </a:solidFill>
                <a:latin typeface="Ariel"/>
              </a:rPr>
              <a:t>a </a:t>
            </a:r>
            <a:r>
              <a:rPr lang="cs-CZ" sz="1200" dirty="0">
                <a:solidFill>
                  <a:srgbClr val="000000"/>
                </a:solidFill>
                <a:latin typeface="Ariel"/>
              </a:rPr>
              <a:t>potvrdit tlačítkem </a:t>
            </a:r>
            <a:r>
              <a:rPr lang="cs-CZ" sz="1200" b="1" dirty="0" err="1">
                <a:solidFill>
                  <a:srgbClr val="000000"/>
                </a:solidFill>
                <a:latin typeface="Ariel"/>
              </a:rPr>
              <a:t>Save</a:t>
            </a:r>
            <a:r>
              <a:rPr lang="cs-CZ" sz="1200" b="1" dirty="0">
                <a:solidFill>
                  <a:srgbClr val="000000"/>
                </a:solidFill>
                <a:latin typeface="Ariel"/>
              </a:rPr>
              <a:t> </a:t>
            </a:r>
            <a:r>
              <a:rPr lang="cs-CZ" sz="1200" b="1" dirty="0" err="1">
                <a:solidFill>
                  <a:srgbClr val="000000"/>
                </a:solidFill>
                <a:latin typeface="Ariel"/>
              </a:rPr>
              <a:t>changes</a:t>
            </a:r>
            <a:r>
              <a:rPr lang="cs-CZ" sz="1200" dirty="0">
                <a:solidFill>
                  <a:srgbClr val="000000"/>
                </a:solidFill>
                <a:latin typeface="Ariel"/>
              </a:rPr>
              <a:t>.</a:t>
            </a:r>
            <a:endParaRPr lang="cs-CZ" sz="1200" dirty="0"/>
          </a:p>
          <a:p>
            <a:pPr algn="l" rtl="0" fontAlgn="base"/>
            <a:r>
              <a:rPr lang="cs-CZ" sz="1200" b="0" i="0" u="none" strike="noStrike" dirty="0" smtClean="0">
                <a:solidFill>
                  <a:srgbClr val="000000"/>
                </a:solidFill>
                <a:effectLst/>
                <a:latin typeface="Ariel"/>
              </a:rPr>
              <a:t> 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b="0" i="0" dirty="0">
                <a:solidFill>
                  <a:srgbClr val="000000"/>
                </a:solidFill>
                <a:effectLst/>
                <a:latin typeface="Ariel"/>
              </a:rPr>
              <a:t>​</a:t>
            </a:r>
            <a:endParaRPr lang="cs-CZ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b="0" i="0" dirty="0">
                <a:solidFill>
                  <a:srgbClr val="000000"/>
                </a:solidFill>
                <a:effectLst/>
                <a:latin typeface="Ariel"/>
              </a:rPr>
              <a:t>​</a:t>
            </a:r>
            <a:endParaRPr lang="cs-CZ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b="0" i="0" dirty="0">
                <a:solidFill>
                  <a:srgbClr val="000000"/>
                </a:solidFill>
                <a:effectLst/>
                <a:latin typeface="Ariel"/>
              </a:rPr>
              <a:t>​</a:t>
            </a:r>
            <a:endParaRPr lang="cs-CZ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b="0" i="0" dirty="0">
                <a:solidFill>
                  <a:srgbClr val="000000"/>
                </a:solidFill>
                <a:effectLst/>
                <a:latin typeface="Ariel"/>
              </a:rPr>
              <a:t>​</a:t>
            </a:r>
            <a:endParaRPr lang="cs-CZ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b="0" i="0" dirty="0">
                <a:solidFill>
                  <a:srgbClr val="000000"/>
                </a:solidFill>
                <a:effectLst/>
                <a:latin typeface="Ariel"/>
              </a:rPr>
              <a:t>​</a:t>
            </a:r>
            <a:endParaRPr lang="cs-CZ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b="0" i="0" dirty="0">
                <a:solidFill>
                  <a:srgbClr val="000000"/>
                </a:solidFill>
                <a:effectLst/>
                <a:latin typeface="Ariel"/>
              </a:rPr>
              <a:t>​</a:t>
            </a:r>
            <a:endParaRPr lang="cs-CZ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b="0" i="0" dirty="0">
                <a:solidFill>
                  <a:srgbClr val="000000"/>
                </a:solidFill>
                <a:effectLst/>
                <a:latin typeface="Ariel"/>
              </a:rPr>
              <a:t>​</a:t>
            </a:r>
            <a:endParaRPr lang="cs-CZ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b="0" i="0" dirty="0">
                <a:solidFill>
                  <a:srgbClr val="000000"/>
                </a:solidFill>
                <a:effectLst/>
                <a:latin typeface="Ariel"/>
              </a:rPr>
              <a:t>​</a:t>
            </a:r>
            <a:endParaRPr lang="cs-CZ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b="0" i="0" dirty="0">
                <a:solidFill>
                  <a:srgbClr val="000000"/>
                </a:solidFill>
                <a:effectLst/>
                <a:latin typeface="Ariel"/>
              </a:rPr>
              <a:t>​</a:t>
            </a:r>
            <a:endParaRPr lang="cs-CZ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b="0" i="0" dirty="0">
                <a:solidFill>
                  <a:srgbClr val="000000"/>
                </a:solidFill>
                <a:effectLst/>
                <a:latin typeface="Ariel"/>
              </a:rPr>
              <a:t>​</a:t>
            </a:r>
            <a:endParaRPr lang="cs-CZ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b="0" i="0" dirty="0">
                <a:solidFill>
                  <a:srgbClr val="000000"/>
                </a:solidFill>
                <a:effectLst/>
                <a:latin typeface="Ariel"/>
              </a:rPr>
              <a:t>​</a:t>
            </a:r>
            <a:endParaRPr lang="cs-CZ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b="0" i="0" dirty="0">
                <a:solidFill>
                  <a:srgbClr val="000000"/>
                </a:solidFill>
                <a:effectLst/>
                <a:latin typeface="Ariel"/>
              </a:rPr>
              <a:t>​</a:t>
            </a:r>
            <a:endParaRPr lang="cs-CZ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b="0" i="0" dirty="0">
                <a:solidFill>
                  <a:srgbClr val="000000"/>
                </a:solidFill>
                <a:effectLst/>
                <a:latin typeface="Ariel"/>
              </a:rPr>
              <a:t>​</a:t>
            </a:r>
            <a:endParaRPr lang="cs-CZ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b="0" i="0" dirty="0">
                <a:solidFill>
                  <a:srgbClr val="000000"/>
                </a:solidFill>
                <a:effectLst/>
                <a:latin typeface="Ariel"/>
              </a:rPr>
              <a:t>​</a:t>
            </a:r>
            <a:endParaRPr lang="cs-CZ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b="0" i="0" dirty="0">
                <a:solidFill>
                  <a:srgbClr val="000000"/>
                </a:solidFill>
                <a:effectLst/>
                <a:latin typeface="Ariel"/>
              </a:rPr>
              <a:t>​</a:t>
            </a:r>
            <a:endParaRPr lang="cs-CZ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b="0" i="0" dirty="0">
                <a:solidFill>
                  <a:srgbClr val="000000"/>
                </a:solidFill>
                <a:effectLst/>
                <a:latin typeface="Ariel"/>
              </a:rPr>
              <a:t>​</a:t>
            </a:r>
            <a:endParaRPr lang="cs-CZ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b="0" i="0" dirty="0">
                <a:solidFill>
                  <a:srgbClr val="000000"/>
                </a:solidFill>
                <a:effectLst/>
                <a:latin typeface="Ariel"/>
              </a:rPr>
              <a:t>​</a:t>
            </a:r>
            <a:endParaRPr lang="cs-CZ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b="0" i="0" dirty="0">
                <a:solidFill>
                  <a:srgbClr val="000000"/>
                </a:solidFill>
                <a:effectLst/>
                <a:latin typeface="Ariel"/>
              </a:rPr>
              <a:t>​</a:t>
            </a:r>
            <a:endParaRPr lang="cs-CZ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b="0" i="0" dirty="0">
                <a:solidFill>
                  <a:srgbClr val="000000"/>
                </a:solidFill>
                <a:effectLst/>
                <a:latin typeface="Ariel"/>
              </a:rPr>
              <a:t>​</a:t>
            </a:r>
            <a:endParaRPr lang="cs-CZ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b="0" i="0" dirty="0">
                <a:solidFill>
                  <a:srgbClr val="000000"/>
                </a:solidFill>
                <a:effectLst/>
                <a:latin typeface="Ariel"/>
              </a:rPr>
              <a:t>​</a:t>
            </a:r>
            <a:endParaRPr lang="cs-CZ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cs-CZ" sz="1200" b="1" dirty="0" smtClean="0">
              <a:solidFill>
                <a:srgbClr val="000000"/>
              </a:solidFill>
              <a:latin typeface="+mn-lt"/>
            </a:endParaRPr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57AE3F-F0E1-4E31-B029-5C925EA4B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68438" y="8977031"/>
            <a:ext cx="1543050" cy="348490"/>
          </a:xfrm>
        </p:spPr>
        <p:txBody>
          <a:bodyPr/>
          <a:lstStyle/>
          <a:p>
            <a:fld id="{2F09981A-47E3-4B65-97B8-EED82E99EAAA}" type="slidenum">
              <a:rPr lang="cs-CZ" sz="900" smtClean="0"/>
              <a:pPr/>
              <a:t>18</a:t>
            </a:fld>
            <a:endParaRPr lang="cs-CZ" sz="9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121734" y="1895475"/>
            <a:ext cx="6289754" cy="5209081"/>
            <a:chOff x="156190" y="1847850"/>
            <a:chExt cx="6289754" cy="5209081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AA806C99-349E-4CEF-BC55-576EFF8A6F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1" t="742" r="2912" b="815"/>
            <a:stretch/>
          </p:blipFill>
          <p:spPr bwMode="auto">
            <a:xfrm>
              <a:off x="505944" y="1847850"/>
              <a:ext cx="5940000" cy="5209081"/>
            </a:xfrm>
            <a:prstGeom prst="rect">
              <a:avLst/>
            </a:prstGeom>
            <a:noFill/>
            <a:ln w="12700">
              <a:solidFill>
                <a:srgbClr val="8BC04A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Šipka doprava 5"/>
            <p:cNvSpPr/>
            <p:nvPr/>
          </p:nvSpPr>
          <p:spPr>
            <a:xfrm>
              <a:off x="156190" y="3338241"/>
              <a:ext cx="397524" cy="360000"/>
            </a:xfrm>
            <a:prstGeom prst="rightArrow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Šipka doprava 6"/>
            <p:cNvSpPr/>
            <p:nvPr/>
          </p:nvSpPr>
          <p:spPr>
            <a:xfrm>
              <a:off x="169505" y="6696931"/>
              <a:ext cx="397524" cy="360000"/>
            </a:xfrm>
            <a:prstGeom prst="rightArrow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622872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3BED2F-6C07-4AD9-9D9F-7CC04F07B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8979310"/>
            <a:ext cx="1543050" cy="348490"/>
          </a:xfrm>
        </p:spPr>
        <p:txBody>
          <a:bodyPr/>
          <a:lstStyle/>
          <a:p>
            <a:fld id="{2F09981A-47E3-4B65-97B8-EED82E99EAAA}" type="slidenum">
              <a:rPr lang="cs-CZ" sz="900" smtClean="0"/>
              <a:pPr/>
              <a:t>19</a:t>
            </a:fld>
            <a:endParaRPr lang="cs-CZ" sz="9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6DEF52D-D29A-4432-A788-28B9D38E8B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" t="468" r="668" b="789"/>
          <a:stretch/>
        </p:blipFill>
        <p:spPr bwMode="auto">
          <a:xfrm>
            <a:off x="446513" y="1829980"/>
            <a:ext cx="5940000" cy="5862607"/>
          </a:xfrm>
          <a:prstGeom prst="rect">
            <a:avLst/>
          </a:prstGeom>
          <a:noFill/>
          <a:ln>
            <a:solidFill>
              <a:srgbClr val="8BC04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46513" y="1323975"/>
            <a:ext cx="59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Dále je </a:t>
            </a:r>
            <a:r>
              <a:rPr lang="cs-CZ" sz="1200" dirty="0"/>
              <a:t>potřeba udělit povolení</a:t>
            </a:r>
            <a:r>
              <a:rPr lang="cs-CZ" sz="1200" dirty="0" smtClean="0"/>
              <a:t>: </a:t>
            </a:r>
            <a:r>
              <a:rPr lang="cs-CZ" sz="1200" b="1" dirty="0" smtClean="0"/>
              <a:t>Grant </a:t>
            </a:r>
            <a:r>
              <a:rPr lang="cs-CZ" sz="1200" b="1" dirty="0" err="1" smtClean="0"/>
              <a:t>Publons</a:t>
            </a:r>
            <a:r>
              <a:rPr lang="cs-CZ" sz="1200" b="1" dirty="0" smtClean="0"/>
              <a:t> </a:t>
            </a:r>
            <a:r>
              <a:rPr lang="cs-CZ" sz="1200" b="1" dirty="0" err="1" smtClean="0"/>
              <a:t>permission</a:t>
            </a:r>
            <a:r>
              <a:rPr lang="cs-CZ" sz="1200" b="1" dirty="0" smtClean="0"/>
              <a:t> to update </a:t>
            </a:r>
            <a:r>
              <a:rPr lang="cs-CZ" sz="1200" b="1" dirty="0" err="1" smtClean="0"/>
              <a:t>your</a:t>
            </a:r>
            <a:r>
              <a:rPr lang="cs-CZ" sz="1200" b="1" dirty="0" smtClean="0"/>
              <a:t> ORCID </a:t>
            </a:r>
            <a:r>
              <a:rPr lang="cs-CZ" sz="1200" b="1" dirty="0" err="1" smtClean="0"/>
              <a:t>works</a:t>
            </a:r>
            <a:r>
              <a:rPr lang="cs-CZ" sz="1200" b="1" dirty="0" smtClean="0"/>
              <a:t> (povolit </a:t>
            </a:r>
            <a:r>
              <a:rPr lang="cs-CZ" sz="1200" b="1" dirty="0" err="1" smtClean="0"/>
              <a:t>Publons</a:t>
            </a:r>
            <a:r>
              <a:rPr lang="cs-CZ" sz="1200" b="1" dirty="0" smtClean="0"/>
              <a:t> aktualizovat Váš profil ORCID o publikace). </a:t>
            </a:r>
            <a:endParaRPr lang="cs-CZ" sz="1200" b="1" dirty="0"/>
          </a:p>
        </p:txBody>
      </p:sp>
      <p:sp>
        <p:nvSpPr>
          <p:cNvPr id="9" name="Šipka doprava 8"/>
          <p:cNvSpPr/>
          <p:nvPr/>
        </p:nvSpPr>
        <p:spPr>
          <a:xfrm>
            <a:off x="125524" y="5182456"/>
            <a:ext cx="397524" cy="360000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36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cs-CZ" sz="1200" dirty="0" smtClean="0"/>
              <a:t>Založení profilu ORCID, ověření zda už mám ORCID vytvořen (str. 3)</a:t>
            </a:r>
          </a:p>
          <a:p>
            <a:pPr marL="228600" indent="-228600">
              <a:buFont typeface="Arial" panose="020B0604020202020204" pitchFamily="34" charset="0"/>
              <a:buAutoNum type="arabicPeriod"/>
            </a:pPr>
            <a:r>
              <a:rPr lang="cs-CZ" sz="1200" dirty="0" smtClean="0"/>
              <a:t>Nastavení profilu </a:t>
            </a:r>
            <a:r>
              <a:rPr lang="cs-CZ" sz="1200" dirty="0"/>
              <a:t>ORCID (str. </a:t>
            </a:r>
            <a:r>
              <a:rPr lang="cs-CZ" sz="1200" dirty="0" smtClean="0"/>
              <a:t>6)</a:t>
            </a:r>
          </a:p>
          <a:p>
            <a:pPr marL="228600" indent="-228600">
              <a:buFont typeface="Arial" panose="020B0604020202020204" pitchFamily="34" charset="0"/>
              <a:buAutoNum type="arabicPeriod"/>
            </a:pPr>
            <a:r>
              <a:rPr lang="cs-CZ" sz="1200" dirty="0" smtClean="0"/>
              <a:t>Uvedení afiliace (příslušnosti k univerzitě</a:t>
            </a:r>
            <a:r>
              <a:rPr lang="cs-CZ" sz="1200" dirty="0"/>
              <a:t>) (str. </a:t>
            </a:r>
            <a:r>
              <a:rPr lang="cs-CZ" sz="1200" dirty="0" smtClean="0"/>
              <a:t>7)</a:t>
            </a:r>
          </a:p>
          <a:p>
            <a:pPr marL="228600" indent="-228600">
              <a:buFont typeface="Arial" panose="020B0604020202020204" pitchFamily="34" charset="0"/>
              <a:buAutoNum type="arabicPeriod"/>
            </a:pPr>
            <a:r>
              <a:rPr lang="cs-CZ" sz="1200" dirty="0" smtClean="0"/>
              <a:t>Uvedení všech jmen a příjmení téže </a:t>
            </a:r>
            <a:r>
              <a:rPr lang="cs-CZ" sz="1200" dirty="0"/>
              <a:t>osoby (str. </a:t>
            </a:r>
            <a:r>
              <a:rPr lang="cs-CZ" sz="1200" dirty="0" smtClean="0"/>
              <a:t>8)</a:t>
            </a:r>
          </a:p>
          <a:p>
            <a:pPr marL="228600" indent="-228600">
              <a:buAutoNum type="arabicPeriod"/>
            </a:pPr>
            <a:r>
              <a:rPr lang="cs-CZ" sz="1200" dirty="0" smtClean="0"/>
              <a:t>Vložení publikací do ORCID: (str.9)</a:t>
            </a:r>
          </a:p>
          <a:p>
            <a:r>
              <a:rPr lang="cs-CZ" sz="1200" dirty="0"/>
              <a:t>	</a:t>
            </a:r>
            <a:r>
              <a:rPr lang="cs-CZ" sz="1200" dirty="0" smtClean="0"/>
              <a:t>a) publikace z </a:t>
            </a:r>
            <a:r>
              <a:rPr lang="cs-CZ" sz="1200" dirty="0" err="1" smtClean="0"/>
              <a:t>Crossref</a:t>
            </a:r>
            <a:r>
              <a:rPr lang="cs-CZ" sz="1200" dirty="0" smtClean="0"/>
              <a:t> </a:t>
            </a:r>
            <a:r>
              <a:rPr lang="cs-CZ" sz="1200" dirty="0"/>
              <a:t>(str. </a:t>
            </a:r>
            <a:r>
              <a:rPr lang="cs-CZ" sz="1200" dirty="0" smtClean="0"/>
              <a:t>10)</a:t>
            </a:r>
          </a:p>
          <a:p>
            <a:r>
              <a:rPr lang="cs-CZ" sz="1200" dirty="0"/>
              <a:t>	b</a:t>
            </a:r>
            <a:r>
              <a:rPr lang="cs-CZ" sz="1200" dirty="0" smtClean="0"/>
              <a:t>) publikace přidané ručně </a:t>
            </a:r>
            <a:r>
              <a:rPr lang="cs-CZ" sz="1200" dirty="0"/>
              <a:t>(str. </a:t>
            </a:r>
            <a:r>
              <a:rPr lang="cs-CZ" sz="1200" dirty="0" smtClean="0"/>
              <a:t>11)</a:t>
            </a:r>
          </a:p>
          <a:p>
            <a:r>
              <a:rPr lang="cs-CZ" sz="1200" dirty="0" smtClean="0"/>
              <a:t>	c) publikace </a:t>
            </a:r>
            <a:r>
              <a:rPr lang="cs-CZ" sz="1200" dirty="0"/>
              <a:t>z databáze </a:t>
            </a:r>
            <a:r>
              <a:rPr lang="cs-CZ" sz="1200" dirty="0" err="1" smtClean="0"/>
              <a:t>Scopus</a:t>
            </a:r>
            <a:r>
              <a:rPr lang="cs-CZ" sz="1200" dirty="0" smtClean="0"/>
              <a:t> = </a:t>
            </a:r>
            <a:r>
              <a:rPr lang="cs-CZ" sz="1200" b="1" dirty="0" smtClean="0"/>
              <a:t>propojení ORCID se </a:t>
            </a:r>
            <a:r>
              <a:rPr lang="cs-CZ" sz="1200" b="1" dirty="0" err="1" smtClean="0"/>
              <a:t>Scopus</a:t>
            </a:r>
            <a:r>
              <a:rPr lang="cs-CZ" sz="1200" b="1" dirty="0" smtClean="0"/>
              <a:t> </a:t>
            </a:r>
            <a:r>
              <a:rPr lang="cs-CZ" sz="1200" dirty="0"/>
              <a:t>(str. </a:t>
            </a:r>
            <a:r>
              <a:rPr lang="cs-CZ" sz="1200" dirty="0" smtClean="0"/>
              <a:t>12)</a:t>
            </a:r>
            <a:endParaRPr lang="cs-CZ" sz="1200" b="1" dirty="0" smtClean="0"/>
          </a:p>
          <a:p>
            <a:pPr marL="228600" indent="-228600">
              <a:buAutoNum type="arabicPeriod" startAt="6"/>
            </a:pPr>
            <a:r>
              <a:rPr lang="cs-CZ" sz="1200" dirty="0" smtClean="0"/>
              <a:t>Propojení ORCID s </a:t>
            </a:r>
            <a:r>
              <a:rPr lang="cs-CZ" sz="1200" dirty="0" err="1" smtClean="0"/>
              <a:t>ResearcherID</a:t>
            </a:r>
            <a:r>
              <a:rPr lang="cs-CZ" sz="1200" dirty="0" smtClean="0"/>
              <a:t> (s.16)</a:t>
            </a:r>
          </a:p>
          <a:p>
            <a:pPr marL="228600" indent="-228600">
              <a:buFont typeface="Arial" panose="020B0604020202020204" pitchFamily="34" charset="0"/>
              <a:buAutoNum type="arabicPeriod" startAt="6"/>
            </a:pPr>
            <a:r>
              <a:rPr lang="cs-CZ" sz="1200" dirty="0"/>
              <a:t>Vložení grantových projektů do ORCID (str. </a:t>
            </a:r>
            <a:r>
              <a:rPr lang="cs-CZ" sz="1200" dirty="0" smtClean="0"/>
              <a:t>24)</a:t>
            </a:r>
            <a:endParaRPr lang="cs-CZ" sz="1200" dirty="0"/>
          </a:p>
          <a:p>
            <a:pPr marL="228600" indent="-228600">
              <a:buFont typeface="Arial" panose="020B0604020202020204" pitchFamily="34" charset="0"/>
              <a:buAutoNum type="arabicPeriod" startAt="6"/>
            </a:pPr>
            <a:r>
              <a:rPr lang="cs-CZ" sz="1200" dirty="0" smtClean="0"/>
              <a:t>Duplicitní profily </a:t>
            </a:r>
            <a:r>
              <a:rPr lang="cs-CZ" sz="1200" dirty="0"/>
              <a:t>ORCID (str. </a:t>
            </a:r>
            <a:r>
              <a:rPr lang="cs-CZ" sz="1200" dirty="0" smtClean="0"/>
              <a:t>25)</a:t>
            </a:r>
          </a:p>
          <a:p>
            <a:pPr marL="228600" indent="-228600">
              <a:buFont typeface="Arial" panose="020B0604020202020204" pitchFamily="34" charset="0"/>
              <a:buAutoNum type="arabicPeriod" startAt="6"/>
            </a:pPr>
            <a:r>
              <a:rPr lang="cs-CZ" sz="1200" dirty="0" smtClean="0"/>
              <a:t>Zapomenuté heslo do </a:t>
            </a:r>
            <a:r>
              <a:rPr lang="cs-CZ" sz="1200" dirty="0"/>
              <a:t>ORCID (str. </a:t>
            </a:r>
            <a:r>
              <a:rPr lang="cs-CZ" sz="1200" dirty="0" smtClean="0"/>
              <a:t>26)</a:t>
            </a:r>
          </a:p>
          <a:p>
            <a:pPr marL="228600" indent="-228600">
              <a:buFont typeface="Arial" panose="020B0604020202020204" pitchFamily="34" charset="0"/>
              <a:buAutoNum type="arabicPeriod" startAt="6"/>
            </a:pPr>
            <a:r>
              <a:rPr lang="cs-CZ" sz="1200" dirty="0"/>
              <a:t>Podpora ORCID (</a:t>
            </a:r>
            <a:r>
              <a:rPr lang="cs-CZ" sz="1200" dirty="0">
                <a:hlinkClick r:id="rId2"/>
              </a:rPr>
              <a:t>https://</a:t>
            </a:r>
            <a:r>
              <a:rPr lang="cs-CZ" sz="1200" dirty="0" smtClean="0">
                <a:hlinkClick r:id="rId2"/>
              </a:rPr>
              <a:t>support.orcid.org/</a:t>
            </a:r>
            <a:r>
              <a:rPr lang="cs-CZ" sz="1200" dirty="0" err="1" smtClean="0">
                <a:hlinkClick r:id="rId2"/>
              </a:rPr>
              <a:t>hc</a:t>
            </a:r>
            <a:r>
              <a:rPr lang="cs-CZ" sz="1200" dirty="0" smtClean="0">
                <a:hlinkClick r:id="rId2"/>
              </a:rPr>
              <a:t>/en-</a:t>
            </a:r>
            <a:r>
              <a:rPr lang="cs-CZ" sz="1200" dirty="0" err="1" smtClean="0">
                <a:hlinkClick r:id="rId2"/>
              </a:rPr>
              <a:t>us</a:t>
            </a:r>
            <a:r>
              <a:rPr lang="cs-CZ" sz="1200" dirty="0" smtClean="0">
                <a:hlinkClick r:id="rId2"/>
              </a:rPr>
              <a:t>/</a:t>
            </a:r>
            <a:r>
              <a:rPr lang="cs-CZ" sz="1200" dirty="0" err="1" smtClean="0">
                <a:hlinkClick r:id="rId2"/>
              </a:rPr>
              <a:t>requests</a:t>
            </a:r>
            <a:r>
              <a:rPr lang="cs-CZ" sz="1200" dirty="0" smtClean="0">
                <a:hlinkClick r:id="rId2"/>
              </a:rPr>
              <a:t>/</a:t>
            </a:r>
            <a:r>
              <a:rPr lang="cs-CZ" sz="1200" dirty="0" err="1" smtClean="0">
                <a:hlinkClick r:id="rId2"/>
              </a:rPr>
              <a:t>new</a:t>
            </a:r>
            <a:r>
              <a:rPr lang="cs-CZ" sz="1200" dirty="0"/>
              <a:t>) (str. </a:t>
            </a:r>
            <a:r>
              <a:rPr lang="cs-CZ" sz="1200" dirty="0" smtClean="0"/>
              <a:t>26)</a:t>
            </a:r>
          </a:p>
          <a:p>
            <a:pPr marL="228600" indent="-228600">
              <a:buAutoNum type="arabicPeriod" startAt="6"/>
            </a:pPr>
            <a:endParaRPr lang="cs-CZ" sz="12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981A-47E3-4B65-97B8-EED82E99EAAA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6543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2178382-9058-4D82-8460-760FC085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2" y="9076614"/>
            <a:ext cx="1543050" cy="348490"/>
          </a:xfrm>
        </p:spPr>
        <p:txBody>
          <a:bodyPr/>
          <a:lstStyle/>
          <a:p>
            <a:fld id="{2F09981A-47E3-4B65-97B8-EED82E99EAAA}" type="slidenum">
              <a:rPr lang="cs-CZ" sz="900" smtClean="0"/>
              <a:pPr/>
              <a:t>20</a:t>
            </a:fld>
            <a:endParaRPr lang="cs-CZ" sz="9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453E7AD-228C-4FBB-A51B-4EFEBEE15409}"/>
              </a:ext>
            </a:extLst>
          </p:cNvPr>
          <p:cNvSpPr txBox="1"/>
          <p:nvPr/>
        </p:nvSpPr>
        <p:spPr>
          <a:xfrm>
            <a:off x="550758" y="1855090"/>
            <a:ext cx="3699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Ariel"/>
              </a:rPr>
              <a:t>Objeví se nové okno, které potvrdíte tlačítkem </a:t>
            </a:r>
            <a:r>
              <a:rPr lang="cs-CZ" sz="1200" b="1" i="0" u="none" strike="noStrike" dirty="0" err="1">
                <a:solidFill>
                  <a:srgbClr val="000000"/>
                </a:solidFill>
                <a:effectLst/>
                <a:latin typeface="Ariel"/>
              </a:rPr>
              <a:t>Authorize</a:t>
            </a:r>
            <a:r>
              <a:rPr lang="cs-CZ" sz="1200" b="1" i="0" u="none" strike="noStrike" dirty="0">
                <a:solidFill>
                  <a:srgbClr val="000000"/>
                </a:solidFill>
                <a:effectLst/>
                <a:latin typeface="Ariel"/>
              </a:rPr>
              <a:t> </a:t>
            </a:r>
            <a:r>
              <a:rPr lang="cs-CZ" sz="1200" b="1" i="0" u="none" strike="noStrike" dirty="0" err="1">
                <a:solidFill>
                  <a:srgbClr val="000000"/>
                </a:solidFill>
                <a:effectLst/>
                <a:latin typeface="Ariel"/>
              </a:rPr>
              <a:t>access</a:t>
            </a:r>
            <a:r>
              <a:rPr lang="cs-CZ" sz="1200" b="0" i="0" dirty="0">
                <a:solidFill>
                  <a:srgbClr val="000000"/>
                </a:solidFill>
                <a:effectLst/>
                <a:latin typeface="Ariel"/>
              </a:rPr>
              <a:t>​</a:t>
            </a:r>
            <a:endParaRPr lang="cs-CZ" sz="12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278AD4F-1BFD-4BA2-86D0-141039416D20}"/>
              </a:ext>
            </a:extLst>
          </p:cNvPr>
          <p:cNvSpPr txBox="1"/>
          <p:nvPr/>
        </p:nvSpPr>
        <p:spPr>
          <a:xfrm>
            <a:off x="476309" y="3187261"/>
            <a:ext cx="5910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0" i="0" u="none" strike="noStrike" dirty="0" smtClean="0">
                <a:solidFill>
                  <a:srgbClr val="000000"/>
                </a:solidFill>
                <a:effectLst/>
                <a:latin typeface="Ariel"/>
              </a:rPr>
              <a:t>Pro dokončení propojení j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Ariel"/>
              </a:rPr>
              <a:t>e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Ariel"/>
              </a:rPr>
              <a:t>třeba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Ariel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riel"/>
              </a:rPr>
              <a:t>potvrdit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Ariel"/>
              </a:rPr>
              <a:t>:</a:t>
            </a:r>
            <a:r>
              <a:rPr lang="cs-CZ" sz="1200" b="0" i="0" u="none" strike="noStrike" dirty="0" smtClean="0">
                <a:solidFill>
                  <a:srgbClr val="000000"/>
                </a:solidFill>
                <a:effectLst/>
                <a:latin typeface="Ariel"/>
              </a:rPr>
              <a:t> </a:t>
            </a:r>
          </a:p>
          <a:p>
            <a:r>
              <a:rPr lang="en-US" sz="1200" b="1" i="0" u="none" strike="noStrike" dirty="0" smtClean="0">
                <a:solidFill>
                  <a:srgbClr val="000000"/>
                </a:solidFill>
                <a:effectLst/>
                <a:latin typeface="Ariel"/>
              </a:rPr>
              <a:t>Keep 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Ariel"/>
              </a:rPr>
              <a:t>my ORCID publication list up to date </a:t>
            </a:r>
            <a:r>
              <a:rPr lang="en-US" sz="1200" b="1" i="0" u="none" strike="noStrike" dirty="0" smtClean="0">
                <a:solidFill>
                  <a:srgbClr val="000000"/>
                </a:solidFill>
                <a:effectLst/>
                <a:latin typeface="Ariel"/>
              </a:rPr>
              <a:t>with</a:t>
            </a:r>
            <a:r>
              <a:rPr lang="cs-CZ" sz="1200" b="1" dirty="0">
                <a:solidFill>
                  <a:srgbClr val="000000"/>
                </a:solidFill>
                <a:latin typeface="Ariel"/>
              </a:rPr>
              <a:t> </a:t>
            </a:r>
            <a:r>
              <a:rPr lang="en-US" sz="1200" b="1" i="0" u="none" strike="noStrike" dirty="0" smtClean="0">
                <a:solidFill>
                  <a:srgbClr val="000000"/>
                </a:solidFill>
                <a:effectLst/>
                <a:latin typeface="Ariel"/>
              </a:rPr>
              <a:t>my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Ariel"/>
              </a:rPr>
              <a:t> </a:t>
            </a:r>
            <a:r>
              <a:rPr lang="en-US" sz="1200" b="1" i="0" u="none" strike="noStrike" dirty="0" err="1">
                <a:solidFill>
                  <a:srgbClr val="000000"/>
                </a:solidFill>
                <a:effectLst/>
                <a:latin typeface="Ariel"/>
              </a:rPr>
              <a:t>Publons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Ariel"/>
              </a:rPr>
              <a:t> account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el"/>
              </a:rPr>
              <a:t> </a:t>
            </a:r>
            <a:endParaRPr lang="cs-CZ" sz="1200" b="0" i="0" u="none" strike="noStrike" dirty="0" smtClean="0">
              <a:solidFill>
                <a:srgbClr val="000000"/>
              </a:solidFill>
              <a:effectLst/>
              <a:latin typeface="Ariel"/>
            </a:endParaRPr>
          </a:p>
          <a:p>
            <a:r>
              <a:rPr lang="cs-CZ" sz="1200" b="0" i="0" u="none" strike="noStrike" dirty="0" smtClean="0">
                <a:solidFill>
                  <a:srgbClr val="000000"/>
                </a:solidFill>
                <a:effectLst/>
                <a:latin typeface="Ariel"/>
              </a:rPr>
              <a:t>(udržovat můj seznam publikací v ORCID aktuální s profilem </a:t>
            </a:r>
            <a:r>
              <a:rPr lang="cs-CZ" sz="1200" b="0" i="0" u="none" strike="noStrike" dirty="0" err="1" smtClean="0">
                <a:solidFill>
                  <a:srgbClr val="000000"/>
                </a:solidFill>
                <a:effectLst/>
                <a:latin typeface="Ariel"/>
              </a:rPr>
              <a:t>Publons</a:t>
            </a:r>
            <a:r>
              <a:rPr lang="cs-CZ" sz="1200" b="0" i="0" u="none" strike="noStrike" dirty="0" smtClean="0">
                <a:solidFill>
                  <a:srgbClr val="000000"/>
                </a:solidFill>
                <a:effectLst/>
                <a:latin typeface="Ariel"/>
              </a:rPr>
              <a:t>) 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Ariel"/>
              </a:rPr>
              <a:t>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el"/>
              </a:rPr>
              <a:t> </a:t>
            </a:r>
            <a:endParaRPr lang="cs-CZ" sz="1200" b="0" i="0" u="none" strike="noStrike" dirty="0" smtClean="0">
              <a:solidFill>
                <a:srgbClr val="000000"/>
              </a:solidFill>
              <a:effectLst/>
              <a:latin typeface="Ariel"/>
            </a:endParaRPr>
          </a:p>
          <a:p>
            <a:r>
              <a:rPr lang="en-US" sz="1200" b="1" i="0" u="none" strike="noStrike" dirty="0" smtClean="0">
                <a:solidFill>
                  <a:srgbClr val="000000"/>
                </a:solidFill>
                <a:effectLst/>
                <a:latin typeface="Ariel"/>
              </a:rPr>
              <a:t>Keep 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Ariel"/>
              </a:rPr>
              <a:t>my ORCID review list up to date with my </a:t>
            </a:r>
            <a:r>
              <a:rPr lang="en-US" sz="1200" b="1" i="0" u="none" strike="noStrike" dirty="0" err="1">
                <a:solidFill>
                  <a:srgbClr val="000000"/>
                </a:solidFill>
                <a:effectLst/>
                <a:latin typeface="Ariel"/>
              </a:rPr>
              <a:t>Publons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Ariel"/>
              </a:rPr>
              <a:t> </a:t>
            </a:r>
            <a:r>
              <a:rPr lang="en-US" sz="1200" b="1" i="0" u="none" strike="noStrike" dirty="0" smtClean="0">
                <a:solidFill>
                  <a:srgbClr val="000000"/>
                </a:solidFill>
                <a:effectLst/>
                <a:latin typeface="Ariel"/>
              </a:rPr>
              <a:t>account</a:t>
            </a:r>
            <a:r>
              <a:rPr lang="cs-CZ" sz="1200" b="1" i="0" u="none" strike="noStrike" dirty="0" smtClean="0">
                <a:solidFill>
                  <a:srgbClr val="000000"/>
                </a:solidFill>
                <a:effectLst/>
                <a:latin typeface="Ariel"/>
              </a:rPr>
              <a:t> </a:t>
            </a:r>
          </a:p>
          <a:p>
            <a:r>
              <a:rPr lang="cs-CZ" sz="1200" i="0" u="none" strike="noStrike" dirty="0" smtClean="0">
                <a:solidFill>
                  <a:srgbClr val="000000"/>
                </a:solidFill>
                <a:effectLst/>
                <a:latin typeface="Ariel"/>
              </a:rPr>
              <a:t>(udržovat můj seznam recenzí v ORCID aktuální s profilem </a:t>
            </a:r>
            <a:r>
              <a:rPr lang="cs-CZ" sz="1200" i="0" u="none" strike="noStrike" dirty="0" err="1" smtClean="0">
                <a:solidFill>
                  <a:srgbClr val="000000"/>
                </a:solidFill>
                <a:effectLst/>
                <a:latin typeface="Ariel"/>
              </a:rPr>
              <a:t>Publons</a:t>
            </a:r>
            <a:r>
              <a:rPr lang="cs-CZ" sz="1200" i="0" u="none" strike="noStrike" dirty="0" smtClean="0">
                <a:solidFill>
                  <a:srgbClr val="000000"/>
                </a:solidFill>
                <a:effectLst/>
                <a:latin typeface="Ariel"/>
              </a:rPr>
              <a:t>)</a:t>
            </a:r>
            <a:r>
              <a:rPr lang="en-US" sz="1200" i="0" u="none" strike="noStrike" dirty="0" smtClean="0">
                <a:solidFill>
                  <a:srgbClr val="000000"/>
                </a:solidFill>
                <a:effectLst/>
                <a:latin typeface="Ariel"/>
              </a:rPr>
              <a:t>. </a:t>
            </a:r>
            <a:endParaRPr lang="cs-CZ" sz="1200" dirty="0"/>
          </a:p>
        </p:txBody>
      </p:sp>
      <p:grpSp>
        <p:nvGrpSpPr>
          <p:cNvPr id="2" name="Skupina 1"/>
          <p:cNvGrpSpPr/>
          <p:nvPr/>
        </p:nvGrpSpPr>
        <p:grpSpPr>
          <a:xfrm>
            <a:off x="3526949" y="984583"/>
            <a:ext cx="2286453" cy="2259580"/>
            <a:chOff x="73963" y="1190351"/>
            <a:chExt cx="2807349" cy="2809875"/>
          </a:xfrm>
        </p:grpSpPr>
        <p:pic>
          <p:nvPicPr>
            <p:cNvPr id="5124" name="Picture 4">
              <a:extLst>
                <a:ext uri="{FF2B5EF4-FFF2-40B4-BE49-F238E27FC236}">
                  <a16:creationId xmlns:a16="http://schemas.microsoft.com/office/drawing/2014/main" id="{0A1BA8DC-0ABE-4E30-8B07-6160E72A92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2" t="1170" r="1772" b="2109"/>
            <a:stretch/>
          </p:blipFill>
          <p:spPr bwMode="auto">
            <a:xfrm>
              <a:off x="471487" y="1190351"/>
              <a:ext cx="2409825" cy="2809875"/>
            </a:xfrm>
            <a:prstGeom prst="rect">
              <a:avLst/>
            </a:prstGeom>
            <a:noFill/>
            <a:ln>
              <a:solidFill>
                <a:srgbClr val="8BC04A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Šipka doprava 7"/>
            <p:cNvSpPr/>
            <p:nvPr/>
          </p:nvSpPr>
          <p:spPr>
            <a:xfrm>
              <a:off x="73963" y="2887210"/>
              <a:ext cx="397524" cy="360000"/>
            </a:xfrm>
            <a:prstGeom prst="rightArrow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73963" y="4339277"/>
            <a:ext cx="4886147" cy="4751030"/>
            <a:chOff x="73963" y="4886362"/>
            <a:chExt cx="4524286" cy="4224895"/>
          </a:xfrm>
        </p:grpSpPr>
        <p:pic>
          <p:nvPicPr>
            <p:cNvPr id="5126" name="Picture 6">
              <a:extLst>
                <a:ext uri="{FF2B5EF4-FFF2-40B4-BE49-F238E27FC236}">
                  <a16:creationId xmlns:a16="http://schemas.microsoft.com/office/drawing/2014/main" id="{2E2F98C9-CA64-4E5B-B203-2A976BCCCF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" t="1119" r="974" b="1207"/>
            <a:stretch/>
          </p:blipFill>
          <p:spPr bwMode="auto">
            <a:xfrm>
              <a:off x="446512" y="4886362"/>
              <a:ext cx="4151737" cy="4224895"/>
            </a:xfrm>
            <a:prstGeom prst="rect">
              <a:avLst/>
            </a:prstGeom>
            <a:noFill/>
            <a:ln>
              <a:solidFill>
                <a:srgbClr val="8BC04A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Šipka doprava 9"/>
            <p:cNvSpPr/>
            <p:nvPr/>
          </p:nvSpPr>
          <p:spPr>
            <a:xfrm>
              <a:off x="73963" y="6763336"/>
              <a:ext cx="397524" cy="360000"/>
            </a:xfrm>
            <a:prstGeom prst="rightArrow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Šipka doprava 10"/>
            <p:cNvSpPr/>
            <p:nvPr/>
          </p:nvSpPr>
          <p:spPr>
            <a:xfrm>
              <a:off x="73963" y="8522975"/>
              <a:ext cx="397524" cy="360000"/>
            </a:xfrm>
            <a:prstGeom prst="rightArrow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4960110" y="8575957"/>
            <a:ext cx="1426402" cy="514350"/>
            <a:chOff x="4960110" y="8627164"/>
            <a:chExt cx="1426402" cy="514350"/>
          </a:xfrm>
        </p:grpSpPr>
        <p:pic>
          <p:nvPicPr>
            <p:cNvPr id="5128" name="Picture 8">
              <a:extLst>
                <a:ext uri="{FF2B5EF4-FFF2-40B4-BE49-F238E27FC236}">
                  <a16:creationId xmlns:a16="http://schemas.microsoft.com/office/drawing/2014/main" id="{D9B0A381-7101-4C05-9016-6889A34F90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5" t="7808" r="5039" b="11595"/>
            <a:stretch/>
          </p:blipFill>
          <p:spPr bwMode="auto">
            <a:xfrm>
              <a:off x="5291137" y="8627164"/>
              <a:ext cx="1095375" cy="514350"/>
            </a:xfrm>
            <a:prstGeom prst="rect">
              <a:avLst/>
            </a:prstGeom>
            <a:noFill/>
            <a:ln>
              <a:solidFill>
                <a:srgbClr val="8BC04A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Šipka doprava 12"/>
            <p:cNvSpPr/>
            <p:nvPr/>
          </p:nvSpPr>
          <p:spPr>
            <a:xfrm>
              <a:off x="4960110" y="8710912"/>
              <a:ext cx="397524" cy="360000"/>
            </a:xfrm>
            <a:prstGeom prst="rightArrow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5125622" y="7925334"/>
            <a:ext cx="1426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  <a:latin typeface="Ariel"/>
              </a:rPr>
              <a:t>Potvrďte</a:t>
            </a:r>
            <a:r>
              <a:rPr lang="en-US" sz="1200" dirty="0">
                <a:solidFill>
                  <a:srgbClr val="000000"/>
                </a:solidFill>
                <a:latin typeface="Ariel"/>
              </a:rPr>
              <a:t> </a:t>
            </a:r>
            <a:r>
              <a:rPr lang="en-US" sz="1200" dirty="0" err="1">
                <a:solidFill>
                  <a:srgbClr val="000000"/>
                </a:solidFill>
                <a:latin typeface="Ariel"/>
              </a:rPr>
              <a:t>tlačítkem</a:t>
            </a:r>
            <a:r>
              <a:rPr lang="en-US" sz="1200" dirty="0">
                <a:solidFill>
                  <a:srgbClr val="000000"/>
                </a:solidFill>
                <a:latin typeface="Ariel"/>
              </a:rPr>
              <a:t> </a:t>
            </a:r>
            <a:r>
              <a:rPr lang="en-US" sz="1200" b="1" dirty="0">
                <a:solidFill>
                  <a:srgbClr val="000000"/>
                </a:solidFill>
                <a:latin typeface="Ariel"/>
              </a:rPr>
              <a:t>Save changes.</a:t>
            </a:r>
            <a:r>
              <a:rPr lang="en-US" sz="1200" b="1" dirty="0" smtClean="0">
                <a:solidFill>
                  <a:srgbClr val="000000"/>
                </a:solidFill>
                <a:latin typeface="Ariel"/>
              </a:rPr>
              <a:t>​</a:t>
            </a:r>
            <a:endParaRPr lang="cs-CZ" sz="1200" b="1" dirty="0">
              <a:solidFill>
                <a:srgbClr val="000000"/>
              </a:solidFill>
              <a:latin typeface="Ariel"/>
            </a:endParaRPr>
          </a:p>
        </p:txBody>
      </p:sp>
    </p:spTree>
    <p:extLst>
      <p:ext uri="{BB962C8B-B14F-4D97-AF65-F5344CB8AC3E}">
        <p14:creationId xmlns:p14="http://schemas.microsoft.com/office/powerpoint/2010/main" val="225143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ED44EB6D-52F6-4582-AD11-9FCF7F3C5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Ariel"/>
              </a:rPr>
              <a:t>Nakonec je třeba </a:t>
            </a:r>
            <a:r>
              <a:rPr lang="cs-CZ" sz="1200" b="0" i="0" u="none" strike="noStrike" dirty="0" smtClean="0">
                <a:solidFill>
                  <a:srgbClr val="000000"/>
                </a:solidFill>
                <a:effectLst/>
                <a:latin typeface="Ariel"/>
              </a:rPr>
              <a:t>potvrdit:</a:t>
            </a:r>
            <a:r>
              <a:rPr lang="cs-CZ" sz="1200" dirty="0" smtClean="0">
                <a:solidFill>
                  <a:srgbClr val="000000"/>
                </a:solidFill>
                <a:latin typeface="Ariel"/>
              </a:rPr>
              <a:t> </a:t>
            </a:r>
          </a:p>
          <a:p>
            <a:r>
              <a:rPr lang="cs-CZ" sz="1200" b="1" dirty="0" smtClean="0">
                <a:solidFill>
                  <a:srgbClr val="000000"/>
                </a:solidFill>
                <a:latin typeface="Ariel"/>
              </a:rPr>
              <a:t>Grant</a:t>
            </a:r>
            <a:r>
              <a:rPr lang="cs-CZ" sz="1200" b="1" dirty="0">
                <a:solidFill>
                  <a:srgbClr val="000000"/>
                </a:solidFill>
                <a:latin typeface="Ariel"/>
              </a:rPr>
              <a:t> </a:t>
            </a:r>
            <a:r>
              <a:rPr lang="cs-CZ" sz="1200" b="1" dirty="0" err="1">
                <a:solidFill>
                  <a:srgbClr val="000000"/>
                </a:solidFill>
                <a:latin typeface="Ariel"/>
              </a:rPr>
              <a:t>Publons</a:t>
            </a:r>
            <a:r>
              <a:rPr lang="cs-CZ" sz="1200" b="1" dirty="0">
                <a:solidFill>
                  <a:srgbClr val="000000"/>
                </a:solidFill>
                <a:latin typeface="Ariel"/>
              </a:rPr>
              <a:t> </a:t>
            </a:r>
            <a:r>
              <a:rPr lang="cs-CZ" sz="1200" b="1" dirty="0" err="1">
                <a:solidFill>
                  <a:srgbClr val="000000"/>
                </a:solidFill>
                <a:latin typeface="Ariel"/>
              </a:rPr>
              <a:t>Permission</a:t>
            </a:r>
            <a:r>
              <a:rPr lang="cs-CZ" sz="1200" b="1" dirty="0">
                <a:solidFill>
                  <a:srgbClr val="000000"/>
                </a:solidFill>
                <a:latin typeface="Ariel"/>
              </a:rPr>
              <a:t> to update </a:t>
            </a:r>
            <a:r>
              <a:rPr lang="cs-CZ" sz="1200" b="1" dirty="0" err="1">
                <a:solidFill>
                  <a:srgbClr val="000000"/>
                </a:solidFill>
                <a:latin typeface="Ariel"/>
              </a:rPr>
              <a:t>your</a:t>
            </a:r>
            <a:r>
              <a:rPr lang="cs-CZ" sz="1200" b="1" dirty="0">
                <a:solidFill>
                  <a:srgbClr val="000000"/>
                </a:solidFill>
                <a:latin typeface="Ariel"/>
              </a:rPr>
              <a:t> ORCID </a:t>
            </a:r>
            <a:r>
              <a:rPr lang="cs-CZ" sz="1200" b="1" dirty="0" err="1" smtClean="0">
                <a:solidFill>
                  <a:srgbClr val="000000"/>
                </a:solidFill>
                <a:latin typeface="Ariel"/>
              </a:rPr>
              <a:t>Record</a:t>
            </a:r>
            <a:r>
              <a:rPr lang="cs-CZ" sz="1200" b="1" dirty="0" smtClean="0">
                <a:solidFill>
                  <a:srgbClr val="000000"/>
                </a:solidFill>
                <a:latin typeface="Ariel"/>
              </a:rPr>
              <a:t> </a:t>
            </a:r>
          </a:p>
          <a:p>
            <a:r>
              <a:rPr lang="cs-CZ" sz="1200" dirty="0" smtClean="0">
                <a:solidFill>
                  <a:srgbClr val="000000"/>
                </a:solidFill>
                <a:latin typeface="Ariel"/>
              </a:rPr>
              <a:t>(povolit </a:t>
            </a:r>
            <a:r>
              <a:rPr lang="cs-CZ" sz="1200" dirty="0" err="1" smtClean="0">
                <a:solidFill>
                  <a:srgbClr val="000000"/>
                </a:solidFill>
                <a:latin typeface="Ariel"/>
              </a:rPr>
              <a:t>Publons</a:t>
            </a:r>
            <a:r>
              <a:rPr lang="cs-CZ" sz="1200" dirty="0" smtClean="0">
                <a:solidFill>
                  <a:srgbClr val="000000"/>
                </a:solidFill>
                <a:latin typeface="Ariel"/>
              </a:rPr>
              <a:t> aktualizovat </a:t>
            </a:r>
            <a:r>
              <a:rPr lang="cs-CZ" sz="1200" dirty="0" err="1" smtClean="0">
                <a:solidFill>
                  <a:srgbClr val="000000"/>
                </a:solidFill>
                <a:latin typeface="Ariel"/>
              </a:rPr>
              <a:t>Vaš</a:t>
            </a:r>
            <a:r>
              <a:rPr lang="cs-CZ" sz="1200" dirty="0" smtClean="0">
                <a:solidFill>
                  <a:srgbClr val="000000"/>
                </a:solidFill>
                <a:latin typeface="Ariel"/>
              </a:rPr>
              <a:t> profil ORCID)​.</a:t>
            </a:r>
            <a:endParaRPr lang="cs-CZ" sz="12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8EBA47-56CC-41E7-AA05-DAA52530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68437" y="8977031"/>
            <a:ext cx="1543050" cy="348490"/>
          </a:xfrm>
        </p:spPr>
        <p:txBody>
          <a:bodyPr/>
          <a:lstStyle/>
          <a:p>
            <a:fld id="{2F09981A-47E3-4B65-97B8-EED82E99EAAA}" type="slidenum">
              <a:rPr lang="cs-CZ" sz="900" smtClean="0"/>
              <a:pPr/>
              <a:t>21</a:t>
            </a:fld>
            <a:endParaRPr lang="cs-CZ" sz="9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FE50E89-FB4A-4CB4-8DC6-E8E7DF716BF2}"/>
              </a:ext>
            </a:extLst>
          </p:cNvPr>
          <p:cNvSpPr txBox="1"/>
          <p:nvPr/>
        </p:nvSpPr>
        <p:spPr>
          <a:xfrm>
            <a:off x="2609944" y="7673353"/>
            <a:ext cx="363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Ariel"/>
              </a:rPr>
              <a:t>Znovu se objeví okno, potvrdíte </a:t>
            </a:r>
            <a:r>
              <a:rPr lang="cs-CZ" sz="1200" b="0" i="0" u="none" strike="noStrike" dirty="0" smtClean="0">
                <a:solidFill>
                  <a:srgbClr val="000000"/>
                </a:solidFill>
                <a:effectLst/>
                <a:latin typeface="Ariel"/>
              </a:rPr>
              <a:t>tlačítkem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Ariel"/>
              </a:rPr>
              <a:t> </a:t>
            </a:r>
            <a:endParaRPr lang="cs-CZ" sz="1200" b="0" i="0" u="none" strike="noStrike" dirty="0" smtClean="0">
              <a:solidFill>
                <a:srgbClr val="000000"/>
              </a:solidFill>
              <a:effectLst/>
              <a:latin typeface="Ariel"/>
            </a:endParaRPr>
          </a:p>
          <a:p>
            <a:r>
              <a:rPr lang="cs-CZ" sz="1200" b="1" i="0" u="none" strike="noStrike" dirty="0" err="1" smtClean="0">
                <a:solidFill>
                  <a:srgbClr val="000000"/>
                </a:solidFill>
                <a:effectLst/>
                <a:latin typeface="Ariel"/>
              </a:rPr>
              <a:t>Authorize</a:t>
            </a:r>
            <a:r>
              <a:rPr lang="cs-CZ" sz="1200" b="1" i="0" u="none" strike="noStrike" dirty="0">
                <a:solidFill>
                  <a:srgbClr val="000000"/>
                </a:solidFill>
                <a:effectLst/>
                <a:latin typeface="Ariel"/>
              </a:rPr>
              <a:t> </a:t>
            </a:r>
            <a:r>
              <a:rPr lang="cs-CZ" sz="1200" b="1" i="0" u="none" strike="noStrike" dirty="0" err="1">
                <a:solidFill>
                  <a:srgbClr val="000000"/>
                </a:solidFill>
                <a:effectLst/>
                <a:latin typeface="Ariel"/>
              </a:rPr>
              <a:t>acces</a:t>
            </a:r>
            <a:r>
              <a:rPr lang="cs-CZ" sz="1200" b="1" i="0" u="none" strike="noStrike" dirty="0">
                <a:solidFill>
                  <a:srgbClr val="000000"/>
                </a:solidFill>
                <a:effectLst/>
                <a:latin typeface="Ariel"/>
              </a:rPr>
              <a:t>.</a:t>
            </a:r>
            <a:r>
              <a:rPr lang="cs-CZ" sz="1200" b="0" i="0" dirty="0">
                <a:solidFill>
                  <a:srgbClr val="000000"/>
                </a:solidFill>
                <a:effectLst/>
                <a:latin typeface="Ariel"/>
              </a:rPr>
              <a:t>​</a:t>
            </a:r>
            <a:endParaRPr lang="cs-CZ" sz="1200" dirty="0"/>
          </a:p>
        </p:txBody>
      </p:sp>
      <p:grpSp>
        <p:nvGrpSpPr>
          <p:cNvPr id="6" name="Skupina 5"/>
          <p:cNvGrpSpPr/>
          <p:nvPr/>
        </p:nvGrpSpPr>
        <p:grpSpPr>
          <a:xfrm>
            <a:off x="159509" y="1996146"/>
            <a:ext cx="6251978" cy="4773880"/>
            <a:chOff x="159510" y="1796974"/>
            <a:chExt cx="6251978" cy="4773880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4CA17479-A5F9-4846-A662-58F791C360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" t="2529" r="717" b="2893"/>
            <a:stretch/>
          </p:blipFill>
          <p:spPr bwMode="auto">
            <a:xfrm>
              <a:off x="471488" y="1796974"/>
              <a:ext cx="5940000" cy="4773880"/>
            </a:xfrm>
            <a:prstGeom prst="rect">
              <a:avLst/>
            </a:prstGeom>
            <a:noFill/>
            <a:ln>
              <a:solidFill>
                <a:srgbClr val="8BC04A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Šipka doprava 6"/>
            <p:cNvSpPr/>
            <p:nvPr/>
          </p:nvSpPr>
          <p:spPr>
            <a:xfrm>
              <a:off x="159510" y="5640280"/>
              <a:ext cx="397524" cy="360000"/>
            </a:xfrm>
            <a:prstGeom prst="rightArrow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471487" y="6863035"/>
            <a:ext cx="2309812" cy="2375363"/>
            <a:chOff x="471488" y="6775913"/>
            <a:chExt cx="2102679" cy="2162175"/>
          </a:xfrm>
        </p:grpSpPr>
        <p:pic>
          <p:nvPicPr>
            <p:cNvPr id="6148" name="Picture 4">
              <a:extLst>
                <a:ext uri="{FF2B5EF4-FFF2-40B4-BE49-F238E27FC236}">
                  <a16:creationId xmlns:a16="http://schemas.microsoft.com/office/drawing/2014/main" id="{8CA17C0C-0CC0-42AC-BC83-452B5FA508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5" t="2609" r="2285" b="2412"/>
            <a:stretch/>
          </p:blipFill>
          <p:spPr bwMode="auto">
            <a:xfrm>
              <a:off x="471488" y="6775913"/>
              <a:ext cx="1790701" cy="2162175"/>
            </a:xfrm>
            <a:prstGeom prst="rect">
              <a:avLst/>
            </a:prstGeom>
            <a:noFill/>
            <a:ln>
              <a:solidFill>
                <a:srgbClr val="8BC04A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Šipka doprava 7"/>
            <p:cNvSpPr/>
            <p:nvPr/>
          </p:nvSpPr>
          <p:spPr>
            <a:xfrm rot="10800000">
              <a:off x="2176643" y="8020908"/>
              <a:ext cx="397524" cy="360000"/>
            </a:xfrm>
            <a:prstGeom prst="rightArrow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052275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250D514-A713-41EF-8FE0-6C274875F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895351"/>
            <a:ext cx="5940000" cy="8255926"/>
          </a:xfrm>
        </p:spPr>
        <p:txBody>
          <a:bodyPr/>
          <a:lstStyle/>
          <a:p>
            <a:pPr algn="l" rtl="0" fontAlgn="base"/>
            <a:r>
              <a:rPr lang="cs-CZ" sz="1200" b="1" i="0" u="none" strike="noStrike" dirty="0">
                <a:solidFill>
                  <a:srgbClr val="000000"/>
                </a:solidFill>
                <a:effectLst/>
                <a:latin typeface="Ariel"/>
              </a:rPr>
              <a:t>Výsledné nastavení propojení ORCID a </a:t>
            </a:r>
            <a:r>
              <a:rPr lang="cs-CZ" sz="1200" b="1" i="0" u="none" strike="noStrike" dirty="0" err="1">
                <a:solidFill>
                  <a:srgbClr val="000000"/>
                </a:solidFill>
                <a:effectLst/>
                <a:latin typeface="Ariel"/>
              </a:rPr>
              <a:t>Publons</a:t>
            </a:r>
            <a:r>
              <a:rPr lang="cs-CZ" sz="1200" b="1" i="0" u="none" strike="noStrike" dirty="0">
                <a:solidFill>
                  <a:srgbClr val="000000"/>
                </a:solidFill>
                <a:effectLst/>
                <a:latin typeface="Ariel"/>
              </a:rPr>
              <a:t> (</a:t>
            </a:r>
            <a:r>
              <a:rPr lang="cs-CZ" sz="1200" b="1" i="0" u="none" strike="noStrike" dirty="0" err="1">
                <a:solidFill>
                  <a:srgbClr val="000000"/>
                </a:solidFill>
                <a:effectLst/>
                <a:latin typeface="Ariel"/>
              </a:rPr>
              <a:t>Researcher</a:t>
            </a:r>
            <a:r>
              <a:rPr lang="cs-CZ" sz="1200" b="1" i="0" u="none" strike="noStrike" dirty="0">
                <a:solidFill>
                  <a:srgbClr val="000000"/>
                </a:solidFill>
                <a:effectLst/>
                <a:latin typeface="Ariel"/>
              </a:rPr>
              <a:t> ID</a:t>
            </a:r>
            <a:r>
              <a:rPr lang="cs-CZ" sz="1200" b="1" i="0" u="none" strike="noStrike" dirty="0" smtClean="0">
                <a:solidFill>
                  <a:srgbClr val="000000"/>
                </a:solidFill>
                <a:effectLst/>
                <a:latin typeface="Ariel"/>
              </a:rPr>
              <a:t>)</a:t>
            </a:r>
            <a:r>
              <a:rPr lang="cs-CZ" sz="1200" b="1" dirty="0" smtClean="0">
                <a:solidFill>
                  <a:srgbClr val="000000"/>
                </a:solidFill>
                <a:latin typeface="Ariel"/>
              </a:rPr>
              <a:t>, VZOR: </a:t>
            </a:r>
            <a:endParaRPr lang="en-US" sz="1200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sz="1200" b="0" i="0" u="none" strike="noStrike" dirty="0" smtClean="0">
                <a:solidFill>
                  <a:srgbClr val="000000"/>
                </a:solidFill>
                <a:effectLst/>
                <a:latin typeface="Ariel"/>
              </a:rPr>
              <a:t>+ můžete 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Ariel"/>
              </a:rPr>
              <a:t>exportovat své publikace do </a:t>
            </a:r>
            <a:r>
              <a:rPr lang="cs-CZ" sz="1200" b="0" i="0" u="none" strike="noStrike" dirty="0" smtClean="0">
                <a:solidFill>
                  <a:srgbClr val="000000"/>
                </a:solidFill>
                <a:effectLst/>
                <a:latin typeface="Ariel"/>
              </a:rPr>
              <a:t>ORCID.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Ariel"/>
              </a:rPr>
              <a:t> 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el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7D000F-061F-4224-BBF7-AA6C069FE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68438" y="8977032"/>
            <a:ext cx="1543050" cy="348490"/>
          </a:xfrm>
        </p:spPr>
        <p:txBody>
          <a:bodyPr/>
          <a:lstStyle/>
          <a:p>
            <a:fld id="{2F09981A-47E3-4B65-97B8-EED82E99EAAA}" type="slidenum">
              <a:rPr lang="cs-CZ" sz="900" smtClean="0"/>
              <a:pPr/>
              <a:t>22</a:t>
            </a:fld>
            <a:endParaRPr lang="cs-CZ" sz="9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471488" y="1531067"/>
            <a:ext cx="5274192" cy="7851058"/>
            <a:chOff x="471488" y="1531067"/>
            <a:chExt cx="5274192" cy="7851058"/>
          </a:xfrm>
        </p:grpSpPr>
        <p:pic>
          <p:nvPicPr>
            <p:cNvPr id="7170" name="Picture 2">
              <a:extLst>
                <a:ext uri="{FF2B5EF4-FFF2-40B4-BE49-F238E27FC236}">
                  <a16:creationId xmlns:a16="http://schemas.microsoft.com/office/drawing/2014/main" id="{CB951DF0-0A7F-4B82-9335-5623EEA94B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455" y="1531067"/>
              <a:ext cx="4829175" cy="3905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>
              <a:extLst>
                <a:ext uri="{FF2B5EF4-FFF2-40B4-BE49-F238E27FC236}">
                  <a16:creationId xmlns:a16="http://schemas.microsoft.com/office/drawing/2014/main" id="{68983BAB-3220-49E8-9208-F24FFCF17B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98"/>
            <a:stretch/>
          </p:blipFill>
          <p:spPr bwMode="auto">
            <a:xfrm>
              <a:off x="897455" y="5436317"/>
              <a:ext cx="4848225" cy="3945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Šipka doprava 5"/>
            <p:cNvSpPr/>
            <p:nvPr/>
          </p:nvSpPr>
          <p:spPr>
            <a:xfrm>
              <a:off x="471488" y="4763980"/>
              <a:ext cx="397524" cy="360000"/>
            </a:xfrm>
            <a:prstGeom prst="rightArrow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067074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9C5AFA-3502-410A-906B-1C731ACDB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00613" y="8941210"/>
            <a:ext cx="1543050" cy="348490"/>
          </a:xfrm>
        </p:spPr>
        <p:txBody>
          <a:bodyPr/>
          <a:lstStyle/>
          <a:p>
            <a:fld id="{2F09981A-47E3-4B65-97B8-EED82E99EAAA}" type="slidenum">
              <a:rPr lang="cs-CZ" sz="900" smtClean="0"/>
              <a:pPr/>
              <a:t>23</a:t>
            </a:fld>
            <a:endParaRPr lang="cs-CZ" sz="9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18C28A82-5F68-4381-8958-01B4FEB076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" t="886" r="2515" b="1692"/>
          <a:stretch/>
        </p:blipFill>
        <p:spPr bwMode="auto">
          <a:xfrm>
            <a:off x="413838" y="1121428"/>
            <a:ext cx="2829425" cy="5259946"/>
          </a:xfrm>
          <a:prstGeom prst="rect">
            <a:avLst/>
          </a:prstGeom>
          <a:noFill/>
          <a:ln>
            <a:solidFill>
              <a:srgbClr val="8BC04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869F0C00-2B7D-4A13-9A11-01A1A57A30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" t="1281" r="5028" b="962"/>
          <a:stretch/>
        </p:blipFill>
        <p:spPr bwMode="auto">
          <a:xfrm>
            <a:off x="3408198" y="3742573"/>
            <a:ext cx="3035465" cy="2638801"/>
          </a:xfrm>
          <a:prstGeom prst="rect">
            <a:avLst/>
          </a:prstGeom>
          <a:noFill/>
          <a:ln>
            <a:solidFill>
              <a:srgbClr val="8BC04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314FC5D-8213-42E8-8B3B-677ACD66A4FF}"/>
              </a:ext>
            </a:extLst>
          </p:cNvPr>
          <p:cNvSpPr txBox="1"/>
          <p:nvPr/>
        </p:nvSpPr>
        <p:spPr>
          <a:xfrm>
            <a:off x="3408198" y="1121428"/>
            <a:ext cx="3035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Ariel"/>
              </a:rPr>
              <a:t>V ORCID se </a:t>
            </a:r>
            <a:r>
              <a:rPr lang="cs-CZ" sz="1200" b="0" i="0" u="none" strike="noStrike" dirty="0" smtClean="0">
                <a:solidFill>
                  <a:srgbClr val="000000"/>
                </a:solidFill>
                <a:effectLst/>
                <a:latin typeface="Ariel"/>
              </a:rPr>
              <a:t>propojení s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Ariel"/>
              </a:rPr>
              <a:t> 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Ariel"/>
              </a:rPr>
              <a:t>ResearcherID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Ariel"/>
              </a:rPr>
              <a:t> </a:t>
            </a:r>
            <a:endParaRPr lang="cs-CZ" sz="1200" b="0" i="0" u="none" strike="noStrike" dirty="0" smtClean="0">
              <a:solidFill>
                <a:srgbClr val="000000"/>
              </a:solidFill>
              <a:effectLst/>
              <a:latin typeface="Ariel"/>
            </a:endParaRPr>
          </a:p>
          <a:p>
            <a:r>
              <a:rPr lang="cs-CZ" sz="1200" b="0" i="0" u="none" strike="noStrike" dirty="0" smtClean="0">
                <a:solidFill>
                  <a:srgbClr val="000000"/>
                </a:solidFill>
                <a:effectLst/>
                <a:latin typeface="Ariel"/>
              </a:rPr>
              <a:t>objeví 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Ariel"/>
              </a:rPr>
              <a:t>v kolonce </a:t>
            </a:r>
            <a:r>
              <a:rPr lang="cs-CZ" sz="1200" b="1" i="0" u="none" strike="noStrike" dirty="0" err="1">
                <a:solidFill>
                  <a:srgbClr val="000000"/>
                </a:solidFill>
                <a:effectLst/>
                <a:latin typeface="Ariel"/>
              </a:rPr>
              <a:t>Other</a:t>
            </a:r>
            <a:r>
              <a:rPr lang="cs-CZ" sz="1200" b="1" i="0" u="none" strike="noStrike" dirty="0">
                <a:solidFill>
                  <a:srgbClr val="000000"/>
                </a:solidFill>
                <a:effectLst/>
                <a:latin typeface="Ariel"/>
              </a:rPr>
              <a:t> </a:t>
            </a:r>
            <a:r>
              <a:rPr lang="cs-CZ" sz="1200" b="1" i="0" u="none" strike="noStrike" dirty="0" err="1">
                <a:solidFill>
                  <a:srgbClr val="000000"/>
                </a:solidFill>
                <a:effectLst/>
                <a:latin typeface="Ariel"/>
              </a:rPr>
              <a:t>IDs</a:t>
            </a:r>
            <a:r>
              <a:rPr lang="cs-CZ" sz="1200" b="1" i="0" u="none" strike="noStrike" dirty="0">
                <a:solidFill>
                  <a:srgbClr val="000000"/>
                </a:solidFill>
                <a:effectLst/>
                <a:latin typeface="Ariel"/>
              </a:rPr>
              <a:t> 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Ariel"/>
              </a:rPr>
              <a:t>a v nastavení je 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Ariel"/>
              </a:rPr>
              <a:t>Publons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Ariel"/>
              </a:rPr>
              <a:t> jako důvěryhodná organizace (</a:t>
            </a:r>
            <a:r>
              <a:rPr lang="cs-CZ" sz="1200" b="1" i="0" u="none" strike="noStrike" dirty="0" err="1">
                <a:solidFill>
                  <a:srgbClr val="000000"/>
                </a:solidFill>
                <a:effectLst/>
                <a:latin typeface="Ariel"/>
              </a:rPr>
              <a:t>Trusted</a:t>
            </a:r>
            <a:r>
              <a:rPr lang="cs-CZ" sz="1200" b="1" i="0" u="none" strike="noStrike" dirty="0">
                <a:solidFill>
                  <a:srgbClr val="000000"/>
                </a:solidFill>
                <a:effectLst/>
                <a:latin typeface="Ariel"/>
              </a:rPr>
              <a:t> </a:t>
            </a:r>
            <a:r>
              <a:rPr lang="cs-CZ" sz="1200" b="1" i="0" u="none" strike="noStrike" dirty="0" err="1">
                <a:solidFill>
                  <a:srgbClr val="000000"/>
                </a:solidFill>
                <a:effectLst/>
                <a:latin typeface="Ariel"/>
              </a:rPr>
              <a:t>Organization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Ariel"/>
              </a:rPr>
              <a:t>)</a:t>
            </a:r>
            <a:r>
              <a:rPr lang="cs-CZ" sz="1200" b="0" i="0" dirty="0">
                <a:solidFill>
                  <a:srgbClr val="000000"/>
                </a:solidFill>
                <a:effectLst/>
                <a:latin typeface="Ariel"/>
              </a:rPr>
              <a:t>​</a:t>
            </a:r>
            <a:endParaRPr lang="cs-CZ" sz="1200" dirty="0"/>
          </a:p>
        </p:txBody>
      </p:sp>
      <p:sp>
        <p:nvSpPr>
          <p:cNvPr id="2" name="Zaoblený obdélník 1"/>
          <p:cNvSpPr/>
          <p:nvPr/>
        </p:nvSpPr>
        <p:spPr>
          <a:xfrm>
            <a:off x="413838" y="5848350"/>
            <a:ext cx="1576887" cy="4377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3408198" y="5867400"/>
            <a:ext cx="892340" cy="4377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036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71488" y="993000"/>
            <a:ext cx="5940000" cy="7920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lang="cs-CZ" sz="1400" b="1" dirty="0" smtClean="0"/>
              <a:t>7. Vložení </a:t>
            </a:r>
            <a:r>
              <a:rPr lang="cs-CZ" sz="1400" b="1" dirty="0"/>
              <a:t>grantových projektů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cs-CZ" sz="1400" b="1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r>
              <a:rPr lang="cs-CZ" sz="1200" b="1" dirty="0"/>
              <a:t>Informace o financování, grantech jdou vkládat dvěma způsoby:</a:t>
            </a:r>
          </a:p>
          <a:p>
            <a:pPr marL="228600" indent="-228600">
              <a:lnSpc>
                <a:spcPct val="100000"/>
              </a:lnSpc>
              <a:spcBef>
                <a:spcPts val="660"/>
              </a:spcBef>
              <a:buFont typeface="+mj-lt"/>
              <a:buAutoNum type="arabicPeriod"/>
            </a:pPr>
            <a:r>
              <a:rPr lang="cs-CZ" sz="1200" dirty="0">
                <a:latin typeface="+mn-lt"/>
              </a:rPr>
              <a:t>Manuálně</a:t>
            </a:r>
          </a:p>
          <a:p>
            <a:pPr>
              <a:lnSpc>
                <a:spcPct val="100000"/>
              </a:lnSpc>
              <a:spcBef>
                <a:spcPts val="660"/>
              </a:spcBef>
            </a:pPr>
            <a:r>
              <a:rPr lang="cs-CZ" sz="1200" dirty="0">
                <a:latin typeface="+mn-lt"/>
              </a:rPr>
              <a:t>- Nejprve je třeba nalezení projektů ( kód a název) například, projekty, které jsou v CEP: </a:t>
            </a:r>
            <a:r>
              <a:rPr lang="cs-CZ" sz="1200" dirty="0" smtClean="0">
                <a:latin typeface="+mn-lt"/>
              </a:rPr>
              <a:t>na </a:t>
            </a:r>
            <a:r>
              <a:rPr lang="cs-CZ" sz="1200" dirty="0">
                <a:latin typeface="+mn-lt"/>
              </a:rPr>
              <a:t>webu </a:t>
            </a:r>
            <a:r>
              <a:rPr lang="cs-CZ" sz="1200" u="sng" dirty="0">
                <a:latin typeface="+mn-lt"/>
                <a:hlinkClick r:id="rId2"/>
              </a:rPr>
              <a:t>rvvi.cz</a:t>
            </a:r>
            <a:r>
              <a:rPr lang="cs-CZ" sz="1200" dirty="0">
                <a:latin typeface="+mn-lt"/>
              </a:rPr>
              <a:t>, záložka CEP Projekty </a:t>
            </a:r>
            <a:r>
              <a:rPr lang="cs-CZ" sz="1200" dirty="0" err="1">
                <a:latin typeface="+mn-lt"/>
              </a:rPr>
              <a:t>VaVaI</a:t>
            </a:r>
            <a:r>
              <a:rPr lang="cs-CZ" sz="1200" dirty="0">
                <a:latin typeface="+mn-lt"/>
              </a:rPr>
              <a:t>, hledat podle kódu nebo části názvu a příjemce: Mendelova univerzita v Brně nebo Mendel% </a:t>
            </a:r>
          </a:p>
          <a:p>
            <a:pPr>
              <a:lnSpc>
                <a:spcPct val="100000"/>
              </a:lnSpc>
              <a:spcBef>
                <a:spcPts val="660"/>
              </a:spcBef>
            </a:pPr>
            <a:r>
              <a:rPr lang="cs-CZ" sz="1200" dirty="0">
                <a:latin typeface="+mn-lt"/>
              </a:rPr>
              <a:t>- potom projekty ručně vložíte do ORCID záložka </a:t>
            </a:r>
            <a:r>
              <a:rPr lang="cs-CZ" sz="1200" dirty="0" err="1">
                <a:latin typeface="+mn-lt"/>
              </a:rPr>
              <a:t>Funding</a:t>
            </a:r>
            <a:r>
              <a:rPr lang="cs-CZ" sz="1200" dirty="0">
                <a:latin typeface="+mn-lt"/>
              </a:rPr>
              <a:t>, </a:t>
            </a:r>
            <a:r>
              <a:rPr lang="cs-CZ" sz="1200" dirty="0" err="1">
                <a:latin typeface="+mn-lt"/>
              </a:rPr>
              <a:t>Add</a:t>
            </a:r>
            <a:r>
              <a:rPr lang="cs-CZ" sz="1200" dirty="0">
                <a:latin typeface="+mn-lt"/>
              </a:rPr>
              <a:t> </a:t>
            </a:r>
            <a:r>
              <a:rPr lang="cs-CZ" sz="1200" dirty="0" err="1">
                <a:latin typeface="+mn-lt"/>
              </a:rPr>
              <a:t>funding</a:t>
            </a:r>
            <a:r>
              <a:rPr lang="cs-CZ" sz="1200" dirty="0">
                <a:latin typeface="+mn-lt"/>
              </a:rPr>
              <a:t> </a:t>
            </a:r>
            <a:endParaRPr lang="cs-CZ" sz="1200" dirty="0">
              <a:latin typeface="+mn-lt"/>
              <a:cs typeface="Arial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r>
              <a:rPr lang="cs-CZ" sz="1200" dirty="0">
                <a:latin typeface="+mn-lt"/>
              </a:rPr>
              <a:t>2. Nebo pomocí Link </a:t>
            </a:r>
            <a:r>
              <a:rPr lang="cs-CZ" sz="1200" dirty="0" err="1">
                <a:latin typeface="+mn-lt"/>
              </a:rPr>
              <a:t>Funding</a:t>
            </a:r>
            <a:r>
              <a:rPr lang="cs-CZ" sz="1200" dirty="0">
                <a:latin typeface="+mn-lt"/>
              </a:rPr>
              <a:t> – </a:t>
            </a:r>
            <a:r>
              <a:rPr lang="cs-CZ" sz="1200" dirty="0" err="1">
                <a:latin typeface="+mn-lt"/>
                <a:cs typeface="Calibri"/>
              </a:rPr>
              <a:t>Über</a:t>
            </a:r>
            <a:r>
              <a:rPr lang="cs-CZ" sz="1200" dirty="0" err="1">
                <a:latin typeface="+mn-lt"/>
              </a:rPr>
              <a:t>Wizard</a:t>
            </a:r>
            <a:r>
              <a:rPr lang="cs-CZ" sz="1200" dirty="0">
                <a:latin typeface="+mn-lt"/>
              </a:rPr>
              <a:t> </a:t>
            </a:r>
          </a:p>
          <a:p>
            <a:pPr>
              <a:lnSpc>
                <a:spcPct val="100000"/>
              </a:lnSpc>
              <a:spcBef>
                <a:spcPts val="660"/>
              </a:spcBef>
            </a:pPr>
            <a:r>
              <a:rPr lang="cs-CZ" sz="1200" dirty="0">
                <a:latin typeface="+mn-lt"/>
              </a:rPr>
              <a:t> - Nejprve je třeba autorizace, poté je možné vyhledávat podle jména nebo podle názvu projektu </a:t>
            </a: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4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</p:txBody>
      </p:sp>
      <p:sp>
        <p:nvSpPr>
          <p:cNvPr id="4" name="Zástupný symbol pro číslo snímku 2"/>
          <p:cNvSpPr txBox="1">
            <a:spLocks/>
          </p:cNvSpPr>
          <p:nvPr/>
        </p:nvSpPr>
        <p:spPr>
          <a:xfrm>
            <a:off x="5981656" y="9007690"/>
            <a:ext cx="540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1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09981A-47E3-4B65-97B8-EED82E99EAAA}" type="slidenum">
              <a:rPr lang="cs-CZ" sz="900" smtClean="0"/>
              <a:pPr/>
              <a:t>24</a:t>
            </a:fld>
            <a:endParaRPr lang="cs-CZ" sz="900" dirty="0"/>
          </a:p>
        </p:txBody>
      </p:sp>
      <p:grpSp>
        <p:nvGrpSpPr>
          <p:cNvPr id="3" name="Skupina 2"/>
          <p:cNvGrpSpPr/>
          <p:nvPr/>
        </p:nvGrpSpPr>
        <p:grpSpPr>
          <a:xfrm>
            <a:off x="339622" y="1354252"/>
            <a:ext cx="6178756" cy="1312001"/>
            <a:chOff x="238456" y="1354252"/>
            <a:chExt cx="6178756" cy="1312001"/>
          </a:xfrm>
        </p:grpSpPr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9000" y="1449310"/>
              <a:ext cx="5940000" cy="1216943"/>
            </a:xfrm>
            <a:prstGeom prst="rect">
              <a:avLst/>
            </a:prstGeom>
            <a:ln w="12700">
              <a:solidFill>
                <a:srgbClr val="8BC04A"/>
              </a:solidFill>
            </a:ln>
          </p:spPr>
        </p:pic>
        <p:sp>
          <p:nvSpPr>
            <p:cNvPr id="13" name="Zaoblený obdélník 12"/>
            <p:cNvSpPr/>
            <p:nvPr/>
          </p:nvSpPr>
          <p:spPr>
            <a:xfrm>
              <a:off x="238456" y="1354252"/>
              <a:ext cx="1227221" cy="385011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Zaoblený obdélník 13"/>
            <p:cNvSpPr/>
            <p:nvPr/>
          </p:nvSpPr>
          <p:spPr>
            <a:xfrm>
              <a:off x="5189991" y="1354620"/>
              <a:ext cx="1227221" cy="385011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560166" y="5208897"/>
            <a:ext cx="5940000" cy="3704103"/>
            <a:chOff x="459000" y="5114983"/>
            <a:chExt cx="5940000" cy="3704103"/>
          </a:xfrm>
        </p:grpSpPr>
        <p:pic>
          <p:nvPicPr>
            <p:cNvPr id="15" name="Obrázek 14"/>
            <p:cNvPicPr>
              <a:picLocks noChangeAspect="1"/>
            </p:cNvPicPr>
            <p:nvPr/>
          </p:nvPicPr>
          <p:blipFill rotWithShape="1">
            <a:blip r:embed="rId4"/>
            <a:srcRect b="9886"/>
            <a:stretch/>
          </p:blipFill>
          <p:spPr>
            <a:xfrm>
              <a:off x="459000" y="5114983"/>
              <a:ext cx="5940000" cy="3704103"/>
            </a:xfrm>
            <a:prstGeom prst="rect">
              <a:avLst/>
            </a:prstGeom>
            <a:ln w="12700">
              <a:solidFill>
                <a:srgbClr val="8BC04A"/>
              </a:solidFill>
            </a:ln>
          </p:spPr>
        </p:pic>
        <p:sp>
          <p:nvSpPr>
            <p:cNvPr id="16" name="Šipka doprava 15"/>
            <p:cNvSpPr/>
            <p:nvPr/>
          </p:nvSpPr>
          <p:spPr>
            <a:xfrm rot="16200000">
              <a:off x="1365665" y="6706682"/>
              <a:ext cx="476250" cy="276225"/>
            </a:xfrm>
            <a:prstGeom prst="rightArrow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150149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71488" y="993000"/>
            <a:ext cx="5940000" cy="8222252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cs-CZ" sz="1500" b="1" dirty="0" smtClean="0"/>
              <a:t>8. Duplicitní </a:t>
            </a:r>
            <a:r>
              <a:rPr lang="cs-CZ" sz="1500" b="1" dirty="0"/>
              <a:t>profily ORCID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3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300" dirty="0" smtClean="0"/>
              <a:t>Pokud máte duplicitní ORCID profily, je potřeba jeden </a:t>
            </a:r>
            <a:r>
              <a:rPr lang="cs-CZ" sz="1300" dirty="0"/>
              <a:t>profil </a:t>
            </a:r>
            <a:r>
              <a:rPr lang="cs-CZ" sz="1300" dirty="0" smtClean="0"/>
              <a:t>zachovat </a:t>
            </a:r>
            <a:r>
              <a:rPr lang="cs-CZ" sz="1300" dirty="0"/>
              <a:t>a druhý ORCID profil je třeba zrušit. Pro zrušení ORCID použijte v nabídce </a:t>
            </a:r>
            <a:r>
              <a:rPr lang="cs-CZ" sz="1300" dirty="0" err="1"/>
              <a:t>Account</a:t>
            </a:r>
            <a:r>
              <a:rPr lang="cs-CZ" sz="1300" dirty="0"/>
              <a:t> </a:t>
            </a:r>
            <a:r>
              <a:rPr lang="cs-CZ" sz="1300" dirty="0" err="1"/>
              <a:t>settings</a:t>
            </a:r>
            <a:r>
              <a:rPr lang="cs-CZ" sz="1300" dirty="0"/>
              <a:t>, </a:t>
            </a:r>
            <a:r>
              <a:rPr lang="cs-CZ" sz="1300" dirty="0" err="1"/>
              <a:t>Remove</a:t>
            </a:r>
            <a:r>
              <a:rPr lang="cs-CZ" sz="1300" dirty="0"/>
              <a:t> </a:t>
            </a:r>
            <a:r>
              <a:rPr lang="cs-CZ" sz="1300" dirty="0" err="1"/>
              <a:t>duplicate</a:t>
            </a:r>
            <a:r>
              <a:rPr lang="cs-CZ" sz="1300" dirty="0"/>
              <a:t> </a:t>
            </a:r>
            <a:r>
              <a:rPr lang="cs-CZ" sz="1300" dirty="0" err="1" smtClean="0"/>
              <a:t>record</a:t>
            </a:r>
            <a:r>
              <a:rPr lang="cs-CZ" sz="13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3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300" b="1" spc="-5" dirty="0">
                <a:latin typeface="Arial"/>
                <a:cs typeface="Arial"/>
              </a:rPr>
              <a:t>Před zrušením duplicitního </a:t>
            </a:r>
            <a:r>
              <a:rPr lang="cs-CZ" sz="1300" b="1" spc="-5" dirty="0" smtClean="0">
                <a:latin typeface="Arial"/>
                <a:cs typeface="Arial"/>
              </a:rPr>
              <a:t>účtu se poraďte s knihovnou (kvůli OBD a RIV).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300" spc="-5" dirty="0" smtClean="0">
                <a:latin typeface="Arial"/>
                <a:cs typeface="Arial"/>
              </a:rPr>
              <a:t>Knihovna ověří Vaše identifikátory vložené do systému OBD a odeslané do RIV (rejstřík informací o výsledcích).  </a:t>
            </a:r>
            <a:endParaRPr lang="cs-CZ" sz="1300" spc="-5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400" dirty="0" smtClean="0"/>
          </a:p>
          <a:p>
            <a:pPr algn="just">
              <a:lnSpc>
                <a:spcPct val="100000"/>
              </a:lnSpc>
              <a:spcBef>
                <a:spcPts val="660"/>
              </a:spcBef>
            </a:pPr>
            <a:endParaRPr lang="cs-CZ" sz="1300" dirty="0" smtClean="0"/>
          </a:p>
          <a:p>
            <a:pPr algn="just">
              <a:lnSpc>
                <a:spcPct val="100000"/>
              </a:lnSpc>
              <a:spcBef>
                <a:spcPts val="660"/>
              </a:spcBef>
            </a:pPr>
            <a:r>
              <a:rPr lang="cs-CZ" sz="1300" dirty="0" smtClean="0"/>
              <a:t>Pokud </a:t>
            </a:r>
            <a:r>
              <a:rPr lang="cs-CZ" sz="1300" dirty="0"/>
              <a:t>jste heslo pro vstup do ORCID zapomněli, můžete si poslat na </a:t>
            </a:r>
            <a:r>
              <a:rPr lang="cs-CZ" sz="1300" dirty="0" smtClean="0"/>
              <a:t>e-mail </a:t>
            </a:r>
            <a:r>
              <a:rPr lang="cs-CZ" sz="1300" dirty="0"/>
              <a:t>změnu hesla a potom využít nabídku uvedenou v obrázku výše.</a:t>
            </a: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</p:txBody>
      </p:sp>
      <p:sp>
        <p:nvSpPr>
          <p:cNvPr id="4" name="Zástupný symbol pro číslo snímku 2"/>
          <p:cNvSpPr txBox="1">
            <a:spLocks/>
          </p:cNvSpPr>
          <p:nvPr/>
        </p:nvSpPr>
        <p:spPr>
          <a:xfrm>
            <a:off x="6048000" y="9000000"/>
            <a:ext cx="540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1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09981A-47E3-4B65-97B8-EED82E99EAAA}" type="slidenum">
              <a:rPr lang="cs-CZ" sz="900" smtClean="0"/>
              <a:pPr/>
              <a:t>25</a:t>
            </a:fld>
            <a:endParaRPr lang="cs-CZ" sz="900" dirty="0"/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471488" y="2696149"/>
            <a:ext cx="5940000" cy="4382318"/>
            <a:chOff x="424636" y="3910872"/>
            <a:chExt cx="5760720" cy="4250055"/>
          </a:xfrm>
        </p:grpSpPr>
        <p:pic>
          <p:nvPicPr>
            <p:cNvPr id="5" name="Obrázek 4" descr="C:\Users\fasurova\Desktop\ORCID-vymazání duplicity ORCID čísla.PN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636" y="3910872"/>
              <a:ext cx="5760720" cy="4250055"/>
            </a:xfrm>
            <a:prstGeom prst="rect">
              <a:avLst/>
            </a:prstGeom>
            <a:ln w="12700">
              <a:solidFill>
                <a:srgbClr val="8BC04A"/>
              </a:solidFill>
            </a:ln>
          </p:spPr>
        </p:pic>
        <p:sp>
          <p:nvSpPr>
            <p:cNvPr id="6" name="Zahnutá šipka dolů 5"/>
            <p:cNvSpPr/>
            <p:nvPr/>
          </p:nvSpPr>
          <p:spPr>
            <a:xfrm rot="16200000">
              <a:off x="674064" y="6472438"/>
              <a:ext cx="1676400" cy="1209675"/>
            </a:xfrm>
            <a:prstGeom prst="curvedDownArrow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sp>
        <p:nvSpPr>
          <p:cNvPr id="7" name="Textové pole 2"/>
          <p:cNvSpPr txBox="1">
            <a:spLocks noChangeArrowheads="1"/>
          </p:cNvSpPr>
          <p:nvPr/>
        </p:nvSpPr>
        <p:spPr bwMode="auto">
          <a:xfrm>
            <a:off x="471488" y="7290466"/>
            <a:ext cx="5940000" cy="2899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Vložte ORCID číslo profilu, který chcete </a:t>
            </a:r>
            <a:r>
              <a:rPr lang="cs-CZ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smazat, </a:t>
            </a:r>
            <a:r>
              <a:rPr lang="cs-CZ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heslo pro tento </a:t>
            </a:r>
            <a:r>
              <a:rPr lang="cs-CZ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profil.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245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71488" y="993000"/>
            <a:ext cx="5940000" cy="7920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cs-CZ" sz="1400" b="1" dirty="0" smtClean="0"/>
              <a:t>9. Zapomenuté </a:t>
            </a:r>
            <a:r>
              <a:rPr lang="cs-CZ" sz="1400" b="1" dirty="0"/>
              <a:t>heslo pro vstup do ORCID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200" dirty="0" smtClean="0"/>
              <a:t>Ověřte si, zda nemáte špatně přihlašovací jméno: buď Váš e-mail nebo také můžete použít číslo Vašeho identifikátoru ORCID.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200" dirty="0" smtClean="0"/>
              <a:t>Pokud </a:t>
            </a:r>
            <a:r>
              <a:rPr lang="cs-CZ" sz="1200" dirty="0"/>
              <a:t>jste zapomněli svoje heslo pro vstup do ORCID, můžete si poslat na email změnu hesla</a:t>
            </a:r>
            <a:r>
              <a:rPr lang="cs-CZ" sz="1200" dirty="0" smtClean="0"/>
              <a:t>:</a:t>
            </a:r>
            <a:endParaRPr lang="cs-CZ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cs-CZ" sz="1400" b="1" dirty="0"/>
              <a:t>10. Podpora ORCID </a:t>
            </a:r>
            <a:endParaRPr lang="cs-CZ" sz="1400" b="1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cs-CZ" sz="14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200" dirty="0" smtClean="0"/>
              <a:t>Žádosti: </a:t>
            </a:r>
            <a:r>
              <a:rPr lang="cs-CZ" sz="1200" dirty="0" smtClean="0">
                <a:hlinkClick r:id="rId2"/>
              </a:rPr>
              <a:t>https</a:t>
            </a:r>
            <a:r>
              <a:rPr lang="cs-CZ" sz="1200" dirty="0">
                <a:hlinkClick r:id="rId2"/>
              </a:rPr>
              <a:t>://</a:t>
            </a:r>
            <a:r>
              <a:rPr lang="cs-CZ" sz="1200" dirty="0" smtClean="0">
                <a:hlinkClick r:id="rId2"/>
              </a:rPr>
              <a:t>support.orcid.org/hc/en-us/requests/new</a:t>
            </a:r>
            <a:endParaRPr lang="cs-CZ" sz="1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200" dirty="0" smtClean="0"/>
              <a:t>Nejčastěji </a:t>
            </a:r>
            <a:r>
              <a:rPr lang="cs-CZ" sz="1200" dirty="0"/>
              <a:t>kladené dotazy: </a:t>
            </a:r>
            <a:r>
              <a:rPr lang="cs-CZ" sz="1200" dirty="0">
                <a:hlinkClick r:id="rId3"/>
              </a:rPr>
              <a:t>https://</a:t>
            </a:r>
            <a:r>
              <a:rPr lang="cs-CZ" sz="1200" dirty="0" smtClean="0">
                <a:hlinkClick r:id="rId3"/>
              </a:rPr>
              <a:t>uvis.mendelu.cz/wcd/w-rek-uvis/articles/dokumenty/rok-2021/podporavedy-mezinarodniidentifikatory_dotazy.pdf</a:t>
            </a:r>
            <a:endParaRPr lang="cs-CZ" sz="1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200" dirty="0" smtClean="0"/>
              <a:t>Kontakt na knihovnu: </a:t>
            </a:r>
            <a:r>
              <a:rPr lang="cs-CZ" sz="1200" dirty="0" smtClean="0">
                <a:hlinkClick r:id="rId4"/>
              </a:rPr>
              <a:t>identifikatory-vedce@mendelu.cz</a:t>
            </a:r>
            <a:endParaRPr lang="cs-CZ" sz="1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/>
          </a:p>
        </p:txBody>
      </p:sp>
      <p:sp>
        <p:nvSpPr>
          <p:cNvPr id="4" name="Zástupný symbol pro číslo snímku 2"/>
          <p:cNvSpPr txBox="1">
            <a:spLocks/>
          </p:cNvSpPr>
          <p:nvPr/>
        </p:nvSpPr>
        <p:spPr>
          <a:xfrm>
            <a:off x="6048000" y="9000000"/>
            <a:ext cx="540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1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09981A-47E3-4B65-97B8-EED82E99EAAA}" type="slidenum">
              <a:rPr lang="cs-CZ" sz="900" smtClean="0"/>
              <a:pPr/>
              <a:t>26</a:t>
            </a:fld>
            <a:endParaRPr lang="cs-CZ" sz="900" dirty="0"/>
          </a:p>
        </p:txBody>
      </p:sp>
      <p:grpSp>
        <p:nvGrpSpPr>
          <p:cNvPr id="10" name="Skupina 9"/>
          <p:cNvGrpSpPr/>
          <p:nvPr/>
        </p:nvGrpSpPr>
        <p:grpSpPr>
          <a:xfrm>
            <a:off x="471488" y="2518653"/>
            <a:ext cx="5940000" cy="3497580"/>
            <a:chOff x="471488" y="2031764"/>
            <a:chExt cx="5940000" cy="3497580"/>
          </a:xfrm>
        </p:grpSpPr>
        <p:pic>
          <p:nvPicPr>
            <p:cNvPr id="5" name="Obrázek 4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471488" y="2031764"/>
              <a:ext cx="5940000" cy="3497580"/>
            </a:xfrm>
            <a:prstGeom prst="rect">
              <a:avLst/>
            </a:prstGeom>
            <a:ln w="12700">
              <a:solidFill>
                <a:srgbClr val="8BC04A"/>
              </a:solidFill>
            </a:ln>
          </p:spPr>
        </p:pic>
        <p:sp>
          <p:nvSpPr>
            <p:cNvPr id="7" name="Šipka doprava 6"/>
            <p:cNvSpPr/>
            <p:nvPr/>
          </p:nvSpPr>
          <p:spPr>
            <a:xfrm>
              <a:off x="1418594" y="5169344"/>
              <a:ext cx="746356" cy="360000"/>
            </a:xfrm>
            <a:prstGeom prst="rightArrow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133511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1156" y="918000"/>
            <a:ext cx="5940000" cy="79200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cs-CZ" sz="1400" b="1" dirty="0" smtClean="0"/>
              <a:t>1. </a:t>
            </a:r>
            <a:r>
              <a:rPr lang="cs-CZ" sz="1400" b="1" dirty="0"/>
              <a:t>Založení profilu ORCID</a:t>
            </a:r>
            <a:endParaRPr lang="cs-CZ" sz="14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200" dirty="0" smtClean="0">
                <a:latin typeface="Arial"/>
                <a:cs typeface="Arial"/>
              </a:rPr>
              <a:t>Registrujte </a:t>
            </a:r>
            <a:r>
              <a:rPr lang="cs-CZ" sz="1200" dirty="0">
                <a:latin typeface="Arial"/>
                <a:cs typeface="Arial"/>
              </a:rPr>
              <a:t>se na stránkách: </a:t>
            </a:r>
            <a:r>
              <a:rPr lang="cs-CZ" sz="1200" u="sng" dirty="0">
                <a:latin typeface="Arial"/>
                <a:cs typeface="Arial"/>
                <a:hlinkClick r:id="rId2"/>
              </a:rPr>
              <a:t>https://orcid.org</a:t>
            </a:r>
            <a:r>
              <a:rPr lang="cs-CZ" sz="1200" dirty="0">
                <a:latin typeface="Arial"/>
                <a:cs typeface="Arial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Arial"/>
                <a:cs typeface="Arial"/>
              </a:rPr>
              <a:t>Kliknete na Sign In/</a:t>
            </a:r>
            <a:r>
              <a:rPr lang="cs-CZ" sz="1200" dirty="0" err="1">
                <a:latin typeface="Arial"/>
                <a:cs typeface="Arial"/>
              </a:rPr>
              <a:t>Register</a:t>
            </a:r>
            <a:endParaRPr lang="cs-CZ"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200" dirty="0"/>
              <a:t>				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11156" y="8989872"/>
            <a:ext cx="540000" cy="324000"/>
          </a:xfrm>
        </p:spPr>
        <p:txBody>
          <a:bodyPr/>
          <a:lstStyle/>
          <a:p>
            <a:fld id="{2F09981A-47E3-4B65-97B8-EED82E99EAAA}" type="slidenum">
              <a:rPr lang="cs-CZ" smtClean="0"/>
              <a:t>3</a:t>
            </a:fld>
            <a:endParaRPr lang="cs-CZ" dirty="0"/>
          </a:p>
        </p:txBody>
      </p:sp>
      <p:grpSp>
        <p:nvGrpSpPr>
          <p:cNvPr id="2" name="Skupina 1"/>
          <p:cNvGrpSpPr/>
          <p:nvPr/>
        </p:nvGrpSpPr>
        <p:grpSpPr>
          <a:xfrm>
            <a:off x="521795" y="1867445"/>
            <a:ext cx="5940000" cy="1027807"/>
            <a:chOff x="521795" y="1867445"/>
            <a:chExt cx="5940000" cy="1027807"/>
          </a:xfrm>
        </p:grpSpPr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7283960D-15C6-40BD-BACC-796EA000D8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3286"/>
            <a:stretch/>
          </p:blipFill>
          <p:spPr>
            <a:xfrm>
              <a:off x="521795" y="1867445"/>
              <a:ext cx="5940000" cy="1027807"/>
            </a:xfrm>
            <a:prstGeom prst="rect">
              <a:avLst/>
            </a:prstGeom>
            <a:ln>
              <a:solidFill>
                <a:srgbClr val="8BC04A"/>
              </a:solidFill>
            </a:ln>
          </p:spPr>
        </p:pic>
        <p:sp>
          <p:nvSpPr>
            <p:cNvPr id="11" name="Šipka: doleva 10">
              <a:extLst>
                <a:ext uri="{FF2B5EF4-FFF2-40B4-BE49-F238E27FC236}">
                  <a16:creationId xmlns:a16="http://schemas.microsoft.com/office/drawing/2014/main" id="{13F937A9-91F9-4207-92C6-CF41841BD95F}"/>
                </a:ext>
              </a:extLst>
            </p:cNvPr>
            <p:cNvSpPr/>
            <p:nvPr/>
          </p:nvSpPr>
          <p:spPr>
            <a:xfrm rot="10800000">
              <a:off x="4675781" y="1867445"/>
              <a:ext cx="394818" cy="261592"/>
            </a:xfrm>
            <a:prstGeom prst="leftArrow">
              <a:avLst>
                <a:gd name="adj1" fmla="val 50000"/>
                <a:gd name="adj2" fmla="val 52693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5" name="Obrázek 14">
            <a:extLst>
              <a:ext uri="{FF2B5EF4-FFF2-40B4-BE49-F238E27FC236}">
                <a16:creationId xmlns:a16="http://schemas.microsoft.com/office/drawing/2014/main" id="{86999914-562E-4BA1-8FCC-25BAE7E0BD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33" t="2247" r="7752" b="6074"/>
          <a:stretch/>
        </p:blipFill>
        <p:spPr>
          <a:xfrm>
            <a:off x="3212846" y="4170997"/>
            <a:ext cx="3182588" cy="4667003"/>
          </a:xfrm>
          <a:prstGeom prst="rect">
            <a:avLst/>
          </a:prstGeom>
          <a:ln>
            <a:solidFill>
              <a:srgbClr val="8BC04A"/>
            </a:solidFill>
          </a:ln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EF114E77-BC5D-4863-A107-72C3E350EC23}"/>
              </a:ext>
            </a:extLst>
          </p:cNvPr>
          <p:cNvSpPr txBox="1"/>
          <p:nvPr/>
        </p:nvSpPr>
        <p:spPr>
          <a:xfrm>
            <a:off x="597580" y="5643219"/>
            <a:ext cx="2322171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Arial"/>
                <a:cs typeface="Arial"/>
              </a:rPr>
              <a:t>Vyplňte jméno, současné příjmení bez diakritiky</a:t>
            </a:r>
            <a:r>
              <a:rPr lang="cs-CZ" sz="1200" dirty="0" smtClean="0">
                <a:latin typeface="Arial"/>
                <a:cs typeface="Arial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200" b="1" dirty="0">
                <a:latin typeface="Arial"/>
                <a:cs typeface="Arial"/>
              </a:rPr>
              <a:t>Dále váš </a:t>
            </a:r>
            <a:r>
              <a:rPr lang="cs-CZ" sz="1200" b="1" dirty="0" smtClean="0">
                <a:latin typeface="Arial"/>
                <a:cs typeface="Arial"/>
              </a:rPr>
              <a:t>e-mail </a:t>
            </a:r>
            <a:r>
              <a:rPr lang="cs-CZ" sz="1200" b="1" dirty="0">
                <a:latin typeface="Arial"/>
                <a:cs typeface="Arial"/>
              </a:rPr>
              <a:t>zaměstnance s doménou @mendelu.cz </a:t>
            </a:r>
            <a:r>
              <a:rPr lang="cs-CZ" sz="1200" dirty="0" smtClean="0">
                <a:latin typeface="Arial"/>
                <a:cs typeface="Arial"/>
              </a:rPr>
              <a:t>a </a:t>
            </a:r>
            <a:r>
              <a:rPr lang="cs-CZ" sz="1200" dirty="0">
                <a:latin typeface="Arial"/>
                <a:cs typeface="Arial"/>
              </a:rPr>
              <a:t>heslo. </a:t>
            </a:r>
            <a:endParaRPr lang="cs-CZ" sz="12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Arial"/>
                <a:cs typeface="Arial"/>
              </a:rPr>
              <a:t>Pole označená hvězdičkou jsou povinná.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>
              <a:latin typeface="Arial"/>
              <a:cs typeface="Arial"/>
            </a:endParaRPr>
          </a:p>
          <a:p>
            <a:r>
              <a:rPr lang="cs-CZ" sz="1200" dirty="0">
                <a:latin typeface="Arial"/>
                <a:cs typeface="Arial"/>
              </a:rPr>
              <a:t>Všechny ostatní varianty vašeho příjmení doplníte v pozdějším kroku registrace (</a:t>
            </a:r>
            <a:r>
              <a:rPr lang="cs-CZ" sz="1200" dirty="0" smtClean="0">
                <a:latin typeface="Arial"/>
                <a:cs typeface="Arial"/>
              </a:rPr>
              <a:t>s.8).</a:t>
            </a:r>
            <a:endParaRPr lang="cs-CZ"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AB68BCCD-43B2-4353-9F10-1E1DB3D36931}"/>
              </a:ext>
            </a:extLst>
          </p:cNvPr>
          <p:cNvSpPr txBox="1"/>
          <p:nvPr/>
        </p:nvSpPr>
        <p:spPr>
          <a:xfrm>
            <a:off x="418745" y="2997781"/>
            <a:ext cx="2501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Arial"/>
                <a:cs typeface="Arial"/>
              </a:rPr>
              <a:t>Potom </a:t>
            </a:r>
            <a:r>
              <a:rPr lang="cs-CZ" sz="1200" dirty="0" smtClean="0">
                <a:latin typeface="Arial"/>
                <a:cs typeface="Arial"/>
              </a:rPr>
              <a:t>kliknout na </a:t>
            </a:r>
            <a:r>
              <a:rPr lang="cs-CZ" sz="1200" b="1" dirty="0" err="1">
                <a:latin typeface="Arial"/>
                <a:cs typeface="Arial"/>
              </a:rPr>
              <a:t>Register</a:t>
            </a:r>
            <a:r>
              <a:rPr lang="cs-CZ" sz="1200" b="1" dirty="0">
                <a:latin typeface="Arial"/>
                <a:cs typeface="Arial"/>
              </a:rPr>
              <a:t> </a:t>
            </a:r>
            <a:r>
              <a:rPr lang="cs-CZ" sz="1200" b="1" dirty="0" err="1">
                <a:latin typeface="Arial"/>
                <a:cs typeface="Arial"/>
              </a:rPr>
              <a:t>now</a:t>
            </a:r>
            <a:r>
              <a:rPr lang="cs-CZ" sz="1200" dirty="0">
                <a:latin typeface="Arial"/>
                <a:cs typeface="Arial"/>
              </a:rPr>
              <a:t>. 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521795" y="3319015"/>
            <a:ext cx="2294907" cy="1645540"/>
            <a:chOff x="522418" y="3031144"/>
            <a:chExt cx="2294907" cy="1645540"/>
          </a:xfrm>
        </p:grpSpPr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D1520487-FCF1-44D4-AFEB-B513B6C046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066" t="11106" r="17558" b="39427"/>
            <a:stretch/>
          </p:blipFill>
          <p:spPr>
            <a:xfrm>
              <a:off x="522418" y="3031144"/>
              <a:ext cx="2294907" cy="1597856"/>
            </a:xfrm>
            <a:prstGeom prst="rect">
              <a:avLst/>
            </a:prstGeom>
            <a:ln>
              <a:solidFill>
                <a:srgbClr val="8BC04A"/>
              </a:solidFill>
            </a:ln>
          </p:spPr>
        </p:pic>
        <p:sp>
          <p:nvSpPr>
            <p:cNvPr id="12" name="Šipka: doleva 10">
              <a:extLst>
                <a:ext uri="{FF2B5EF4-FFF2-40B4-BE49-F238E27FC236}">
                  <a16:creationId xmlns:a16="http://schemas.microsoft.com/office/drawing/2014/main" id="{13F937A9-91F9-4207-92C6-CF41841BD95F}"/>
                </a:ext>
              </a:extLst>
            </p:cNvPr>
            <p:cNvSpPr/>
            <p:nvPr/>
          </p:nvSpPr>
          <p:spPr>
            <a:xfrm>
              <a:off x="2015995" y="4415092"/>
              <a:ext cx="394818" cy="261592"/>
            </a:xfrm>
            <a:prstGeom prst="leftArrow">
              <a:avLst>
                <a:gd name="adj1" fmla="val 50000"/>
                <a:gd name="adj2" fmla="val 52693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929088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71488" y="1002525"/>
            <a:ext cx="5940000" cy="79200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cs-CZ" sz="1200" dirty="0" smtClean="0"/>
          </a:p>
          <a:p>
            <a:r>
              <a:rPr lang="cs-CZ" sz="1200" dirty="0" smtClean="0"/>
              <a:t>Dále </a:t>
            </a:r>
            <a:r>
              <a:rPr lang="cs-CZ" sz="1200" dirty="0"/>
              <a:t>je třeba zvolit možnosti nastavení, jak chcete sdílet informace z ORCID:</a:t>
            </a:r>
          </a:p>
          <a:p>
            <a:pPr algn="just"/>
            <a:r>
              <a:rPr lang="cs-CZ" sz="1200" b="1" dirty="0" smtClean="0">
                <a:latin typeface="Arial"/>
                <a:cs typeface="Arial"/>
              </a:rPr>
              <a:t>Doporučujeme </a:t>
            </a:r>
            <a:r>
              <a:rPr lang="cs-CZ" sz="1200" b="1" dirty="0">
                <a:latin typeface="Arial"/>
                <a:cs typeface="Arial"/>
              </a:rPr>
              <a:t>zvolit nastavení soukromí:</a:t>
            </a:r>
            <a:r>
              <a:rPr lang="cs-CZ" sz="1200" dirty="0">
                <a:latin typeface="Arial"/>
                <a:cs typeface="Arial"/>
              </a:rPr>
              <a:t> </a:t>
            </a:r>
            <a:r>
              <a:rPr lang="cs-CZ" sz="1200" b="1" dirty="0">
                <a:latin typeface="Arial"/>
                <a:cs typeface="Arial"/>
              </a:rPr>
              <a:t>Každý</a:t>
            </a:r>
            <a:r>
              <a:rPr lang="cs-CZ" sz="1200" dirty="0">
                <a:latin typeface="Arial"/>
                <a:cs typeface="Arial"/>
              </a:rPr>
              <a:t>/</a:t>
            </a:r>
            <a:r>
              <a:rPr lang="cs-CZ" sz="1200" b="1" dirty="0" err="1">
                <a:latin typeface="Arial"/>
                <a:cs typeface="Arial"/>
              </a:rPr>
              <a:t>Everyone</a:t>
            </a:r>
            <a:r>
              <a:rPr lang="cs-CZ" sz="1200" dirty="0">
                <a:latin typeface="Arial"/>
                <a:cs typeface="Arial"/>
              </a:rPr>
              <a:t>, protože v jiných případech se nebudou zobrazovat veřejně dostupné informace o vašich vědeckých aktivitách.</a:t>
            </a:r>
          </a:p>
          <a:p>
            <a:endParaRPr lang="cs-CZ" sz="1200" dirty="0"/>
          </a:p>
          <a:p>
            <a:endParaRPr lang="cs-CZ" sz="12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sz="1200" dirty="0">
              <a:latin typeface="Arial"/>
              <a:cs typeface="Arial"/>
            </a:endParaRPr>
          </a:p>
          <a:p>
            <a:endParaRPr lang="cs-CZ" sz="1200" dirty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cs-CZ" sz="1200" dirty="0">
                <a:latin typeface="Arial"/>
                <a:cs typeface="Arial"/>
              </a:rPr>
              <a:t>Po potvrzení tlačítka </a:t>
            </a:r>
            <a:r>
              <a:rPr lang="cs-CZ" sz="1200" b="1" dirty="0" err="1">
                <a:latin typeface="Arial"/>
                <a:cs typeface="Arial"/>
              </a:rPr>
              <a:t>Register</a:t>
            </a:r>
            <a:r>
              <a:rPr lang="cs-CZ" sz="1200" dirty="0">
                <a:latin typeface="Arial"/>
                <a:cs typeface="Arial"/>
              </a:rPr>
              <a:t> </a:t>
            </a:r>
            <a:r>
              <a:rPr lang="cs-CZ" sz="1200" dirty="0" smtClean="0">
                <a:latin typeface="Arial"/>
                <a:cs typeface="Arial"/>
              </a:rPr>
              <a:t>Vám poté </a:t>
            </a:r>
            <a:r>
              <a:rPr lang="cs-CZ" sz="1200" dirty="0">
                <a:latin typeface="Arial"/>
                <a:cs typeface="Arial"/>
              </a:rPr>
              <a:t>přijde na Vaši e-mailovou adresu zpráva </a:t>
            </a:r>
            <a:r>
              <a:rPr lang="cs-CZ" sz="1200" dirty="0" smtClean="0">
                <a:latin typeface="Arial"/>
                <a:cs typeface="Arial"/>
              </a:rPr>
              <a:t>         o </a:t>
            </a:r>
            <a:r>
              <a:rPr lang="cs-CZ" sz="1200" dirty="0">
                <a:latin typeface="Arial"/>
                <a:cs typeface="Arial"/>
              </a:rPr>
              <a:t>založení ORCID včetně </a:t>
            </a:r>
            <a:r>
              <a:rPr lang="cs-CZ" sz="1200" dirty="0" smtClean="0">
                <a:latin typeface="Arial"/>
                <a:cs typeface="Arial"/>
              </a:rPr>
              <a:t>Vašeho </a:t>
            </a:r>
            <a:r>
              <a:rPr lang="cs-CZ" sz="1200" dirty="0">
                <a:latin typeface="Arial"/>
                <a:cs typeface="Arial"/>
              </a:rPr>
              <a:t>přiděleného identifikátoru ORCID.</a:t>
            </a:r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5871488" y="8990475"/>
            <a:ext cx="540000" cy="324000"/>
          </a:xfrm>
        </p:spPr>
        <p:txBody>
          <a:bodyPr/>
          <a:lstStyle/>
          <a:p>
            <a:fld id="{2F09981A-47E3-4B65-97B8-EED82E99EAAA}" type="slidenum">
              <a:rPr lang="cs-CZ" sz="900" smtClean="0"/>
              <a:pPr/>
              <a:t>4</a:t>
            </a:fld>
            <a:endParaRPr lang="cs-CZ" sz="900" dirty="0"/>
          </a:p>
        </p:txBody>
      </p:sp>
      <p:grpSp>
        <p:nvGrpSpPr>
          <p:cNvPr id="6" name="Skupina 5"/>
          <p:cNvGrpSpPr/>
          <p:nvPr/>
        </p:nvGrpSpPr>
        <p:grpSpPr>
          <a:xfrm>
            <a:off x="168676" y="2421403"/>
            <a:ext cx="6242812" cy="4941422"/>
            <a:chOff x="168676" y="2421403"/>
            <a:chExt cx="6242812" cy="4941422"/>
          </a:xfrm>
        </p:grpSpPr>
        <p:grpSp>
          <p:nvGrpSpPr>
            <p:cNvPr id="9" name="Skupina 8"/>
            <p:cNvGrpSpPr/>
            <p:nvPr/>
          </p:nvGrpSpPr>
          <p:grpSpPr>
            <a:xfrm>
              <a:off x="471488" y="2421403"/>
              <a:ext cx="5940000" cy="4941422"/>
              <a:chOff x="1095153" y="1382232"/>
              <a:chExt cx="5291360" cy="4486940"/>
            </a:xfrm>
          </p:grpSpPr>
          <p:pic>
            <p:nvPicPr>
              <p:cNvPr id="4" name="Obrázek 3"/>
              <p:cNvPicPr/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3174"/>
              <a:stretch/>
            </p:blipFill>
            <p:spPr bwMode="auto">
              <a:xfrm>
                <a:off x="1095153" y="1382232"/>
                <a:ext cx="5291360" cy="4486940"/>
              </a:xfrm>
              <a:prstGeom prst="rect">
                <a:avLst/>
              </a:prstGeom>
              <a:ln w="12700">
                <a:solidFill>
                  <a:srgbClr val="8BC04A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5" name="Zaoblený obdélník 4"/>
              <p:cNvSpPr/>
              <p:nvPr/>
            </p:nvSpPr>
            <p:spPr>
              <a:xfrm>
                <a:off x="1177112" y="2146115"/>
                <a:ext cx="2055185" cy="276225"/>
              </a:xfrm>
              <a:prstGeom prst="round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</p:grpSp>
        <p:sp>
          <p:nvSpPr>
            <p:cNvPr id="13" name="Šipka: doleva 12">
              <a:extLst>
                <a:ext uri="{FF2B5EF4-FFF2-40B4-BE49-F238E27FC236}">
                  <a16:creationId xmlns:a16="http://schemas.microsoft.com/office/drawing/2014/main" id="{DCD95330-42E6-4BA8-8A55-951C04953FF9}"/>
                </a:ext>
              </a:extLst>
            </p:cNvPr>
            <p:cNvSpPr/>
            <p:nvPr/>
          </p:nvSpPr>
          <p:spPr>
            <a:xfrm rot="10800000">
              <a:off x="168676" y="5663929"/>
              <a:ext cx="394818" cy="261592"/>
            </a:xfrm>
            <a:prstGeom prst="leftArrow">
              <a:avLst>
                <a:gd name="adj1" fmla="val 50000"/>
                <a:gd name="adj2" fmla="val 52693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Šipka: doleva 14">
              <a:extLst>
                <a:ext uri="{FF2B5EF4-FFF2-40B4-BE49-F238E27FC236}">
                  <a16:creationId xmlns:a16="http://schemas.microsoft.com/office/drawing/2014/main" id="{7387075B-1A0A-44E0-B82E-170D029D82F7}"/>
                </a:ext>
              </a:extLst>
            </p:cNvPr>
            <p:cNvSpPr/>
            <p:nvPr/>
          </p:nvSpPr>
          <p:spPr>
            <a:xfrm rot="10800000">
              <a:off x="168676" y="6447979"/>
              <a:ext cx="394818" cy="261592"/>
            </a:xfrm>
            <a:prstGeom prst="leftArrow">
              <a:avLst>
                <a:gd name="adj1" fmla="val 50000"/>
                <a:gd name="adj2" fmla="val 52693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0" name="Šipka: doleva 14">
            <a:extLst>
              <a:ext uri="{FF2B5EF4-FFF2-40B4-BE49-F238E27FC236}">
                <a16:creationId xmlns:a16="http://schemas.microsoft.com/office/drawing/2014/main" id="{7387075B-1A0A-44E0-B82E-170D029D82F7}"/>
              </a:ext>
            </a:extLst>
          </p:cNvPr>
          <p:cNvSpPr/>
          <p:nvPr/>
        </p:nvSpPr>
        <p:spPr>
          <a:xfrm rot="10800000">
            <a:off x="168676" y="7082807"/>
            <a:ext cx="394818" cy="261592"/>
          </a:xfrm>
          <a:prstGeom prst="leftArrow">
            <a:avLst>
              <a:gd name="adj1" fmla="val 50000"/>
              <a:gd name="adj2" fmla="val 526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6367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71488" y="993000"/>
            <a:ext cx="5940000" cy="7920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60"/>
              </a:spcBef>
            </a:pPr>
            <a:r>
              <a:rPr lang="cs-CZ" sz="1400" b="1" dirty="0"/>
              <a:t>Ověření, zda již mám vytvořen profil ORCID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r>
              <a:rPr lang="cs-CZ" sz="1200" dirty="0"/>
              <a:t>Pokud jste již někdy v minulosti ORCID zakládali, můžete využít pokročilé hledání, které je možné pod ikonkou </a:t>
            </a:r>
            <a:r>
              <a:rPr lang="cs-CZ" sz="1200" dirty="0" smtClean="0"/>
              <a:t>nastavení </a:t>
            </a:r>
            <a:r>
              <a:rPr lang="cs-CZ" sz="1200" u="sng" dirty="0" smtClean="0"/>
              <a:t>(ikonka ozubené kolečko</a:t>
            </a:r>
            <a:r>
              <a:rPr lang="cs-CZ" sz="1200" dirty="0" smtClean="0"/>
              <a:t>):</a:t>
            </a: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 algn="just">
              <a:lnSpc>
                <a:spcPct val="100000"/>
              </a:lnSpc>
              <a:spcBef>
                <a:spcPts val="660"/>
              </a:spcBef>
            </a:pPr>
            <a:r>
              <a:rPr lang="cs-CZ" sz="1200" dirty="0"/>
              <a:t>V </a:t>
            </a:r>
            <a:r>
              <a:rPr lang="cs-CZ" sz="1200" dirty="0" err="1"/>
              <a:t>Advanced</a:t>
            </a:r>
            <a:r>
              <a:rPr lang="cs-CZ" sz="1200" dirty="0"/>
              <a:t> </a:t>
            </a:r>
            <a:r>
              <a:rPr lang="cs-CZ" sz="1200" dirty="0" err="1" smtClean="0"/>
              <a:t>Search</a:t>
            </a:r>
            <a:r>
              <a:rPr lang="cs-CZ" sz="1200" dirty="0" smtClean="0"/>
              <a:t>/pokročilé hledání vyhledejte </a:t>
            </a:r>
            <a:r>
              <a:rPr lang="cs-CZ" sz="1200" dirty="0"/>
              <a:t>svoje celé jméno s diakritikou i </a:t>
            </a:r>
            <a:r>
              <a:rPr lang="cs-CZ" sz="1200" dirty="0" smtClean="0"/>
              <a:t>bez diakritiky a </a:t>
            </a:r>
            <a:r>
              <a:rPr lang="cs-CZ" sz="1200" dirty="0"/>
              <a:t>popřípadě všechny varianty jména:</a:t>
            </a: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</p:txBody>
      </p:sp>
      <p:sp>
        <p:nvSpPr>
          <p:cNvPr id="4" name="Zástupný symbol pro číslo snímku 2"/>
          <p:cNvSpPr txBox="1">
            <a:spLocks/>
          </p:cNvSpPr>
          <p:nvPr/>
        </p:nvSpPr>
        <p:spPr>
          <a:xfrm>
            <a:off x="6048000" y="9000000"/>
            <a:ext cx="540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1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09981A-47E3-4B65-97B8-EED82E99EAAA}" type="slidenum">
              <a:rPr lang="cs-CZ" sz="900" smtClean="0"/>
              <a:pPr/>
              <a:t>5</a:t>
            </a:fld>
            <a:endParaRPr lang="cs-CZ" sz="9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459000" y="1944000"/>
            <a:ext cx="5940000" cy="1546135"/>
            <a:chOff x="561128" y="1629625"/>
            <a:chExt cx="5760720" cy="1546135"/>
          </a:xfrm>
        </p:grpSpPr>
        <p:pic>
          <p:nvPicPr>
            <p:cNvPr id="5" name="Obrázek 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61128" y="2349625"/>
              <a:ext cx="5760720" cy="826135"/>
            </a:xfrm>
            <a:prstGeom prst="rect">
              <a:avLst/>
            </a:prstGeom>
            <a:ln w="12700">
              <a:solidFill>
                <a:srgbClr val="8BC04A"/>
              </a:solidFill>
            </a:ln>
          </p:spPr>
        </p:pic>
        <p:sp>
          <p:nvSpPr>
            <p:cNvPr id="6" name="Šipka doprava 5"/>
            <p:cNvSpPr/>
            <p:nvPr/>
          </p:nvSpPr>
          <p:spPr>
            <a:xfrm rot="5400000">
              <a:off x="4646427" y="1809625"/>
              <a:ext cx="720000" cy="360000"/>
            </a:xfrm>
            <a:prstGeom prst="rightArrow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1" name="Skupina 10"/>
          <p:cNvGrpSpPr>
            <a:grpSpLocks noChangeAspect="1"/>
          </p:cNvGrpSpPr>
          <p:nvPr/>
        </p:nvGrpSpPr>
        <p:grpSpPr>
          <a:xfrm>
            <a:off x="471488" y="4538540"/>
            <a:ext cx="5940000" cy="4279975"/>
            <a:chOff x="455657" y="4464799"/>
            <a:chExt cx="5862343" cy="4224020"/>
          </a:xfrm>
        </p:grpSpPr>
        <p:pic>
          <p:nvPicPr>
            <p:cNvPr id="9" name="Obrázek 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28780" y="4464799"/>
              <a:ext cx="5189220" cy="4224020"/>
            </a:xfrm>
            <a:prstGeom prst="rect">
              <a:avLst/>
            </a:prstGeom>
            <a:ln w="12700">
              <a:solidFill>
                <a:srgbClr val="8BC04A"/>
              </a:solidFill>
            </a:ln>
          </p:spPr>
        </p:pic>
        <p:sp>
          <p:nvSpPr>
            <p:cNvPr id="10" name="Zahnutá šipka doprava 9"/>
            <p:cNvSpPr/>
            <p:nvPr/>
          </p:nvSpPr>
          <p:spPr>
            <a:xfrm>
              <a:off x="455657" y="6249065"/>
              <a:ext cx="809625" cy="1809750"/>
            </a:xfrm>
            <a:prstGeom prst="curvedRightArrow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376468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E5B198B0-AC50-4AA3-B420-426C93431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sz="1400" b="1" dirty="0" smtClean="0"/>
              <a:t>2. Nastavení </a:t>
            </a:r>
            <a:r>
              <a:rPr lang="cs-CZ" sz="1400" b="1" dirty="0"/>
              <a:t>profilu ORCID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algn="just"/>
            <a:endParaRPr lang="cs-CZ" sz="1200" b="1" dirty="0" smtClean="0"/>
          </a:p>
          <a:p>
            <a:pPr algn="just"/>
            <a:r>
              <a:rPr lang="cs-CZ" sz="1200" b="1" dirty="0" smtClean="0"/>
              <a:t>Viditelnost profilu: veřejný profil  </a:t>
            </a:r>
            <a:endParaRPr lang="cs-CZ" sz="1200" b="1" dirty="0"/>
          </a:p>
          <a:p>
            <a:pPr algn="just"/>
            <a:r>
              <a:rPr lang="cs-CZ" sz="1200" dirty="0"/>
              <a:t>Lze najít nastavení po kliknutí na vaše jméno vpravo </a:t>
            </a:r>
            <a:r>
              <a:rPr lang="cs-CZ" sz="1200" dirty="0" smtClean="0"/>
              <a:t>nahoře, </a:t>
            </a:r>
            <a:r>
              <a:rPr lang="cs-CZ" sz="1200" b="1" dirty="0" err="1" smtClean="0"/>
              <a:t>Account</a:t>
            </a:r>
            <a:r>
              <a:rPr lang="cs-CZ" sz="1200" b="1" dirty="0" smtClean="0"/>
              <a:t> </a:t>
            </a:r>
            <a:r>
              <a:rPr lang="cs-CZ" sz="1200" b="1" dirty="0" err="1" smtClean="0"/>
              <a:t>settings</a:t>
            </a:r>
            <a:r>
              <a:rPr lang="cs-CZ" sz="1200" b="1" dirty="0" smtClean="0"/>
              <a:t> /</a:t>
            </a:r>
            <a:r>
              <a:rPr lang="cs-CZ" sz="1200" b="1" dirty="0"/>
              <a:t>Nastavení – </a:t>
            </a:r>
            <a:r>
              <a:rPr lang="cs-CZ" sz="1200" b="1" dirty="0" err="1"/>
              <a:t>Visibility</a:t>
            </a:r>
            <a:r>
              <a:rPr lang="cs-CZ" sz="1200" b="1" dirty="0"/>
              <a:t> </a:t>
            </a:r>
            <a:r>
              <a:rPr lang="cs-CZ" sz="1200" b="1" dirty="0" err="1" smtClean="0"/>
              <a:t>preferences</a:t>
            </a:r>
            <a:r>
              <a:rPr lang="cs-CZ" sz="1200" b="1" dirty="0" smtClean="0"/>
              <a:t>/Nastavení viditelnosti. </a:t>
            </a:r>
            <a:endParaRPr lang="cs-CZ" sz="1200" b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1200" dirty="0" smtClean="0">
                <a:latin typeface="Arial"/>
                <a:cs typeface="Arial"/>
              </a:rPr>
              <a:t>Pokud </a:t>
            </a:r>
            <a:r>
              <a:rPr lang="cs-CZ" sz="1200" dirty="0">
                <a:latin typeface="Arial"/>
                <a:cs typeface="Arial"/>
              </a:rPr>
              <a:t>chcete přepnout do formuláře s českým menu, můžete si </a:t>
            </a:r>
            <a:r>
              <a:rPr lang="cs-CZ" sz="1200" b="1" dirty="0">
                <a:latin typeface="Arial"/>
                <a:cs typeface="Arial"/>
              </a:rPr>
              <a:t>v pravém horním rohu změnit </a:t>
            </a:r>
            <a:r>
              <a:rPr lang="cs-CZ" sz="1200" b="1" dirty="0" smtClean="0">
                <a:latin typeface="Arial"/>
                <a:cs typeface="Arial"/>
              </a:rPr>
              <a:t>jazyk.</a:t>
            </a:r>
            <a:endParaRPr lang="cs-CZ" sz="1200" b="1" dirty="0"/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6802CDE-3586-421E-8D54-CA112118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68438" y="8977031"/>
            <a:ext cx="1543050" cy="348490"/>
          </a:xfrm>
        </p:spPr>
        <p:txBody>
          <a:bodyPr/>
          <a:lstStyle/>
          <a:p>
            <a:fld id="{2F09981A-47E3-4B65-97B8-EED82E99EAAA}" type="slidenum">
              <a:rPr lang="cs-CZ" sz="900" smtClean="0"/>
              <a:pPr/>
              <a:t>6</a:t>
            </a:fld>
            <a:endParaRPr lang="cs-CZ" sz="900" dirty="0"/>
          </a:p>
        </p:txBody>
      </p:sp>
      <p:pic>
        <p:nvPicPr>
          <p:cNvPr id="4" name="Obrázek 3" descr="Obsah obrázku text&#10;&#10;Popis se vygeneroval automaticky.">
            <a:extLst>
              <a:ext uri="{FF2B5EF4-FFF2-40B4-BE49-F238E27FC236}">
                <a16:creationId xmlns:a16="http://schemas.microsoft.com/office/drawing/2014/main" id="{7D8198A3-C808-4887-A0E2-B46538EA9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8" y="1633411"/>
            <a:ext cx="5940000" cy="1944958"/>
          </a:xfrm>
          <a:prstGeom prst="rect">
            <a:avLst/>
          </a:prstGeom>
          <a:ln w="12700">
            <a:solidFill>
              <a:srgbClr val="8BC04A"/>
            </a:solidFill>
          </a:ln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5B83FD18-FBC2-4D7C-8519-150C9DFCBC2F}"/>
              </a:ext>
            </a:extLst>
          </p:cNvPr>
          <p:cNvGrpSpPr/>
          <p:nvPr/>
        </p:nvGrpSpPr>
        <p:grpSpPr>
          <a:xfrm>
            <a:off x="483976" y="5908152"/>
            <a:ext cx="5940000" cy="1370542"/>
            <a:chOff x="557280" y="1260000"/>
            <a:chExt cx="5328000" cy="1370542"/>
          </a:xfrm>
        </p:grpSpPr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B5026DED-D0FA-41AE-8B28-5D71C99D8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280" y="1853542"/>
              <a:ext cx="5328000" cy="777000"/>
            </a:xfrm>
            <a:prstGeom prst="rect">
              <a:avLst/>
            </a:prstGeom>
            <a:ln w="12700">
              <a:solidFill>
                <a:srgbClr val="8BC04A"/>
              </a:solidFill>
            </a:ln>
          </p:spPr>
        </p:pic>
        <p:sp>
          <p:nvSpPr>
            <p:cNvPr id="7" name="Šipka doprava 5">
              <a:extLst>
                <a:ext uri="{FF2B5EF4-FFF2-40B4-BE49-F238E27FC236}">
                  <a16:creationId xmlns:a16="http://schemas.microsoft.com/office/drawing/2014/main" id="{7979BCC3-061F-4252-9B7E-9DF5A851E7F1}"/>
                </a:ext>
              </a:extLst>
            </p:cNvPr>
            <p:cNvSpPr/>
            <p:nvPr/>
          </p:nvSpPr>
          <p:spPr>
            <a:xfrm rot="5400000">
              <a:off x="5103627" y="1440000"/>
              <a:ext cx="720000" cy="360000"/>
            </a:xfrm>
            <a:prstGeom prst="rightArrow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941466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49783" y="900596"/>
            <a:ext cx="5940000" cy="7920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lang="cs-CZ" sz="1400" b="1" dirty="0" smtClean="0"/>
              <a:t>3. Uvedení </a:t>
            </a:r>
            <a:r>
              <a:rPr lang="cs-CZ" sz="1400" b="1" dirty="0"/>
              <a:t>afiliace </a:t>
            </a:r>
            <a:r>
              <a:rPr lang="cs-CZ" sz="1400" b="1" dirty="0" smtClean="0"/>
              <a:t>(příslušnost </a:t>
            </a:r>
            <a:r>
              <a:rPr lang="cs-CZ" sz="1400" b="1" dirty="0"/>
              <a:t>k </a:t>
            </a:r>
            <a:r>
              <a:rPr lang="cs-CZ" sz="1400" b="1" dirty="0" smtClean="0"/>
              <a:t>instituci) </a:t>
            </a:r>
            <a:endParaRPr lang="cs-CZ" sz="1400" b="1" dirty="0"/>
          </a:p>
          <a:p>
            <a:pPr marL="171450" indent="-171450">
              <a:lnSpc>
                <a:spcPct val="100000"/>
              </a:lnSpc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1200" dirty="0"/>
              <a:t>v kolonce </a:t>
            </a:r>
            <a:r>
              <a:rPr lang="cs-CZ" sz="1200" b="1" dirty="0" err="1"/>
              <a:t>Employment</a:t>
            </a:r>
            <a:r>
              <a:rPr lang="cs-CZ" sz="1200" dirty="0"/>
              <a:t>, vložte </a:t>
            </a:r>
            <a:r>
              <a:rPr lang="cs-CZ" sz="1200" b="1" dirty="0"/>
              <a:t>Mendel University in Brno. </a:t>
            </a:r>
          </a:p>
          <a:p>
            <a:pPr marL="171450" indent="-171450">
              <a:lnSpc>
                <a:spcPct val="100000"/>
              </a:lnSpc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FF0000"/>
                </a:solidFill>
              </a:rPr>
              <a:t>Nepoužívejte zkratky. </a:t>
            </a:r>
          </a:p>
          <a:p>
            <a:pPr marL="171450" indent="-171450">
              <a:lnSpc>
                <a:spcPct val="100000"/>
              </a:lnSpc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1200" dirty="0"/>
              <a:t>Doporučujeme anglickou afiliaci v pořadí: univerzita - fakulta - ústav.</a:t>
            </a:r>
          </a:p>
          <a:p>
            <a:pPr>
              <a:lnSpc>
                <a:spcPct val="100000"/>
              </a:lnSpc>
              <a:spcBef>
                <a:spcPts val="640"/>
              </a:spcBef>
            </a:pPr>
            <a:r>
              <a:rPr lang="cs-CZ" sz="1200" b="1" dirty="0"/>
              <a:t>Příklad: Mendel University in Brno, </a:t>
            </a:r>
            <a:r>
              <a:rPr lang="cs-CZ" sz="1200" b="1" dirty="0" err="1"/>
              <a:t>Faculty</a:t>
            </a:r>
            <a:r>
              <a:rPr lang="cs-CZ" sz="1200" b="1" dirty="0"/>
              <a:t> </a:t>
            </a:r>
            <a:r>
              <a:rPr lang="cs-CZ" sz="1200" b="1" dirty="0" err="1"/>
              <a:t>of</a:t>
            </a:r>
            <a:r>
              <a:rPr lang="cs-CZ" sz="1200" b="1" dirty="0"/>
              <a:t> </a:t>
            </a:r>
            <a:r>
              <a:rPr lang="cs-CZ" sz="1200" b="1" dirty="0" err="1"/>
              <a:t>AgriSciences</a:t>
            </a:r>
            <a:r>
              <a:rPr lang="cs-CZ" sz="1200" b="1" dirty="0"/>
              <a:t> / Department </a:t>
            </a:r>
            <a:r>
              <a:rPr lang="cs-CZ" sz="1200" b="1" dirty="0" err="1"/>
              <a:t>of</a:t>
            </a:r>
            <a:r>
              <a:rPr lang="cs-CZ" sz="1200" b="1" dirty="0"/>
              <a:t> </a:t>
            </a:r>
            <a:r>
              <a:rPr lang="cs-CZ" sz="1200" b="1" dirty="0" err="1"/>
              <a:t>Chemistry</a:t>
            </a:r>
            <a:r>
              <a:rPr lang="cs-CZ" sz="1200" b="1" dirty="0"/>
              <a:t> and </a:t>
            </a:r>
            <a:r>
              <a:rPr lang="cs-CZ" sz="1200" b="1" dirty="0" err="1"/>
              <a:t>Biochemistry</a:t>
            </a:r>
            <a:endParaRPr lang="cs-CZ" sz="1200" b="1" dirty="0"/>
          </a:p>
          <a:p>
            <a:pPr>
              <a:lnSpc>
                <a:spcPct val="100000"/>
              </a:lnSpc>
              <a:spcBef>
                <a:spcPts val="640"/>
              </a:spcBef>
            </a:pPr>
            <a:r>
              <a:rPr lang="cs-CZ" sz="1200" dirty="0"/>
              <a:t>Afiliace je důležitá pro vaši identifikaci a také, pokud máte jmenovce. </a:t>
            </a:r>
          </a:p>
          <a:p>
            <a:pPr>
              <a:lnSpc>
                <a:spcPct val="100000"/>
              </a:lnSpc>
              <a:spcBef>
                <a:spcPts val="640"/>
              </a:spcBef>
            </a:pPr>
            <a:r>
              <a:rPr lang="cs-CZ" sz="1200" dirty="0"/>
              <a:t>Můžete vyplnit více zaměstnavatelů, každého zvlášť. Aktuální zaměstnavatel se podle uvedeného data automaticky předřadí na první místo</a:t>
            </a:r>
            <a:r>
              <a:rPr lang="cs-CZ" sz="1200" dirty="0" smtClean="0"/>
              <a:t>.</a:t>
            </a:r>
          </a:p>
          <a:p>
            <a:pPr>
              <a:lnSpc>
                <a:spcPct val="100000"/>
              </a:lnSpc>
              <a:spcBef>
                <a:spcPts val="640"/>
              </a:spcBef>
            </a:pPr>
            <a:r>
              <a:rPr lang="cs-CZ" sz="1200" b="1" dirty="0" smtClean="0"/>
              <a:t>Studenti </a:t>
            </a:r>
            <a:r>
              <a:rPr lang="cs-CZ" sz="1200" dirty="0" smtClean="0"/>
              <a:t>si uvedou do kolonky </a:t>
            </a:r>
            <a:r>
              <a:rPr lang="cs-CZ" sz="1200" dirty="0" err="1" smtClean="0"/>
              <a:t>Education</a:t>
            </a:r>
            <a:r>
              <a:rPr lang="cs-CZ" sz="1200" dirty="0" smtClean="0"/>
              <a:t>: Mendel University in Brno, </a:t>
            </a:r>
            <a:r>
              <a:rPr lang="cs-CZ" sz="1200" dirty="0" err="1" smtClean="0"/>
              <a:t>Faculty</a:t>
            </a:r>
            <a:r>
              <a:rPr lang="cs-CZ" sz="1200" dirty="0" smtClean="0"/>
              <a:t> </a:t>
            </a:r>
            <a:r>
              <a:rPr lang="cs-CZ" sz="1200" dirty="0" err="1" smtClean="0"/>
              <a:t>of</a:t>
            </a:r>
            <a:r>
              <a:rPr lang="cs-CZ" sz="1200" dirty="0" smtClean="0"/>
              <a:t>…</a:t>
            </a: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200" dirty="0" smtClean="0">
                <a:latin typeface="Arial"/>
                <a:cs typeface="Arial"/>
              </a:rPr>
              <a:t>Příklad </a:t>
            </a:r>
            <a:r>
              <a:rPr lang="cs-CZ" sz="1200" dirty="0">
                <a:latin typeface="Arial"/>
                <a:cs typeface="Arial"/>
              </a:rPr>
              <a:t>uvedení názvu univerzity, fakulty a ústavu:</a:t>
            </a: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048000" y="9000000"/>
            <a:ext cx="540000" cy="324000"/>
          </a:xfrm>
        </p:spPr>
        <p:txBody>
          <a:bodyPr/>
          <a:lstStyle/>
          <a:p>
            <a:fld id="{2F09981A-47E3-4B65-97B8-EED82E99EAAA}" type="slidenum">
              <a:rPr lang="cs-CZ" sz="900" smtClean="0"/>
              <a:pPr/>
              <a:t>7</a:t>
            </a:fld>
            <a:endParaRPr lang="cs-CZ" sz="900" dirty="0"/>
          </a:p>
        </p:txBody>
      </p:sp>
      <p:pic>
        <p:nvPicPr>
          <p:cNvPr id="5" name="Obrázek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2"/>
          <a:stretch/>
        </p:blipFill>
        <p:spPr>
          <a:xfrm>
            <a:off x="449783" y="5887192"/>
            <a:ext cx="5940000" cy="3112808"/>
          </a:xfrm>
          <a:prstGeom prst="rect">
            <a:avLst/>
          </a:prstGeom>
          <a:ln w="12700">
            <a:solidFill>
              <a:srgbClr val="8BC04A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4345706-6AF7-4F63-BE7D-D3B2FF68AE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45" b="3339"/>
          <a:stretch/>
        </p:blipFill>
        <p:spPr>
          <a:xfrm>
            <a:off x="449783" y="3446935"/>
            <a:ext cx="5940000" cy="2191865"/>
          </a:xfrm>
          <a:prstGeom prst="rect">
            <a:avLst/>
          </a:prstGeom>
          <a:ln>
            <a:solidFill>
              <a:srgbClr val="8BC04A"/>
            </a:solidFill>
          </a:ln>
        </p:spPr>
      </p:pic>
    </p:spTree>
    <p:extLst>
      <p:ext uri="{BB962C8B-B14F-4D97-AF65-F5344CB8AC3E}">
        <p14:creationId xmlns:p14="http://schemas.microsoft.com/office/powerpoint/2010/main" val="3345034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71488" y="993000"/>
            <a:ext cx="5940000" cy="7920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</p:txBody>
      </p:sp>
      <p:sp>
        <p:nvSpPr>
          <p:cNvPr id="4" name="Zástupný symbol pro číslo snímku 2"/>
          <p:cNvSpPr txBox="1">
            <a:spLocks/>
          </p:cNvSpPr>
          <p:nvPr/>
        </p:nvSpPr>
        <p:spPr>
          <a:xfrm>
            <a:off x="5871488" y="8989200"/>
            <a:ext cx="540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1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09981A-47E3-4B65-97B8-EED82E99EAAA}" type="slidenum">
              <a:rPr lang="cs-CZ" sz="900" smtClean="0"/>
              <a:pPr/>
              <a:t>8</a:t>
            </a:fld>
            <a:endParaRPr lang="cs-CZ" sz="900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471488" y="1480603"/>
            <a:ext cx="5940000" cy="6084967"/>
            <a:chOff x="777488" y="3083442"/>
            <a:chExt cx="5535544" cy="6084967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54"/>
            <a:stretch/>
          </p:blipFill>
          <p:spPr>
            <a:xfrm>
              <a:off x="777488" y="3083442"/>
              <a:ext cx="2238095" cy="6084967"/>
            </a:xfrm>
            <a:prstGeom prst="rect">
              <a:avLst/>
            </a:prstGeom>
            <a:ln w="12700">
              <a:solidFill>
                <a:srgbClr val="8BC04A"/>
              </a:solidFill>
            </a:ln>
          </p:spPr>
        </p:pic>
        <p:sp>
          <p:nvSpPr>
            <p:cNvPr id="9" name="Zaoblený obdélník 8"/>
            <p:cNvSpPr/>
            <p:nvPr/>
          </p:nvSpPr>
          <p:spPr>
            <a:xfrm>
              <a:off x="828000" y="5272087"/>
              <a:ext cx="2142240" cy="660880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0" name="Šipka doprava 9"/>
            <p:cNvSpPr/>
            <p:nvPr/>
          </p:nvSpPr>
          <p:spPr>
            <a:xfrm rot="10800000">
              <a:off x="2970240" y="5422527"/>
              <a:ext cx="720000" cy="360000"/>
            </a:xfrm>
            <a:prstGeom prst="rightArrow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3708000" y="5286636"/>
              <a:ext cx="2605032" cy="64633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Uvedení variant jména a příjmení:</a:t>
              </a:r>
            </a:p>
            <a:p>
              <a:r>
                <a:rPr lang="cs-CZ" sz="1200" dirty="0"/>
                <a:t>z</a:t>
              </a:r>
              <a:r>
                <a:rPr lang="cs-CZ" sz="1200" dirty="0" smtClean="0"/>
                <a:t>de </a:t>
              </a:r>
              <a:r>
                <a:rPr lang="cs-CZ" sz="1200" dirty="0"/>
                <a:t>uvádějte další varianty vašeho </a:t>
              </a:r>
              <a:r>
                <a:rPr lang="cs-CZ" sz="1200" dirty="0" smtClean="0"/>
                <a:t>jména </a:t>
              </a:r>
              <a:endParaRPr lang="cs-CZ" sz="1200" dirty="0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471488" y="965350"/>
            <a:ext cx="5832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atin typeface="Arial" panose="020B0604020202020204" pitchFamily="34" charset="0"/>
              </a:rPr>
              <a:t>4. Uvedení </a:t>
            </a:r>
            <a:r>
              <a:rPr lang="cs-CZ" sz="1400" b="1" dirty="0">
                <a:latin typeface="Arial" panose="020B0604020202020204" pitchFamily="34" charset="0"/>
              </a:rPr>
              <a:t>všech jmen nebo příjmení </a:t>
            </a:r>
            <a:r>
              <a:rPr lang="cs-CZ" sz="1400" b="1" dirty="0" smtClean="0">
                <a:latin typeface="Arial" panose="020B0604020202020204" pitchFamily="34" charset="0"/>
              </a:rPr>
              <a:t>téže osoby</a:t>
            </a:r>
            <a:endParaRPr lang="cs-CZ" sz="1400" b="1" dirty="0">
              <a:latin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71488" y="7711491"/>
            <a:ext cx="59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200" dirty="0" smtClean="0"/>
              <a:t>Pokud si zde uvedete více příjmení, bude Vám ORCID nabízet publikace s těmito příjmeními. To je vhodné pro osoby se změnou jména nebo příjmení.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087375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9000" y="993000"/>
            <a:ext cx="5940000" cy="7920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cs-CZ" sz="1400" b="1" dirty="0" smtClean="0"/>
              <a:t>5. Vložení </a:t>
            </a:r>
            <a:r>
              <a:rPr lang="cs-CZ" sz="1400" b="1" dirty="0"/>
              <a:t>publikací do profilu </a:t>
            </a:r>
            <a:r>
              <a:rPr lang="cs-CZ" sz="1400" b="1" dirty="0" smtClean="0"/>
              <a:t>ORCID</a:t>
            </a:r>
            <a:endParaRPr lang="cs-CZ" sz="1400" b="1" dirty="0"/>
          </a:p>
          <a:p>
            <a:endParaRPr lang="cs-CZ" sz="14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r>
              <a:rPr lang="cs-CZ" sz="1200" dirty="0"/>
              <a:t>Vědecké výsledky (publikace) můžete přidávat různými způsoby:</a:t>
            </a:r>
          </a:p>
          <a:p>
            <a:pPr marL="171450" lvl="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/>
              <a:t>Propojením a importem z jiných </a:t>
            </a:r>
            <a:r>
              <a:rPr lang="cs-CZ" sz="1200" dirty="0" smtClean="0"/>
              <a:t>zdrojů </a:t>
            </a:r>
            <a:r>
              <a:rPr lang="cs-CZ" sz="1200" b="1" dirty="0" err="1" smtClean="0"/>
              <a:t>Search</a:t>
            </a:r>
            <a:r>
              <a:rPr lang="cs-CZ" sz="1200" b="1" dirty="0" smtClean="0"/>
              <a:t> &amp; Link </a:t>
            </a:r>
            <a:r>
              <a:rPr lang="cs-CZ" sz="1200" dirty="0" smtClean="0"/>
              <a:t>(</a:t>
            </a:r>
            <a:r>
              <a:rPr lang="cs-CZ" sz="1200" dirty="0"/>
              <a:t>např. ze SCOPUS a </a:t>
            </a:r>
            <a:r>
              <a:rPr lang="cs-CZ" sz="1200" dirty="0" err="1"/>
              <a:t>CrossRef</a:t>
            </a:r>
            <a:r>
              <a:rPr lang="cs-CZ" sz="1200" dirty="0"/>
              <a:t>) </a:t>
            </a:r>
          </a:p>
          <a:p>
            <a:pPr marL="171450" lvl="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/>
              <a:t>Vložením citace ve formátu </a:t>
            </a:r>
            <a:r>
              <a:rPr lang="cs-CZ" sz="1200" dirty="0" err="1"/>
              <a:t>BibTeX</a:t>
            </a:r>
            <a:r>
              <a:rPr lang="cs-CZ" sz="1200" dirty="0"/>
              <a:t> (formát *.</a:t>
            </a:r>
            <a:r>
              <a:rPr lang="cs-CZ" sz="1200" dirty="0" err="1"/>
              <a:t>bib</a:t>
            </a:r>
            <a:r>
              <a:rPr lang="cs-CZ" sz="1200" dirty="0"/>
              <a:t>)</a:t>
            </a:r>
          </a:p>
          <a:p>
            <a:pPr marL="171450" lvl="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 smtClean="0"/>
              <a:t>Manuálně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endParaRPr lang="cs-CZ" sz="1200" dirty="0" smtClean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r>
              <a:rPr lang="cs-CZ" sz="1200" dirty="0"/>
              <a:t> Publikace přidáte v kategorii Works, </a:t>
            </a:r>
            <a:r>
              <a:rPr lang="cs-CZ" sz="1200" dirty="0" err="1"/>
              <a:t>Add</a:t>
            </a:r>
            <a:r>
              <a:rPr lang="cs-CZ" sz="1200" dirty="0"/>
              <a:t> </a:t>
            </a:r>
            <a:r>
              <a:rPr lang="cs-CZ" sz="1200" dirty="0" err="1"/>
              <a:t>works</a:t>
            </a:r>
            <a:r>
              <a:rPr lang="cs-CZ" sz="1200" dirty="0"/>
              <a:t>, </a:t>
            </a:r>
            <a:r>
              <a:rPr lang="cs-CZ" sz="1200" dirty="0" err="1"/>
              <a:t>Search</a:t>
            </a:r>
            <a:r>
              <a:rPr lang="cs-CZ" sz="1200" dirty="0"/>
              <a:t> &amp; </a:t>
            </a:r>
            <a:r>
              <a:rPr lang="cs-CZ" sz="1200" dirty="0" smtClean="0"/>
              <a:t>link:</a:t>
            </a: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r>
              <a:rPr lang="cs-CZ" sz="1200" dirty="0" smtClean="0">
                <a:latin typeface="Arial"/>
                <a:cs typeface="Arial"/>
              </a:rPr>
              <a:t>Vyberte </a:t>
            </a:r>
            <a:r>
              <a:rPr lang="cs-CZ" sz="1200" dirty="0">
                <a:latin typeface="Arial"/>
                <a:cs typeface="Arial"/>
              </a:rPr>
              <a:t>si externí zdroj, databázi, ze kterých chcete vaše publikace </a:t>
            </a:r>
            <a:r>
              <a:rPr lang="cs-CZ" sz="1200" dirty="0" smtClean="0">
                <a:latin typeface="Arial"/>
                <a:cs typeface="Arial"/>
              </a:rPr>
              <a:t>přidávat (</a:t>
            </a:r>
            <a:r>
              <a:rPr lang="cs-CZ" sz="1200" dirty="0" err="1">
                <a:latin typeface="Arial"/>
                <a:cs typeface="Arial"/>
              </a:rPr>
              <a:t>C</a:t>
            </a:r>
            <a:r>
              <a:rPr lang="cs-CZ" sz="1200" dirty="0" err="1" smtClean="0">
                <a:latin typeface="Arial"/>
                <a:cs typeface="Arial"/>
              </a:rPr>
              <a:t>rossref</a:t>
            </a:r>
            <a:r>
              <a:rPr lang="cs-CZ" sz="1200" dirty="0" smtClean="0">
                <a:latin typeface="Arial"/>
                <a:cs typeface="Arial"/>
              </a:rPr>
              <a:t>, </a:t>
            </a:r>
            <a:r>
              <a:rPr lang="cs-CZ" sz="1200" dirty="0" err="1" smtClean="0">
                <a:latin typeface="Arial"/>
                <a:cs typeface="Arial"/>
              </a:rPr>
              <a:t>Scopus</a:t>
            </a:r>
            <a:r>
              <a:rPr lang="cs-CZ" sz="1200" dirty="0" smtClean="0">
                <a:latin typeface="Arial"/>
                <a:cs typeface="Arial"/>
              </a:rPr>
              <a:t> atd.). </a:t>
            </a:r>
            <a:endParaRPr lang="cs-CZ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cs-CZ" sz="1200" dirty="0"/>
          </a:p>
        </p:txBody>
      </p:sp>
      <p:sp>
        <p:nvSpPr>
          <p:cNvPr id="4" name="Zástupný symbol pro číslo snímku 2"/>
          <p:cNvSpPr txBox="1">
            <a:spLocks/>
          </p:cNvSpPr>
          <p:nvPr/>
        </p:nvSpPr>
        <p:spPr>
          <a:xfrm>
            <a:off x="5859000" y="9009525"/>
            <a:ext cx="540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1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09981A-47E3-4B65-97B8-EED82E99EAAA}" type="slidenum">
              <a:rPr lang="cs-CZ" sz="900" smtClean="0"/>
              <a:pPr/>
              <a:t>9</a:t>
            </a:fld>
            <a:endParaRPr lang="cs-CZ" sz="900" dirty="0"/>
          </a:p>
        </p:txBody>
      </p:sp>
      <p:grpSp>
        <p:nvGrpSpPr>
          <p:cNvPr id="7" name="Skupina 6"/>
          <p:cNvGrpSpPr/>
          <p:nvPr/>
        </p:nvGrpSpPr>
        <p:grpSpPr>
          <a:xfrm>
            <a:off x="459000" y="3770917"/>
            <a:ext cx="5940000" cy="1629758"/>
            <a:chOff x="656877" y="3252675"/>
            <a:chExt cx="5760720" cy="1629758"/>
          </a:xfrm>
        </p:grpSpPr>
        <p:pic>
          <p:nvPicPr>
            <p:cNvPr id="5" name="Obrázek 4"/>
            <p:cNvPicPr/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1119"/>
            <a:stretch/>
          </p:blipFill>
          <p:spPr bwMode="auto">
            <a:xfrm>
              <a:off x="656877" y="3252675"/>
              <a:ext cx="5760720" cy="1629758"/>
            </a:xfrm>
            <a:prstGeom prst="rect">
              <a:avLst/>
            </a:prstGeom>
            <a:ln w="12700">
              <a:solidFill>
                <a:srgbClr val="8BC04A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Zaoblený obdélník 5"/>
            <p:cNvSpPr/>
            <p:nvPr/>
          </p:nvSpPr>
          <p:spPr>
            <a:xfrm>
              <a:off x="3386564" y="3523686"/>
              <a:ext cx="923752" cy="288161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8823567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ávody - vlastní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PowerPoint-návody" id="{348DF4CF-8E96-4888-921B-194358872CB7}" vid="{4F49372E-3E80-41C4-90D6-670353E6867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PowerPoint-návody</Template>
  <TotalTime>1632</TotalTime>
  <Words>1011</Words>
  <Application>Microsoft Office PowerPoint</Application>
  <PresentationFormat>A4 (210 × 297 mm)</PresentationFormat>
  <Paragraphs>455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Ariel</vt:lpstr>
      <vt:lpstr>Calibri</vt:lpstr>
      <vt:lpstr>Pepi Bold</vt:lpstr>
      <vt:lpstr>Pepi Regular</vt:lpstr>
      <vt:lpstr>Segoe UI</vt:lpstr>
      <vt:lpstr>Times New Roman</vt:lpstr>
      <vt:lpstr>Motiv Office</vt:lpstr>
      <vt:lpstr>ORCID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Kristýna Urbánková</dc:creator>
  <cp:lastModifiedBy>smardova</cp:lastModifiedBy>
  <cp:revision>245</cp:revision>
  <cp:lastPrinted>2020-02-04T13:23:14Z</cp:lastPrinted>
  <dcterms:created xsi:type="dcterms:W3CDTF">2019-04-26T11:10:36Z</dcterms:created>
  <dcterms:modified xsi:type="dcterms:W3CDTF">2021-04-16T11:02:15Z</dcterms:modified>
</cp:coreProperties>
</file>