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8" r:id="rId2"/>
    <p:sldId id="257" r:id="rId3"/>
    <p:sldId id="259" r:id="rId4"/>
  </p:sldIdLst>
  <p:sldSz cx="6858000" cy="9906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C10B4-D6EB-4A70-957A-C80FEBBDA192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6EEDE-7FDB-40C6-A269-C8762DF08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154513"/>
            <a:ext cx="5915025" cy="1287594"/>
          </a:xfrm>
        </p:spPr>
        <p:txBody>
          <a:bodyPr>
            <a:normAutofit/>
          </a:bodyPr>
          <a:lstStyle>
            <a:lvl1pPr algn="ctr">
              <a:defRPr sz="34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254477"/>
            <a:ext cx="5915025" cy="5958102"/>
          </a:xfrm>
        </p:spPr>
        <p:txBody>
          <a:bodyPr/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>
          <a:xfrm>
            <a:off x="3530600" y="18517802"/>
            <a:ext cx="2106261" cy="4799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1487" y="2614899"/>
            <a:ext cx="5915025" cy="466785"/>
          </a:xfrm>
        </p:spPr>
        <p:txBody>
          <a:bodyPr anchor="ctr" anchorCtr="0"/>
          <a:lstStyle>
            <a:lvl1pPr marL="0" indent="0" algn="ctr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(Vytvořeno „vepsat datum“)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92819"/>
            <a:ext cx="5940000" cy="8058457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>
          <a:xfrm>
            <a:off x="3530600" y="18517802"/>
            <a:ext cx="2106261" cy="4799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360310"/>
            <a:ext cx="1543050" cy="348490"/>
          </a:xfrm>
        </p:spPr>
        <p:txBody>
          <a:bodyPr/>
          <a:lstStyle>
            <a:lvl1pPr>
              <a:defRPr sz="1100" baseline="0">
                <a:latin typeface="Arial" panose="020B0604020202020204" pitchFamily="34" charset="0"/>
              </a:defRPr>
            </a:lvl1pPr>
          </a:lstStyle>
          <a:p>
            <a:fld id="{2F09981A-47E3-4B65-97B8-EED82E99EAA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005958"/>
            <a:ext cx="2914650" cy="818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005958"/>
            <a:ext cx="2914650" cy="8184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360310"/>
            <a:ext cx="1543050" cy="348490"/>
          </a:xfrm>
        </p:spPr>
        <p:txBody>
          <a:bodyPr/>
          <a:lstStyle>
            <a:lvl1pPr>
              <a:defRPr sz="1100" baseline="0">
                <a:latin typeface="Arial" panose="020B0604020202020204" pitchFamily="34" charset="0"/>
              </a:defRPr>
            </a:lvl1pPr>
          </a:lstStyle>
          <a:p>
            <a:fld id="{2F09981A-47E3-4B65-97B8-EED82E99EAA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13C9-6A6F-4154-8702-13C9E785F94F}" type="datetime1">
              <a:rPr lang="cs-CZ" smtClean="0"/>
              <a:t>21.05.2021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981A-47E3-4B65-97B8-EED82E99E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vis.mendelu.cz/icuk-zadavani-vysledku-vav-do-obd" TargetMode="External"/><Relationship Id="rId2" Type="http://schemas.openxmlformats.org/officeDocument/2006/relationships/hyperlink" Target="https://obd.mendelu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488" y="1098976"/>
            <a:ext cx="5915025" cy="855185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Pepi Bold" panose="02000503000000020004" pitchFamily="50" charset="-18"/>
              </a:rPr>
              <a:t>Vyhledání </a:t>
            </a:r>
            <a:r>
              <a:rPr lang="cs-CZ" sz="2400" dirty="0" err="1" smtClean="0">
                <a:latin typeface="Pepi Bold" panose="02000503000000020004" pitchFamily="50" charset="-18"/>
              </a:rPr>
              <a:t>kvartilů</a:t>
            </a:r>
            <a:r>
              <a:rPr lang="cs-CZ" sz="2400" dirty="0">
                <a:latin typeface="Pepi Bold" panose="02000503000000020004" pitchFamily="50" charset="-18"/>
              </a:rPr>
              <a:t> časopisů podle IF </a:t>
            </a:r>
            <a:r>
              <a:rPr lang="cs-CZ" sz="2400" dirty="0" smtClean="0">
                <a:latin typeface="Pepi Bold" panose="02000503000000020004" pitchFamily="50" charset="-18"/>
              </a:rPr>
              <a:t>článků autora z MENDELU v OBD</a:t>
            </a:r>
            <a:endParaRPr lang="cs-CZ" sz="2400" dirty="0">
              <a:latin typeface="Pepi Bold" panose="02000503000000020004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2643240"/>
            <a:ext cx="5940000" cy="6383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 smtClean="0"/>
              <a:t>Přihlásíme se do OBD </a:t>
            </a:r>
            <a:r>
              <a:rPr lang="cs-CZ" sz="1200" dirty="0"/>
              <a:t>na adrese </a:t>
            </a:r>
            <a:r>
              <a:rPr lang="cs-CZ" sz="1200" dirty="0">
                <a:hlinkClick r:id="rId2"/>
              </a:rPr>
              <a:t>https://obd.mendelu.cz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smtClean="0"/>
              <a:t>. Přístup také přes „Rozcestník IS“ na úvodní webové stránce MENDELU nebo přes webové </a:t>
            </a:r>
            <a:r>
              <a:rPr lang="cs-CZ" sz="1200" dirty="0"/>
              <a:t>stránky knihovny </a:t>
            </a: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uvis.mendelu.cz/</a:t>
            </a:r>
            <a:r>
              <a:rPr lang="cs-CZ" sz="1200" dirty="0" err="1" smtClean="0">
                <a:hlinkClick r:id="rId3"/>
              </a:rPr>
              <a:t>icuk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zadavani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vysledku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vav</a:t>
            </a:r>
            <a:r>
              <a:rPr lang="cs-CZ" sz="1200" dirty="0" smtClean="0">
                <a:hlinkClick r:id="rId3"/>
              </a:rPr>
              <a:t>-do-</a:t>
            </a:r>
            <a:r>
              <a:rPr lang="cs-CZ" sz="1200" dirty="0" err="1" smtClean="0">
                <a:hlinkClick r:id="rId3"/>
              </a:rPr>
              <a:t>obd</a:t>
            </a:r>
            <a:r>
              <a:rPr lang="cs-CZ" sz="1200" dirty="0" smtClean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mtClean="0"/>
              <a:t>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2800" y="2144812"/>
            <a:ext cx="591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Vytvořeno 21. 5. 2021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3"/>
          <a:stretch/>
        </p:blipFill>
        <p:spPr>
          <a:xfrm>
            <a:off x="432000" y="3377176"/>
            <a:ext cx="5875200" cy="2338595"/>
          </a:xfrm>
          <a:prstGeom prst="rect">
            <a:avLst/>
          </a:prstGeom>
          <a:ln w="25400">
            <a:solidFill>
              <a:srgbClr val="1B62AE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32000" y="5876532"/>
            <a:ext cx="595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Zvolíme záložku OBD a otevře se stránka se všemi publikacemi přihlášeného autora (interní autor), které má v OBD zadány.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4"/>
          <a:stretch/>
        </p:blipFill>
        <p:spPr>
          <a:xfrm>
            <a:off x="462543" y="6404850"/>
            <a:ext cx="5875537" cy="2370957"/>
          </a:xfrm>
          <a:prstGeom prst="rect">
            <a:avLst/>
          </a:prstGeom>
          <a:ln w="25400">
            <a:solidFill>
              <a:srgbClr val="1B62AE"/>
            </a:solidFill>
          </a:ln>
        </p:spPr>
      </p:pic>
    </p:spTree>
    <p:extLst>
      <p:ext uri="{BB962C8B-B14F-4D97-AF65-F5344CB8AC3E}">
        <p14:creationId xmlns:p14="http://schemas.microsoft.com/office/powerpoint/2010/main" val="19686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080000"/>
            <a:ext cx="5940000" cy="7918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/>
              <a:t>V levé části zvolíme záložku „</a:t>
            </a:r>
            <a:r>
              <a:rPr lang="cs-CZ" sz="1200" b="1" dirty="0" smtClean="0"/>
              <a:t>Pokročilý filtr</a:t>
            </a:r>
            <a:r>
              <a:rPr lang="cs-CZ" sz="1200" dirty="0" smtClean="0"/>
              <a:t>“ a navolíme selekční ukazatele: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/>
              <a:t>Přes ikonu     otevřeme v části „</a:t>
            </a:r>
            <a:r>
              <a:rPr lang="cs-CZ" sz="1200" b="1" dirty="0" smtClean="0"/>
              <a:t>Filtr</a:t>
            </a:r>
            <a:r>
              <a:rPr lang="cs-CZ" sz="1200" dirty="0" smtClean="0"/>
              <a:t>“ v řádku 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sz="1200" b="1" dirty="0" smtClean="0">
                <a:solidFill>
                  <a:schemeClr val="accent2">
                    <a:lumMod val="75000"/>
                  </a:schemeClr>
                </a:solidFill>
              </a:rPr>
              <a:t>oddruh</a:t>
            </a:r>
            <a:r>
              <a:rPr lang="cs-CZ" sz="1200" dirty="0" smtClean="0"/>
              <a:t> – </a:t>
            </a:r>
            <a:r>
              <a:rPr lang="cs-CZ" sz="1200" b="1" dirty="0" smtClean="0">
                <a:solidFill>
                  <a:schemeClr val="accent2">
                    <a:lumMod val="75000"/>
                  </a:schemeClr>
                </a:solidFill>
              </a:rPr>
              <a:t>Seznam poddruhů </a:t>
            </a:r>
            <a:r>
              <a:rPr lang="cs-CZ" sz="1200" dirty="0" smtClean="0"/>
              <a:t>rejstřík, kde vybereme J_ČLÁNEK / </a:t>
            </a:r>
            <a:r>
              <a:rPr lang="cs-CZ" sz="1200" dirty="0" err="1" smtClean="0"/>
              <a:t>Jimp</a:t>
            </a:r>
            <a:r>
              <a:rPr lang="cs-CZ" sz="1200" dirty="0" smtClean="0"/>
              <a:t>-článek v impaktovaném časopise.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/>
              <a:t>V části „</a:t>
            </a:r>
            <a:r>
              <a:rPr lang="cs-CZ" sz="1200" b="1" dirty="0" smtClean="0"/>
              <a:t>Autoři a pracoviště</a:t>
            </a:r>
            <a:r>
              <a:rPr lang="cs-CZ" sz="1200" dirty="0" smtClean="0"/>
              <a:t>“ máme vyplněno své jméno.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/>
              <a:t>V části „</a:t>
            </a:r>
            <a:r>
              <a:rPr lang="cs-CZ" sz="1200" b="1" dirty="0" smtClean="0"/>
              <a:t>Vyhledávání</a:t>
            </a:r>
            <a:r>
              <a:rPr lang="cs-CZ" sz="1200" dirty="0" smtClean="0"/>
              <a:t>“ zvolíme požadované roky od–do vydání článků.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/>
              <a:t>Dáme „</a:t>
            </a:r>
            <a:r>
              <a:rPr lang="cs-CZ" sz="1200" b="1" dirty="0" smtClean="0"/>
              <a:t>Hledat</a:t>
            </a:r>
            <a:r>
              <a:rPr lang="cs-CZ" sz="1200" dirty="0" smtClean="0"/>
              <a:t>“.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mtClean="0"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9599" r="10305" b="9039"/>
          <a:stretch/>
        </p:blipFill>
        <p:spPr>
          <a:xfrm>
            <a:off x="1300162" y="1312524"/>
            <a:ext cx="152715" cy="1614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635988"/>
            <a:ext cx="5875200" cy="2254788"/>
          </a:xfrm>
          <a:prstGeom prst="rect">
            <a:avLst/>
          </a:prstGeom>
          <a:ln w="25400">
            <a:solidFill>
              <a:srgbClr val="1B62AE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500400" y="6066430"/>
            <a:ext cx="58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Na obrázku vidíte „Použitá kritéria“ vyhledávání a zobrazené záznamy vyhledané na základě těchto selekčních kritérií.</a:t>
            </a:r>
            <a:endParaRPr lang="cs-CZ" sz="12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32800" y="2322005"/>
            <a:ext cx="5875200" cy="3573137"/>
            <a:chOff x="532800" y="2322005"/>
            <a:chExt cx="5875200" cy="3573137"/>
          </a:xfrm>
        </p:grpSpPr>
        <p:grpSp>
          <p:nvGrpSpPr>
            <p:cNvPr id="8" name="Skupina 7"/>
            <p:cNvGrpSpPr>
              <a:grpSpLocks noChangeAspect="1"/>
            </p:cNvGrpSpPr>
            <p:nvPr/>
          </p:nvGrpSpPr>
          <p:grpSpPr>
            <a:xfrm>
              <a:off x="532800" y="2322005"/>
              <a:ext cx="5875200" cy="3573137"/>
              <a:chOff x="0" y="2603536"/>
              <a:chExt cx="6858000" cy="4170850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239"/>
              <a:stretch/>
            </p:blipFill>
            <p:spPr>
              <a:xfrm>
                <a:off x="0" y="2603536"/>
                <a:ext cx="6858000" cy="4170850"/>
              </a:xfrm>
              <a:prstGeom prst="rect">
                <a:avLst/>
              </a:prstGeom>
              <a:ln w="25400">
                <a:solidFill>
                  <a:srgbClr val="1B62AE"/>
                </a:solidFill>
              </a:ln>
            </p:spPr>
          </p:pic>
          <p:sp>
            <p:nvSpPr>
              <p:cNvPr id="7" name="TextovéPole 6"/>
              <p:cNvSpPr txBox="1"/>
              <p:nvPr/>
            </p:nvSpPr>
            <p:spPr>
              <a:xfrm>
                <a:off x="792550" y="5779302"/>
                <a:ext cx="998219" cy="179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" dirty="0" smtClean="0"/>
                  <a:t>Jméno autora z MENDELU</a:t>
                </a:r>
                <a:endParaRPr lang="cs-CZ" sz="400" dirty="0"/>
              </a:p>
            </p:txBody>
          </p:sp>
        </p:grpSp>
        <p:sp>
          <p:nvSpPr>
            <p:cNvPr id="2" name="Obdélník 1"/>
            <p:cNvSpPr/>
            <p:nvPr/>
          </p:nvSpPr>
          <p:spPr>
            <a:xfrm>
              <a:off x="566738" y="3299012"/>
              <a:ext cx="425356" cy="137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290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00" y="1080000"/>
            <a:ext cx="5940000" cy="7918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/>
              <a:t>Vyhledané záznamy vyexportujeme do Excelu. Zvolíme záložku „</a:t>
            </a:r>
            <a:r>
              <a:rPr lang="cs-CZ" sz="1200" b="1" dirty="0" smtClean="0"/>
              <a:t>Exporty</a:t>
            </a:r>
            <a:r>
              <a:rPr lang="cs-CZ" sz="1200" dirty="0" smtClean="0"/>
              <a:t>“, 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Výpis výsledků Všechny informace (tabulka)</a:t>
            </a:r>
            <a:r>
              <a:rPr lang="cs-CZ" sz="1200" dirty="0" smtClean="0"/>
              <a:t> 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mtClean="0"/>
              <a:t>3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1646908"/>
            <a:ext cx="5875200" cy="2083666"/>
          </a:xfrm>
          <a:prstGeom prst="rect">
            <a:avLst/>
          </a:prstGeom>
          <a:ln w="25400">
            <a:solidFill>
              <a:srgbClr val="1B62AE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68000" y="4194244"/>
            <a:ext cx="58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Získáme tabulku s podrobnými informacemi o výsledcích včetně údajů o </a:t>
            </a:r>
            <a:r>
              <a:rPr lang="cs-CZ" sz="1200" dirty="0" err="1" smtClean="0"/>
              <a:t>kvartilech</a:t>
            </a:r>
            <a:r>
              <a:rPr lang="cs-CZ" sz="1200" dirty="0" smtClean="0"/>
              <a:t> časopisů, ve kterých dané články vyšly. </a:t>
            </a:r>
            <a:r>
              <a:rPr lang="cs-CZ" sz="1200" dirty="0"/>
              <a:t>Ty jsou ve </a:t>
            </a:r>
            <a:r>
              <a:rPr lang="cs-CZ" sz="1200"/>
              <a:t>sloupci </a:t>
            </a:r>
            <a:r>
              <a:rPr lang="cs-CZ" sz="1200"/>
              <a:t>Y</a:t>
            </a:r>
            <a:r>
              <a:rPr lang="cs-CZ" sz="1200" smtClean="0"/>
              <a:t> </a:t>
            </a:r>
            <a:r>
              <a:rPr lang="cs-CZ" sz="1200" dirty="0"/>
              <a:t>(</a:t>
            </a:r>
            <a:r>
              <a:rPr lang="cs-CZ" sz="1200" dirty="0" err="1"/>
              <a:t>Kvartil</a:t>
            </a:r>
            <a:r>
              <a:rPr lang="cs-CZ" sz="1200" dirty="0"/>
              <a:t> dle </a:t>
            </a:r>
            <a:r>
              <a:rPr lang="cs-CZ" sz="1200" dirty="0" smtClean="0"/>
              <a:t>IF).</a:t>
            </a:r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60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ávody - vlastní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owerPoint-návody" id="{348DF4CF-8E96-4888-921B-194358872CB7}" vid="{4F49372E-3E80-41C4-90D6-670353E6867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PowerPoint-návody</Template>
  <TotalTime>93</TotalTime>
  <Words>210</Words>
  <Application>Microsoft Office PowerPoint</Application>
  <PresentationFormat>A4 (210 × 297 mm)</PresentationFormat>
  <Paragraphs>16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Pepi Bold</vt:lpstr>
      <vt:lpstr>Motiv Office</vt:lpstr>
      <vt:lpstr>Vyhledání kvartilů časopisů podle IF článků autora z MENDELU v OBD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Urbánková</dc:creator>
  <cp:lastModifiedBy>Jana Kratochvílová</cp:lastModifiedBy>
  <cp:revision>20</cp:revision>
  <dcterms:created xsi:type="dcterms:W3CDTF">2019-04-26T11:10:36Z</dcterms:created>
  <dcterms:modified xsi:type="dcterms:W3CDTF">2021-05-21T07:18:04Z</dcterms:modified>
</cp:coreProperties>
</file>