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8" r:id="rId2"/>
    <p:sldId id="261" r:id="rId3"/>
    <p:sldId id="263" r:id="rId4"/>
    <p:sldId id="264" r:id="rId5"/>
    <p:sldId id="265" r:id="rId6"/>
    <p:sldId id="266" r:id="rId7"/>
    <p:sldId id="262" r:id="rId8"/>
    <p:sldId id="267" r:id="rId9"/>
  </p:sldIdLst>
  <p:sldSz cx="6858000" cy="9906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C10B4-D6EB-4A70-957A-C80FEBBDA192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6EEDE-7FDB-40C6-A269-C8762DF08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2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154513"/>
            <a:ext cx="5915025" cy="1287594"/>
          </a:xfrm>
        </p:spPr>
        <p:txBody>
          <a:bodyPr>
            <a:normAutofit/>
          </a:bodyPr>
          <a:lstStyle>
            <a:lvl1pPr algn="ctr">
              <a:defRPr sz="34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3254477"/>
            <a:ext cx="5915025" cy="5958102"/>
          </a:xfrm>
        </p:spPr>
        <p:txBody>
          <a:bodyPr/>
          <a:lstStyle>
            <a:lvl1pPr marL="0" indent="0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Footer Placeholder 4"/>
          <p:cNvSpPr>
            <a:spLocks noGrp="1" noChangeAspect="1"/>
          </p:cNvSpPr>
          <p:nvPr>
            <p:ph type="ftr" sz="quarter" idx="11"/>
          </p:nvPr>
        </p:nvSpPr>
        <p:spPr>
          <a:xfrm>
            <a:off x="3530600" y="18517802"/>
            <a:ext cx="2106261" cy="47993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1487" y="2614899"/>
            <a:ext cx="5915025" cy="466785"/>
          </a:xfrm>
        </p:spPr>
        <p:txBody>
          <a:bodyPr anchor="ctr" anchorCtr="0"/>
          <a:lstStyle>
            <a:lvl1pPr marL="0" indent="0" algn="ctr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(Vytvořeno „vepsat datum“)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" y="1318"/>
            <a:ext cx="2097741" cy="8098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5372"/>
            <a:ext cx="6858000" cy="5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092819"/>
            <a:ext cx="5940000" cy="8058457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Footer Placeholder 4"/>
          <p:cNvSpPr>
            <a:spLocks noGrp="1" noChangeAspect="1"/>
          </p:cNvSpPr>
          <p:nvPr>
            <p:ph type="ftr" sz="quarter" idx="11"/>
          </p:nvPr>
        </p:nvSpPr>
        <p:spPr>
          <a:xfrm>
            <a:off x="3530600" y="18517802"/>
            <a:ext cx="2106261" cy="47993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360310"/>
            <a:ext cx="1543050" cy="348490"/>
          </a:xfrm>
        </p:spPr>
        <p:txBody>
          <a:bodyPr/>
          <a:lstStyle>
            <a:lvl1pPr>
              <a:defRPr sz="1100" baseline="0">
                <a:latin typeface="Arial" panose="020B0604020202020204" pitchFamily="34" charset="0"/>
              </a:defRPr>
            </a:lvl1pPr>
          </a:lstStyle>
          <a:p>
            <a:fld id="{2F09981A-47E3-4B65-97B8-EED82E99EAA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" y="1318"/>
            <a:ext cx="2097741" cy="8098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5372"/>
            <a:ext cx="6858000" cy="5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4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005958"/>
            <a:ext cx="2914650" cy="81846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005958"/>
            <a:ext cx="2914650" cy="8184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360310"/>
            <a:ext cx="1543050" cy="348490"/>
          </a:xfrm>
        </p:spPr>
        <p:txBody>
          <a:bodyPr/>
          <a:lstStyle>
            <a:lvl1pPr>
              <a:defRPr sz="1100" baseline="0">
                <a:latin typeface="Arial" panose="020B0604020202020204" pitchFamily="34" charset="0"/>
              </a:defRPr>
            </a:lvl1pPr>
          </a:lstStyle>
          <a:p>
            <a:fld id="{2F09981A-47E3-4B65-97B8-EED82E99EAA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" y="1318"/>
            <a:ext cx="2097741" cy="8098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85372"/>
            <a:ext cx="6858000" cy="5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2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13C9-6A6F-4154-8702-13C9E785F94F}" type="datetime1">
              <a:rPr lang="cs-CZ" smtClean="0"/>
              <a:t>18.02.2020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981A-47E3-4B65-97B8-EED82E99E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72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488" y="1098976"/>
            <a:ext cx="5915025" cy="108763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400" dirty="0" smtClean="0">
                <a:latin typeface="Pepi Bold" panose="02000503000000020004" pitchFamily="50" charset="-18"/>
              </a:rPr>
              <a:t>Generování sestav výsledků z OBD dle projektů</a:t>
            </a:r>
            <a:endParaRPr lang="cs-CZ" sz="3400" dirty="0">
              <a:latin typeface="Pepi Bold" panose="02000503000000020004" pitchFamily="50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000" y="2726515"/>
            <a:ext cx="5940000" cy="630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200" dirty="0"/>
              <a:t>Chceme-li generovat sestavy výsledků dle projektů, přihlásíme se do OBD.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mtClean="0"/>
              <a:t>1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1488" y="2325757"/>
            <a:ext cx="5915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Vytvořeno 17. 2. 2020</a:t>
            </a:r>
            <a:endParaRPr lang="cs-CZ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3080816"/>
            <a:ext cx="5760000" cy="2593063"/>
          </a:xfrm>
          <a:prstGeom prst="rect">
            <a:avLst/>
          </a:prstGeom>
          <a:ln w="25400">
            <a:solidFill>
              <a:srgbClr val="8BC04A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468000" y="5940000"/>
            <a:ext cx="59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Klikem na červený křížek odebereme filtrovací kritérium Interní autor</a:t>
            </a:r>
            <a:endParaRPr lang="cs-CZ" sz="1200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471488" y="6302027"/>
            <a:ext cx="5760000" cy="2612945"/>
            <a:chOff x="471488" y="6302027"/>
            <a:chExt cx="5760000" cy="2612945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8" y="6302027"/>
              <a:ext cx="5760000" cy="2612945"/>
            </a:xfrm>
            <a:prstGeom prst="rect">
              <a:avLst/>
            </a:prstGeom>
            <a:ln w="25400">
              <a:solidFill>
                <a:srgbClr val="8BC04A"/>
              </a:solidFill>
            </a:ln>
          </p:spPr>
        </p:pic>
        <p:sp>
          <p:nvSpPr>
            <p:cNvPr id="12" name="Zaoblený obdélník 11"/>
            <p:cNvSpPr/>
            <p:nvPr/>
          </p:nvSpPr>
          <p:spPr>
            <a:xfrm>
              <a:off x="4169664" y="7327392"/>
              <a:ext cx="219456" cy="21945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686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2</a:t>
            </a:fld>
            <a:endParaRPr lang="cs-CZ" sz="9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Najdeme v záložce „Rozšířený filtr“ část „Financování“. Vybereme řádek „Projekt / Záměr“, zvolíme „Číselník grantů“. Ve vyskakovacím okně „Seznam financování“ lze hledat podle kódu projektu, názvu projektu, </a:t>
            </a:r>
            <a:r>
              <a:rPr lang="cs-CZ" dirty="0"/>
              <a:t>ř</a:t>
            </a:r>
            <a:r>
              <a:rPr lang="cs-CZ" dirty="0" smtClean="0"/>
              <a:t>ešitele, …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471488" y="2048087"/>
            <a:ext cx="5760000" cy="1312000"/>
            <a:chOff x="561488" y="1771528"/>
            <a:chExt cx="5760000" cy="1312000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88" y="1771528"/>
              <a:ext cx="5760000" cy="1312000"/>
            </a:xfrm>
            <a:prstGeom prst="rect">
              <a:avLst/>
            </a:prstGeom>
            <a:ln w="25400">
              <a:solidFill>
                <a:srgbClr val="8BC04A"/>
              </a:solidFill>
            </a:ln>
          </p:spPr>
        </p:pic>
        <p:sp>
          <p:nvSpPr>
            <p:cNvPr id="9" name="Zaoblený obdélník 8"/>
            <p:cNvSpPr/>
            <p:nvPr/>
          </p:nvSpPr>
          <p:spPr>
            <a:xfrm>
              <a:off x="1323974" y="2495550"/>
              <a:ext cx="714375" cy="1714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71488" y="3786923"/>
            <a:ext cx="5760000" cy="4194380"/>
            <a:chOff x="561488" y="3292562"/>
            <a:chExt cx="5760000" cy="4194380"/>
          </a:xfrm>
        </p:grpSpPr>
        <p:pic>
          <p:nvPicPr>
            <p:cNvPr id="6" name="Zástupný symbol pro obsah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88" y="3292562"/>
              <a:ext cx="5760000" cy="4194380"/>
            </a:xfrm>
            <a:prstGeom prst="rect">
              <a:avLst/>
            </a:prstGeom>
            <a:ln w="25400">
              <a:solidFill>
                <a:srgbClr val="8BC04A"/>
              </a:solidFill>
            </a:ln>
          </p:spPr>
        </p:pic>
        <p:sp>
          <p:nvSpPr>
            <p:cNvPr id="11" name="Zaoblený obdélník 10"/>
            <p:cNvSpPr/>
            <p:nvPr/>
          </p:nvSpPr>
          <p:spPr>
            <a:xfrm>
              <a:off x="561488" y="3952875"/>
              <a:ext cx="829162" cy="1809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561488" y="4536000"/>
              <a:ext cx="924412" cy="18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2448000" y="4536000"/>
              <a:ext cx="144000" cy="18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Šipka doleva 13"/>
            <p:cNvSpPr/>
            <p:nvPr/>
          </p:nvSpPr>
          <p:spPr>
            <a:xfrm>
              <a:off x="2628000" y="4536000"/>
              <a:ext cx="360000" cy="1800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988001" y="4500000"/>
              <a:ext cx="1393500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Číselník grantů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3555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3</a:t>
            </a:fld>
            <a:endParaRPr lang="cs-CZ" sz="9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Vyplníme vyskakovací okno „Seznam financování“ např. číselným kódem grantu (projekty </a:t>
            </a:r>
            <a:br>
              <a:rPr lang="cs-CZ" dirty="0" smtClean="0"/>
            </a:br>
            <a:r>
              <a:rPr lang="cs-CZ" dirty="0" smtClean="0"/>
              <a:t>v CEP) nebo názvem grantu a dáme „Najít“. Klepneme kdekoliv na vyhledaný grant – promítne se nám do filtru. Dáme „Hledat“.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471488" y="1657876"/>
            <a:ext cx="5760000" cy="4211271"/>
            <a:chOff x="471488" y="2284054"/>
            <a:chExt cx="5760000" cy="421127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8" y="2284054"/>
              <a:ext cx="5760000" cy="4211271"/>
            </a:xfrm>
            <a:prstGeom prst="rect">
              <a:avLst/>
            </a:prstGeom>
            <a:ln w="25400">
              <a:solidFill>
                <a:srgbClr val="8BC04A"/>
              </a:solidFill>
            </a:ln>
          </p:spPr>
        </p:pic>
        <p:sp>
          <p:nvSpPr>
            <p:cNvPr id="8" name="Zaoblený obdélník 7"/>
            <p:cNvSpPr/>
            <p:nvPr/>
          </p:nvSpPr>
          <p:spPr>
            <a:xfrm>
              <a:off x="876300" y="5143500"/>
              <a:ext cx="304800" cy="2190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809625" y="4438345"/>
              <a:ext cx="1409699" cy="20985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876300" y="5857875"/>
              <a:ext cx="5257800" cy="3714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71488" y="6035166"/>
            <a:ext cx="5760000" cy="1673441"/>
            <a:chOff x="471488" y="6035166"/>
            <a:chExt cx="5760000" cy="1673441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1488" y="6035166"/>
              <a:ext cx="5760000" cy="1673441"/>
            </a:xfrm>
            <a:prstGeom prst="rect">
              <a:avLst/>
            </a:prstGeom>
            <a:ln w="25400">
              <a:solidFill>
                <a:srgbClr val="8BC04A"/>
              </a:solidFill>
            </a:ln>
          </p:spPr>
        </p:pic>
        <p:sp>
          <p:nvSpPr>
            <p:cNvPr id="13" name="Zaoblený obdélník 12"/>
            <p:cNvSpPr/>
            <p:nvPr/>
          </p:nvSpPr>
          <p:spPr>
            <a:xfrm>
              <a:off x="471488" y="7272000"/>
              <a:ext cx="2195512" cy="2095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471488" y="7882291"/>
            <a:ext cx="5760000" cy="1312000"/>
            <a:chOff x="471488" y="7847454"/>
            <a:chExt cx="5760000" cy="1312000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8" y="7847454"/>
              <a:ext cx="5760000" cy="1312000"/>
            </a:xfrm>
            <a:prstGeom prst="rect">
              <a:avLst/>
            </a:prstGeom>
            <a:ln w="25400">
              <a:solidFill>
                <a:srgbClr val="8BC04A"/>
              </a:solidFill>
            </a:ln>
          </p:spPr>
        </p:pic>
        <p:sp>
          <p:nvSpPr>
            <p:cNvPr id="16" name="Zaoblený obdélník 15"/>
            <p:cNvSpPr/>
            <p:nvPr/>
          </p:nvSpPr>
          <p:spPr>
            <a:xfrm>
              <a:off x="519112" y="8750516"/>
              <a:ext cx="576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9492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Vyhledané publikace navázané na předem zvolený grant.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4</a:t>
            </a:fld>
            <a:endParaRPr lang="cs-CZ" sz="9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403490"/>
            <a:ext cx="5760000" cy="4842431"/>
          </a:xfrm>
          <a:prstGeom prst="rect">
            <a:avLst/>
          </a:prstGeom>
          <a:ln w="25400">
            <a:solidFill>
              <a:srgbClr val="8BC04A"/>
            </a:solidFill>
          </a:ln>
        </p:spPr>
      </p:pic>
    </p:spTree>
    <p:extLst>
      <p:ext uri="{BB962C8B-B14F-4D97-AF65-F5344CB8AC3E}">
        <p14:creationId xmlns:p14="http://schemas.microsoft.com/office/powerpoint/2010/main" val="1685769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 smtClean="0"/>
              <a:t>Export vyhledaných publikací</a:t>
            </a:r>
          </a:p>
          <a:p>
            <a:r>
              <a:rPr lang="cs-CZ" dirty="0" smtClean="0"/>
              <a:t>Zvolíme záložku „</a:t>
            </a:r>
            <a:r>
              <a:rPr lang="cs-CZ" dirty="0" smtClean="0">
                <a:latin typeface="+mj-lt"/>
              </a:rPr>
              <a:t>Exporty</a:t>
            </a:r>
            <a:r>
              <a:rPr lang="cs-CZ" dirty="0" smtClean="0"/>
              <a:t>“ a vybereme, jak chceme výsledky exportovat. Lze ve formátu Citace nebo Výpis výsledků do tabulky (Excel).</a:t>
            </a:r>
            <a:endParaRPr lang="cs-CZ" dirty="0"/>
          </a:p>
          <a:p>
            <a:r>
              <a:rPr lang="cs-CZ" b="1" u="sng" dirty="0" smtClean="0"/>
              <a:t>Export citací do Word</a:t>
            </a:r>
            <a:endParaRPr lang="cs-CZ" b="1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5</a:t>
            </a:fld>
            <a:endParaRPr lang="cs-CZ" sz="9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130176"/>
            <a:ext cx="5760000" cy="3365751"/>
          </a:xfrm>
          <a:prstGeom prst="rect">
            <a:avLst/>
          </a:prstGeom>
          <a:ln w="25400">
            <a:solidFill>
              <a:srgbClr val="8BC04A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5776731"/>
            <a:ext cx="5760000" cy="3374545"/>
          </a:xfrm>
          <a:prstGeom prst="rect">
            <a:avLst/>
          </a:prstGeom>
          <a:ln w="25400">
            <a:solidFill>
              <a:srgbClr val="8BC04A"/>
            </a:solidFill>
          </a:ln>
        </p:spPr>
      </p:pic>
      <p:sp>
        <p:nvSpPr>
          <p:cNvPr id="6" name="Zaoblený obdélník 5"/>
          <p:cNvSpPr/>
          <p:nvPr/>
        </p:nvSpPr>
        <p:spPr>
          <a:xfrm>
            <a:off x="1333500" y="2800350"/>
            <a:ext cx="504825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2450" y="4324350"/>
            <a:ext cx="857250" cy="2571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352676" y="4324350"/>
            <a:ext cx="190499" cy="216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1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Výsledná podoba exportu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6</a:t>
            </a:fld>
            <a:endParaRPr lang="cs-CZ" sz="9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530383"/>
            <a:ext cx="5760000" cy="6229277"/>
          </a:xfrm>
          <a:prstGeom prst="rect">
            <a:avLst/>
          </a:prstGeom>
          <a:ln w="25400">
            <a:solidFill>
              <a:srgbClr val="8BC04A"/>
            </a:solidFill>
          </a:ln>
        </p:spPr>
      </p:pic>
    </p:spTree>
    <p:extLst>
      <p:ext uri="{BB962C8B-B14F-4D97-AF65-F5344CB8AC3E}">
        <p14:creationId xmlns:p14="http://schemas.microsoft.com/office/powerpoint/2010/main" val="381049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Export citací do </a:t>
            </a:r>
            <a:r>
              <a:rPr lang="cs-CZ" b="1" u="sng" dirty="0" smtClean="0"/>
              <a:t>Excel</a:t>
            </a:r>
            <a:endParaRPr lang="cs-CZ" b="1" u="sng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7</a:t>
            </a:fld>
            <a:endParaRPr lang="cs-CZ" sz="9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471488" y="1498323"/>
            <a:ext cx="5760000" cy="3365751"/>
            <a:chOff x="471488" y="1498323"/>
            <a:chExt cx="5760000" cy="3365751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8" y="1498323"/>
              <a:ext cx="5760000" cy="3365751"/>
            </a:xfrm>
            <a:prstGeom prst="rect">
              <a:avLst/>
            </a:prstGeom>
            <a:ln w="25400">
              <a:solidFill>
                <a:srgbClr val="8BC04A"/>
              </a:solidFill>
            </a:ln>
          </p:spPr>
        </p:pic>
        <p:sp>
          <p:nvSpPr>
            <p:cNvPr id="5" name="Zaoblený obdélník 4"/>
            <p:cNvSpPr/>
            <p:nvPr/>
          </p:nvSpPr>
          <p:spPr>
            <a:xfrm>
              <a:off x="1314450" y="2181225"/>
              <a:ext cx="504825" cy="5334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540000" y="4176000"/>
              <a:ext cx="838200" cy="3143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2232000" y="4140000"/>
              <a:ext cx="190499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5372149"/>
            <a:ext cx="5760000" cy="2895854"/>
          </a:xfrm>
          <a:prstGeom prst="rect">
            <a:avLst/>
          </a:prstGeom>
          <a:ln w="25400">
            <a:solidFill>
              <a:srgbClr val="8BC04A"/>
            </a:solidFill>
          </a:ln>
        </p:spPr>
      </p:pic>
    </p:spTree>
    <p:extLst>
      <p:ext uri="{BB962C8B-B14F-4D97-AF65-F5344CB8AC3E}">
        <p14:creationId xmlns:p14="http://schemas.microsoft.com/office/powerpoint/2010/main" val="373566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Výsledná podoba exportu</a:t>
            </a:r>
          </a:p>
          <a:p>
            <a:r>
              <a:rPr lang="cs-CZ" dirty="0" smtClean="0"/>
              <a:t>Vyexportované výsledky v Excel je nutné „Uložit jako“ a zvolit uložení do Excel.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048000" y="9000000"/>
            <a:ext cx="540000" cy="324000"/>
          </a:xfrm>
        </p:spPr>
        <p:txBody>
          <a:bodyPr/>
          <a:lstStyle/>
          <a:p>
            <a:fld id="{2F09981A-47E3-4B65-97B8-EED82E99EAAA}" type="slidenum">
              <a:rPr lang="cs-CZ" sz="900" smtClean="0"/>
              <a:pPr/>
              <a:t>8</a:t>
            </a:fld>
            <a:endParaRPr lang="cs-CZ" sz="9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8" y="1799148"/>
            <a:ext cx="5760000" cy="5489808"/>
          </a:xfrm>
          <a:prstGeom prst="rect">
            <a:avLst/>
          </a:prstGeom>
          <a:ln w="25400">
            <a:solidFill>
              <a:srgbClr val="8BC04A"/>
            </a:solidFill>
          </a:ln>
        </p:spPr>
      </p:pic>
    </p:spTree>
    <p:extLst>
      <p:ext uri="{BB962C8B-B14F-4D97-AF65-F5344CB8AC3E}">
        <p14:creationId xmlns:p14="http://schemas.microsoft.com/office/powerpoint/2010/main" val="25985423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ávody - vlastní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owerPoint-návody" id="{348DF4CF-8E96-4888-921B-194358872CB7}" vid="{4F49372E-3E80-41C4-90D6-670353E6867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194</Words>
  <Application>Microsoft Office PowerPoint</Application>
  <PresentationFormat>A4 (210 × 297 mm)</PresentationFormat>
  <Paragraphs>24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Pepi Bold</vt:lpstr>
      <vt:lpstr>Motiv Office</vt:lpstr>
      <vt:lpstr>Generování sestav výsledků z OBD dle projektů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Urbánková</dc:creator>
  <cp:lastModifiedBy>Jana Kratochvílová</cp:lastModifiedBy>
  <cp:revision>21</cp:revision>
  <dcterms:created xsi:type="dcterms:W3CDTF">2019-04-26T11:10:36Z</dcterms:created>
  <dcterms:modified xsi:type="dcterms:W3CDTF">2020-02-18T09:26:48Z</dcterms:modified>
</cp:coreProperties>
</file>