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handoutMasterIdLst>
    <p:handoutMasterId r:id="rId98"/>
  </p:handoutMasterIdLst>
  <p:sldIdLst>
    <p:sldId id="285" r:id="rId2"/>
    <p:sldId id="282" r:id="rId3"/>
    <p:sldId id="277" r:id="rId4"/>
    <p:sldId id="268" r:id="rId5"/>
    <p:sldId id="278" r:id="rId6"/>
    <p:sldId id="280" r:id="rId7"/>
    <p:sldId id="281" r:id="rId8"/>
    <p:sldId id="283" r:id="rId9"/>
    <p:sldId id="286" r:id="rId10"/>
    <p:sldId id="289" r:id="rId11"/>
    <p:sldId id="291" r:id="rId12"/>
    <p:sldId id="293" r:id="rId13"/>
    <p:sldId id="294" r:id="rId14"/>
    <p:sldId id="295" r:id="rId15"/>
    <p:sldId id="296" r:id="rId16"/>
    <p:sldId id="297" r:id="rId17"/>
    <p:sldId id="299" r:id="rId18"/>
    <p:sldId id="300" r:id="rId19"/>
    <p:sldId id="303" r:id="rId20"/>
    <p:sldId id="343" r:id="rId21"/>
    <p:sldId id="342" r:id="rId22"/>
    <p:sldId id="344" r:id="rId23"/>
    <p:sldId id="345" r:id="rId24"/>
    <p:sldId id="346" r:id="rId25"/>
    <p:sldId id="347" r:id="rId26"/>
    <p:sldId id="351" r:id="rId27"/>
    <p:sldId id="302" r:id="rId28"/>
    <p:sldId id="301" r:id="rId29"/>
    <p:sldId id="304" r:id="rId30"/>
    <p:sldId id="307" r:id="rId31"/>
    <p:sldId id="354" r:id="rId32"/>
    <p:sldId id="305" r:id="rId33"/>
    <p:sldId id="355" r:id="rId34"/>
    <p:sldId id="356" r:id="rId35"/>
    <p:sldId id="352" r:id="rId36"/>
    <p:sldId id="309" r:id="rId37"/>
    <p:sldId id="310" r:id="rId38"/>
    <p:sldId id="311" r:id="rId39"/>
    <p:sldId id="401" r:id="rId40"/>
    <p:sldId id="274" r:id="rId41"/>
    <p:sldId id="313" r:id="rId42"/>
    <p:sldId id="315" r:id="rId43"/>
    <p:sldId id="316" r:id="rId44"/>
    <p:sldId id="353" r:id="rId45"/>
    <p:sldId id="317" r:id="rId46"/>
    <p:sldId id="318" r:id="rId47"/>
    <p:sldId id="319" r:id="rId48"/>
    <p:sldId id="376" r:id="rId49"/>
    <p:sldId id="377" r:id="rId50"/>
    <p:sldId id="378" r:id="rId51"/>
    <p:sldId id="379" r:id="rId52"/>
    <p:sldId id="329" r:id="rId53"/>
    <p:sldId id="330" r:id="rId54"/>
    <p:sldId id="331" r:id="rId55"/>
    <p:sldId id="332" r:id="rId56"/>
    <p:sldId id="333" r:id="rId57"/>
    <p:sldId id="327" r:id="rId58"/>
    <p:sldId id="328" r:id="rId59"/>
    <p:sldId id="334" r:id="rId60"/>
    <p:sldId id="335" r:id="rId61"/>
    <p:sldId id="336" r:id="rId62"/>
    <p:sldId id="362" r:id="rId63"/>
    <p:sldId id="398" r:id="rId64"/>
    <p:sldId id="338" r:id="rId65"/>
    <p:sldId id="339" r:id="rId66"/>
    <p:sldId id="357" r:id="rId67"/>
    <p:sldId id="358" r:id="rId68"/>
    <p:sldId id="359" r:id="rId69"/>
    <p:sldId id="360" r:id="rId70"/>
    <p:sldId id="366" r:id="rId71"/>
    <p:sldId id="368" r:id="rId72"/>
    <p:sldId id="369" r:id="rId73"/>
    <p:sldId id="370" r:id="rId74"/>
    <p:sldId id="373" r:id="rId75"/>
    <p:sldId id="374" r:id="rId76"/>
    <p:sldId id="372" r:id="rId77"/>
    <p:sldId id="380" r:id="rId78"/>
    <p:sldId id="383" r:id="rId79"/>
    <p:sldId id="384" r:id="rId80"/>
    <p:sldId id="385" r:id="rId81"/>
    <p:sldId id="371" r:id="rId82"/>
    <p:sldId id="389" r:id="rId83"/>
    <p:sldId id="391" r:id="rId84"/>
    <p:sldId id="390" r:id="rId85"/>
    <p:sldId id="392" r:id="rId86"/>
    <p:sldId id="393" r:id="rId87"/>
    <p:sldId id="394" r:id="rId88"/>
    <p:sldId id="395" r:id="rId89"/>
    <p:sldId id="396" r:id="rId90"/>
    <p:sldId id="388" r:id="rId91"/>
    <p:sldId id="399" r:id="rId92"/>
    <p:sldId id="400" r:id="rId93"/>
    <p:sldId id="381" r:id="rId94"/>
    <p:sldId id="272" r:id="rId95"/>
    <p:sldId id="276" r:id="rId96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DCAF30"/>
    <a:srgbClr val="306E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6" y="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-2490" y="-12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1532361E-F33A-4510-B240-B25F56EB9E8F}" type="datetimeFigureOut">
              <a:rPr lang="en-GB"/>
              <a:pPr>
                <a:defRPr/>
              </a:pPr>
              <a:t>11/08/2016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1D612B6-5517-441A-9A75-1ABB00010D0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35351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3FFB5F5-ECBC-4F6B-A80F-032BD740CBE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324228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209581-BA7B-4266-8876-04CD630A10D7}" type="slidenum">
              <a:rPr lang="en-GB" altLang="en-US"/>
              <a:pPr>
                <a:spcBef>
                  <a:spcPct val="0"/>
                </a:spcBef>
              </a:pPr>
              <a:t>4</a:t>
            </a:fld>
            <a:endParaRPr lang="en-GB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186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FB5F5-ECBC-4F6B-A80F-032BD740CBEF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0663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FB5F5-ECBC-4F6B-A80F-032BD740CBEF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39936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FB5F5-ECBC-4F6B-A80F-032BD740CBEF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70787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FB5F5-ECBC-4F6B-A80F-032BD740CBEF}" type="slidenum">
              <a:rPr lang="en-GB" altLang="en-US" smtClean="0"/>
              <a:pPr>
                <a:defRPr/>
              </a:pPr>
              <a:t>36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24005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FB5F5-ECBC-4F6B-A80F-032BD740CBEF}" type="slidenum">
              <a:rPr lang="en-GB" altLang="en-US" smtClean="0"/>
              <a:pPr>
                <a:defRPr/>
              </a:pPr>
              <a:t>83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9797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FB5F5-ECBC-4F6B-A80F-032BD740CBEF}" type="slidenum">
              <a:rPr lang="en-GB" altLang="en-US" smtClean="0"/>
              <a:pPr>
                <a:defRPr/>
              </a:pPr>
              <a:t>95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4317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 userDrawn="1"/>
        </p:nvSpPr>
        <p:spPr bwMode="auto">
          <a:xfrm>
            <a:off x="985838" y="2701925"/>
            <a:ext cx="717232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800" dirty="0" smtClean="0">
                <a:solidFill>
                  <a:schemeClr val="tx1"/>
                </a:solidFill>
              </a:rPr>
              <a:t>Marbles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1893888" y="2303463"/>
            <a:ext cx="535622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8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00" b="0" dirty="0" smtClean="0">
                <a:solidFill>
                  <a:schemeClr val="bg1"/>
                </a:solidFill>
              </a:rPr>
              <a:t>Your Name</a:t>
            </a:r>
            <a:endParaRPr lang="en-GB" sz="1600" b="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0AD17D-FA33-466C-8C8C-7887A74D84F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46392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Align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56D77-2A29-478C-8A37-7C1F8AA4570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34389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EDC83-1F54-4BDC-AA69-C101DABA315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06378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3C34A-8B69-442E-9F55-8B782B547DA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52335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D3814-DA5D-43E4-B3DA-036B03F776F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29743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143DB-1339-40AA-BE1A-30446F12E0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0449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A542-33B8-4E9A-B793-9828E6E24DB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94775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AD33D-AD01-4D47-BAAD-CFBB3029A94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38020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24B20-7735-4CDB-8DE8-6C9D57CC295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01394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6EDDC-CBF9-448C-B33F-36A842AC383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27296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472BE-1C3A-482F-99E9-BE455B5A1E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6385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igh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  <a:lvl2pPr algn="r">
              <a:defRPr>
                <a:solidFill>
                  <a:schemeClr val="tx1"/>
                </a:solidFill>
              </a:defRPr>
            </a:lvl2pPr>
            <a:lvl3pPr algn="r">
              <a:defRPr>
                <a:solidFill>
                  <a:schemeClr val="tx1"/>
                </a:solidFill>
              </a:defRPr>
            </a:lvl3pPr>
            <a:lvl4pPr algn="r">
              <a:defRPr>
                <a:solidFill>
                  <a:schemeClr val="tx1"/>
                </a:solidFill>
              </a:defRPr>
            </a:lvl4pPr>
            <a:lvl5pPr algn="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1E886-B3C4-4C98-A3D3-F9C0838FB60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33950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3DD7F-C091-423E-BBE9-7CBA96B7448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29541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0BEAE-CFB8-423F-88CD-27475EA584F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71421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1 Alig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1E7BC-1443-4728-A706-19AA7BF42F0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62290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lide 1 Alig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E4597-6CBC-4664-8E64-BB74561CA39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35060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3 Align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65ABF-AE0C-43B6-B21A-C7BF9BFFD68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00227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lide 3 Align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0E5E01-6C74-4F44-8AAA-E538B2440F9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16932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Align Cen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2D99C-4F5D-41E4-A874-FBBECF592D3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41783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lide 2 Alig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244" y="249307"/>
            <a:ext cx="3985816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  <a:lvl2pPr algn="r">
              <a:defRPr>
                <a:solidFill>
                  <a:schemeClr val="tx1"/>
                </a:solidFill>
              </a:defRPr>
            </a:lvl2pPr>
            <a:lvl3pPr algn="r">
              <a:defRPr>
                <a:solidFill>
                  <a:schemeClr val="tx1"/>
                </a:solidFill>
              </a:defRPr>
            </a:lvl3pPr>
            <a:lvl4pPr algn="r">
              <a:defRPr>
                <a:solidFill>
                  <a:schemeClr val="tx1"/>
                </a:solidFill>
              </a:defRPr>
            </a:lvl4pPr>
            <a:lvl5pPr algn="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C3ECA-65DB-4632-9A3A-5C229880FB5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7250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2 Align R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8A470-E6F7-44E1-8897-B73797D948D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84354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C12699AE-2049-47E9-9654-29706B9E08F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094" r:id="rId2"/>
    <p:sldLayoutId id="2147484095" r:id="rId3"/>
    <p:sldLayoutId id="2147484096" r:id="rId4"/>
    <p:sldLayoutId id="2147484097" r:id="rId5"/>
    <p:sldLayoutId id="2147484114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03" r:id="rId12"/>
    <p:sldLayoutId id="2147484104" r:id="rId13"/>
    <p:sldLayoutId id="2147484105" r:id="rId14"/>
    <p:sldLayoutId id="2147484106" r:id="rId15"/>
    <p:sldLayoutId id="2147484107" r:id="rId16"/>
    <p:sldLayoutId id="2147484108" r:id="rId17"/>
    <p:sldLayoutId id="2147484109" r:id="rId18"/>
    <p:sldLayoutId id="2147484110" r:id="rId19"/>
    <p:sldLayoutId id="2147484111" r:id="rId20"/>
    <p:sldLayoutId id="2147484112" r:id="rId2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ndeley.com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editor.citationstyles.org/about/" TargetMode="External"/><Relationship Id="rId2" Type="http://schemas.openxmlformats.org/officeDocument/2006/relationships/hyperlink" Target="http://csl.mendeley.com/abou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Ltk6n8cFdk" TargetMode="External"/><Relationship Id="rId2" Type="http://schemas.openxmlformats.org/officeDocument/2006/relationships/hyperlink" Target="https://www.youtube.com/watch?v=K9J6mVyWIV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support.mendeley.com/" TargetMode="External"/><Relationship Id="rId4" Type="http://schemas.openxmlformats.org/officeDocument/2006/relationships/hyperlink" Target="https://www.youtube.com/watch?v=ub_J8GG_k48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uxexpres.cz/software/mendeley-a-mate-poradek-v-publikacich" TargetMode="External"/><Relationship Id="rId2" Type="http://schemas.openxmlformats.org/officeDocument/2006/relationships/hyperlink" Target="https://web.natur.cuni.cz/student/informace-opv-sprava-citaci-mendele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://ikaros.cz/node/17581" TargetMode="Externa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47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88493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Stažení </a:t>
            </a:r>
            <a:r>
              <a:rPr lang="cs-CZ" b="1" dirty="0" err="1">
                <a:solidFill>
                  <a:schemeClr val="bg1"/>
                </a:solidFill>
              </a:rPr>
              <a:t>Mendeley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223794"/>
          </a:xfrm>
        </p:spPr>
      </p:pic>
      <p:sp>
        <p:nvSpPr>
          <p:cNvPr id="11" name="Obdélník 10"/>
          <p:cNvSpPr/>
          <p:nvPr/>
        </p:nvSpPr>
        <p:spPr>
          <a:xfrm>
            <a:off x="2372628" y="4880008"/>
            <a:ext cx="3662413" cy="433137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1600" b="1" dirty="0" smtClean="0"/>
              <a:t>Klikněte na „</a:t>
            </a:r>
            <a:r>
              <a:rPr lang="cs-CZ" sz="1600" b="1" dirty="0" err="1" smtClean="0"/>
              <a:t>Download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.“ </a:t>
            </a:r>
            <a:endParaRPr lang="cs-CZ" sz="1600" b="1" dirty="0"/>
          </a:p>
        </p:txBody>
      </p:sp>
      <p:sp>
        <p:nvSpPr>
          <p:cNvPr id="12" name="Šipka nahoru 11"/>
          <p:cNvSpPr/>
          <p:nvPr/>
        </p:nvSpPr>
        <p:spPr>
          <a:xfrm rot="19103517">
            <a:off x="7875594" y="2386341"/>
            <a:ext cx="455756" cy="1243746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13" name="Šipka nahoru 12"/>
          <p:cNvSpPr/>
          <p:nvPr/>
        </p:nvSpPr>
        <p:spPr>
          <a:xfrm>
            <a:off x="6922653" y="3407662"/>
            <a:ext cx="455756" cy="1243746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34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98118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Stažení </a:t>
            </a:r>
            <a:r>
              <a:rPr lang="cs-CZ" b="1" dirty="0" err="1">
                <a:solidFill>
                  <a:schemeClr val="bg1"/>
                </a:solidFill>
              </a:rPr>
              <a:t>Mendeley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440362"/>
          </a:xfrm>
        </p:spPr>
      </p:pic>
      <p:sp>
        <p:nvSpPr>
          <p:cNvPr id="6" name="Obdélník 5"/>
          <p:cNvSpPr/>
          <p:nvPr/>
        </p:nvSpPr>
        <p:spPr>
          <a:xfrm>
            <a:off x="1549800" y="5284269"/>
            <a:ext cx="5596340" cy="621128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1600" b="1" dirty="0" smtClean="0"/>
              <a:t>Kliknutím na „</a:t>
            </a:r>
            <a:r>
              <a:rPr lang="cs-CZ" sz="1600" b="1" dirty="0" err="1" smtClean="0"/>
              <a:t>Download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 Desktop“ si stáhnete aplikaci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 Desktop.</a:t>
            </a:r>
            <a:endParaRPr lang="cs-CZ" sz="1600" b="1" dirty="0"/>
          </a:p>
        </p:txBody>
      </p:sp>
      <p:sp>
        <p:nvSpPr>
          <p:cNvPr id="7" name="Šipka nahoru 6"/>
          <p:cNvSpPr/>
          <p:nvPr/>
        </p:nvSpPr>
        <p:spPr>
          <a:xfrm rot="19103517">
            <a:off x="4120092" y="3714627"/>
            <a:ext cx="455756" cy="1243746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0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88493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Stažení </a:t>
            </a:r>
            <a:r>
              <a:rPr lang="cs-CZ" b="1" dirty="0" err="1">
                <a:solidFill>
                  <a:schemeClr val="bg1"/>
                </a:solidFill>
              </a:rPr>
              <a:t>Mendeley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7"/>
            <a:ext cx="8229600" cy="5368173"/>
          </a:xfrm>
        </p:spPr>
      </p:pic>
      <p:sp>
        <p:nvSpPr>
          <p:cNvPr id="5" name="Obdélník 4"/>
          <p:cNvSpPr/>
          <p:nvPr/>
        </p:nvSpPr>
        <p:spPr>
          <a:xfrm>
            <a:off x="5488806" y="5178392"/>
            <a:ext cx="2882767" cy="494456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1600" b="1" dirty="0" smtClean="0"/>
              <a:t>Klikněte na „Uložit soubor.“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 rot="17564484">
            <a:off x="5753428" y="5732286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3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49992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Stažení </a:t>
            </a:r>
            <a:r>
              <a:rPr lang="cs-CZ" b="1" dirty="0" err="1">
                <a:solidFill>
                  <a:schemeClr val="bg1"/>
                </a:solidFill>
              </a:rPr>
              <a:t>Mendeley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320046"/>
          </a:xfrm>
        </p:spPr>
      </p:pic>
      <p:sp>
        <p:nvSpPr>
          <p:cNvPr id="6" name="Šipka nahoru 5"/>
          <p:cNvSpPr/>
          <p:nvPr/>
        </p:nvSpPr>
        <p:spPr>
          <a:xfrm rot="17564484">
            <a:off x="7014336" y="1957719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5385336" y="3068157"/>
            <a:ext cx="2093494" cy="441470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1600" b="1" dirty="0" smtClean="0"/>
              <a:t>Klikněte na soubor.</a:t>
            </a:r>
            <a:endParaRPr lang="cs-CZ" sz="1600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7521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07743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Stažení </a:t>
            </a:r>
            <a:r>
              <a:rPr lang="cs-CZ" b="1" dirty="0" err="1">
                <a:solidFill>
                  <a:schemeClr val="bg1"/>
                </a:solidFill>
              </a:rPr>
              <a:t>Mendeley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291170"/>
          </a:xfrm>
        </p:spPr>
      </p:pic>
      <p:sp>
        <p:nvSpPr>
          <p:cNvPr id="6" name="Šipka nahoru 5"/>
          <p:cNvSpPr/>
          <p:nvPr/>
        </p:nvSpPr>
        <p:spPr>
          <a:xfrm rot="17564484">
            <a:off x="5705300" y="3903538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5212035" y="3247403"/>
            <a:ext cx="2276420" cy="488641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1600" b="1" dirty="0" smtClean="0"/>
              <a:t>Klikněte na „Spustit.“</a:t>
            </a:r>
            <a:endParaRPr lang="cs-CZ" sz="1600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50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7891" y="274638"/>
            <a:ext cx="6423314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Stažení </a:t>
            </a:r>
            <a:r>
              <a:rPr lang="cs-CZ" b="1" dirty="0" err="1">
                <a:solidFill>
                  <a:schemeClr val="bg1"/>
                </a:solidFill>
              </a:rPr>
              <a:t>Mendeley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1" y="1417638"/>
            <a:ext cx="8118909" cy="5300796"/>
          </a:xfrm>
        </p:spPr>
      </p:pic>
      <p:sp>
        <p:nvSpPr>
          <p:cNvPr id="5" name="Šipka nahoru 4"/>
          <p:cNvSpPr/>
          <p:nvPr/>
        </p:nvSpPr>
        <p:spPr>
          <a:xfrm rot="17564484">
            <a:off x="6119186" y="4721684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161855" y="5334703"/>
            <a:ext cx="2026163" cy="433137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1600" b="1" dirty="0" smtClean="0"/>
              <a:t>Klikněte na „</a:t>
            </a:r>
            <a:r>
              <a:rPr lang="cs-CZ" sz="1600" b="1" dirty="0" err="1" smtClean="0"/>
              <a:t>Next</a:t>
            </a:r>
            <a:r>
              <a:rPr lang="cs-CZ" sz="1600" b="1" dirty="0" smtClean="0"/>
              <a:t>.“</a:t>
            </a:r>
            <a:endParaRPr lang="cs-CZ" sz="16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1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88493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Stažení </a:t>
            </a:r>
            <a:r>
              <a:rPr lang="cs-CZ" b="1" dirty="0" err="1">
                <a:solidFill>
                  <a:schemeClr val="bg1"/>
                </a:solidFill>
              </a:rPr>
              <a:t>Mendeley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320046"/>
          </a:xfrm>
        </p:spPr>
      </p:pic>
      <p:sp>
        <p:nvSpPr>
          <p:cNvPr id="5" name="Šipka nahoru 4"/>
          <p:cNvSpPr/>
          <p:nvPr/>
        </p:nvSpPr>
        <p:spPr>
          <a:xfrm rot="17564484">
            <a:off x="6022933" y="4673558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027101" y="5296203"/>
            <a:ext cx="2055038" cy="423511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1600" b="1" dirty="0" smtClean="0"/>
              <a:t>Potvrďte „I </a:t>
            </a:r>
            <a:r>
              <a:rPr lang="cs-CZ" sz="1600" b="1" dirty="0" err="1" smtClean="0"/>
              <a:t>Agree</a:t>
            </a:r>
            <a:r>
              <a:rPr lang="cs-CZ" sz="1600" b="1" dirty="0" smtClean="0"/>
              <a:t>.“</a:t>
            </a:r>
            <a:endParaRPr lang="cs-CZ" sz="16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24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59617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Stažení </a:t>
            </a:r>
            <a:r>
              <a:rPr lang="cs-CZ" b="1" dirty="0" err="1">
                <a:solidFill>
                  <a:schemeClr val="bg1"/>
                </a:solidFill>
              </a:rPr>
              <a:t>Mendeley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262295"/>
          </a:xfrm>
        </p:spPr>
      </p:pic>
      <p:sp>
        <p:nvSpPr>
          <p:cNvPr id="5" name="Šipka nahoru 4"/>
          <p:cNvSpPr/>
          <p:nvPr/>
        </p:nvSpPr>
        <p:spPr>
          <a:xfrm rot="17564484">
            <a:off x="6022933" y="4673558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036726" y="5276951"/>
            <a:ext cx="2103165" cy="442763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1600" b="1" dirty="0" smtClean="0"/>
              <a:t>Klikněte na „</a:t>
            </a:r>
            <a:r>
              <a:rPr lang="cs-CZ" sz="1600" b="1" dirty="0" err="1" smtClean="0"/>
              <a:t>Next</a:t>
            </a:r>
            <a:r>
              <a:rPr lang="cs-CZ" sz="1600" b="1" dirty="0" smtClean="0"/>
              <a:t>.“</a:t>
            </a:r>
            <a:endParaRPr lang="cs-CZ" sz="16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38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07743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Stažení </a:t>
            </a:r>
            <a:r>
              <a:rPr lang="cs-CZ" b="1" dirty="0" err="1">
                <a:solidFill>
                  <a:schemeClr val="bg1"/>
                </a:solidFill>
              </a:rPr>
              <a:t>Mendeley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417638"/>
            <a:ext cx="8229601" cy="5204543"/>
          </a:xfrm>
        </p:spPr>
      </p:pic>
      <p:sp>
        <p:nvSpPr>
          <p:cNvPr id="5" name="Šipka nahoru 4"/>
          <p:cNvSpPr/>
          <p:nvPr/>
        </p:nvSpPr>
        <p:spPr>
          <a:xfrm rot="17564484">
            <a:off x="6022933" y="4673558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036726" y="5207268"/>
            <a:ext cx="2180167" cy="435445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1600" b="1" dirty="0" smtClean="0"/>
              <a:t>Klikněte na „</a:t>
            </a:r>
            <a:r>
              <a:rPr lang="cs-CZ" sz="1600" b="1" dirty="0" err="1" smtClean="0"/>
              <a:t>Install</a:t>
            </a:r>
            <a:r>
              <a:rPr lang="cs-CZ" sz="1600" b="1" dirty="0" smtClean="0"/>
              <a:t>.“</a:t>
            </a:r>
            <a:endParaRPr lang="cs-CZ" sz="16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54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16" cy="1143000"/>
          </a:xfrm>
        </p:spPr>
        <p:txBody>
          <a:bodyPr/>
          <a:lstStyle/>
          <a:p>
            <a:pPr defTabSz="852488"/>
            <a:r>
              <a:rPr lang="cs-CZ" b="1" dirty="0">
                <a:solidFill>
                  <a:schemeClr val="bg1"/>
                </a:solidFill>
              </a:rPr>
              <a:t>Ukázka </a:t>
            </a:r>
            <a:r>
              <a:rPr lang="cs-CZ" b="1" dirty="0" smtClean="0">
                <a:solidFill>
                  <a:schemeClr val="bg1"/>
                </a:solidFill>
              </a:rPr>
              <a:t>aplikace po stažení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08" y="1417638"/>
            <a:ext cx="8378792" cy="5348922"/>
          </a:xfrm>
        </p:spPr>
      </p:pic>
      <p:sp>
        <p:nvSpPr>
          <p:cNvPr id="6" name="Obdélník 5"/>
          <p:cNvSpPr/>
          <p:nvPr/>
        </p:nvSpPr>
        <p:spPr>
          <a:xfrm>
            <a:off x="1020277" y="5086951"/>
            <a:ext cx="7368139" cy="1544855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Po instalaci si již můžete otevřít staženou aplikaci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 Desktop. Na hlavní straně uvidíte tři sloupce. V prvním naleznete odkazy a jednotlivé složky. V prostředním sloupci se pak zobrazují záznamy publikací jednotlivých složek. A poslední sloupec pak přináší podrobné údaje o té dané publikaci, včetně </a:t>
            </a:r>
            <a:r>
              <a:rPr lang="cs-CZ" sz="1600" b="1" dirty="0" err="1" smtClean="0"/>
              <a:t>pdf</a:t>
            </a:r>
            <a:r>
              <a:rPr lang="cs-CZ" sz="1600" b="1" dirty="0" smtClean="0"/>
              <a:t>, které je možné si zde otevřít, číst si jej, vepisovat si do něj své poznámky nebo si označovat potřebné informace.</a:t>
            </a:r>
            <a:endParaRPr lang="cs-CZ" sz="16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08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03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75120" cy="1143000"/>
          </a:xfrm>
        </p:spPr>
        <p:txBody>
          <a:bodyPr/>
          <a:lstStyle/>
          <a:p>
            <a:pPr>
              <a:tabLst>
                <a:tab pos="4032250" algn="l"/>
              </a:tabLst>
            </a:pPr>
            <a:r>
              <a:rPr lang="cs-CZ" sz="4000" b="1" dirty="0" smtClean="0">
                <a:solidFill>
                  <a:schemeClr val="bg1"/>
                </a:solidFill>
              </a:rPr>
              <a:t>Mendeley – obsah:</a:t>
            </a:r>
            <a:endParaRPr lang="cs-CZ" sz="4000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cs-CZ" sz="2000" b="1" dirty="0" smtClean="0">
                <a:solidFill>
                  <a:schemeClr val="bg1"/>
                </a:solidFill>
              </a:rPr>
              <a:t>Popis </a:t>
            </a:r>
            <a:r>
              <a:rPr lang="cs-CZ" sz="2000" b="1" dirty="0" err="1" smtClean="0">
                <a:solidFill>
                  <a:schemeClr val="bg1"/>
                </a:solidFill>
              </a:rPr>
              <a:t>Mendeley</a:t>
            </a:r>
            <a:endParaRPr lang="cs-CZ" sz="2000" b="1" dirty="0" smtClean="0">
              <a:solidFill>
                <a:schemeClr val="bg1"/>
              </a:solidFill>
            </a:endParaRPr>
          </a:p>
          <a:p>
            <a:pPr algn="l"/>
            <a:r>
              <a:rPr lang="cs-CZ" sz="2000" b="1" dirty="0">
                <a:solidFill>
                  <a:schemeClr val="bg1"/>
                </a:solidFill>
              </a:rPr>
              <a:t>Stažení </a:t>
            </a:r>
            <a:r>
              <a:rPr lang="cs-CZ" sz="2000" b="1" dirty="0" err="1" smtClean="0">
                <a:solidFill>
                  <a:schemeClr val="bg1"/>
                </a:solidFill>
              </a:rPr>
              <a:t>Mendeley</a:t>
            </a:r>
            <a:endParaRPr lang="cs-CZ" sz="2000" b="1" dirty="0" smtClean="0">
              <a:solidFill>
                <a:schemeClr val="bg1"/>
              </a:solidFill>
            </a:endParaRPr>
          </a:p>
          <a:p>
            <a:pPr algn="l"/>
            <a:r>
              <a:rPr lang="cs-CZ" sz="2000" b="1" dirty="0" smtClean="0">
                <a:solidFill>
                  <a:schemeClr val="bg1"/>
                </a:solidFill>
              </a:rPr>
              <a:t>Instalace </a:t>
            </a:r>
            <a:r>
              <a:rPr lang="cs-CZ" sz="2000" b="1" dirty="0" err="1" smtClean="0">
                <a:solidFill>
                  <a:schemeClr val="bg1"/>
                </a:solidFill>
              </a:rPr>
              <a:t>pluginu</a:t>
            </a:r>
            <a:r>
              <a:rPr lang="cs-CZ" sz="2000" b="1" dirty="0" smtClean="0">
                <a:solidFill>
                  <a:schemeClr val="bg1"/>
                </a:solidFill>
              </a:rPr>
              <a:t> do prohlížeče</a:t>
            </a:r>
          </a:p>
          <a:p>
            <a:pPr algn="l"/>
            <a:r>
              <a:rPr lang="cs-CZ" sz="2000" b="1" dirty="0">
                <a:solidFill>
                  <a:schemeClr val="bg1"/>
                </a:solidFill>
              </a:rPr>
              <a:t>Instalace </a:t>
            </a:r>
            <a:r>
              <a:rPr lang="cs-CZ" sz="2000" b="1" dirty="0" err="1">
                <a:solidFill>
                  <a:schemeClr val="bg1"/>
                </a:solidFill>
              </a:rPr>
              <a:t>pluginu</a:t>
            </a:r>
            <a:r>
              <a:rPr lang="cs-CZ" sz="2000" b="1" dirty="0">
                <a:solidFill>
                  <a:schemeClr val="bg1"/>
                </a:solidFill>
              </a:rPr>
              <a:t> do Wordu</a:t>
            </a:r>
            <a:endParaRPr lang="cs-CZ" sz="2000" b="1" dirty="0" smtClean="0">
              <a:solidFill>
                <a:schemeClr val="bg1"/>
              </a:solidFill>
            </a:endParaRPr>
          </a:p>
          <a:p>
            <a:pPr algn="l"/>
            <a:r>
              <a:rPr lang="cs-CZ" sz="2000" b="1" dirty="0">
                <a:solidFill>
                  <a:schemeClr val="bg1"/>
                </a:solidFill>
              </a:rPr>
              <a:t>Stahování záznamů do </a:t>
            </a:r>
            <a:r>
              <a:rPr lang="cs-CZ" sz="2000" b="1" dirty="0" smtClean="0">
                <a:solidFill>
                  <a:schemeClr val="bg1"/>
                </a:solidFill>
              </a:rPr>
              <a:t>MENDELEY</a:t>
            </a:r>
          </a:p>
          <a:p>
            <a:pPr algn="l"/>
            <a:r>
              <a:rPr lang="cs-CZ" sz="2000" b="1" dirty="0">
                <a:solidFill>
                  <a:schemeClr val="bg1"/>
                </a:solidFill>
              </a:rPr>
              <a:t>Práce s plnými texty</a:t>
            </a:r>
            <a:endParaRPr lang="cs-CZ" sz="2000" b="1" dirty="0" smtClean="0">
              <a:solidFill>
                <a:schemeClr val="bg1"/>
              </a:solidFill>
            </a:endParaRPr>
          </a:p>
          <a:p>
            <a:pPr algn="l"/>
            <a:r>
              <a:rPr lang="cs-CZ" sz="2000" b="1" dirty="0">
                <a:solidFill>
                  <a:schemeClr val="bg1"/>
                </a:solidFill>
              </a:rPr>
              <a:t>Vložení citací v MS </a:t>
            </a:r>
            <a:r>
              <a:rPr lang="cs-CZ" sz="2000" b="1" dirty="0" smtClean="0">
                <a:solidFill>
                  <a:schemeClr val="bg1"/>
                </a:solidFill>
              </a:rPr>
              <a:t>Word a vkládání nových citačních stylů</a:t>
            </a:r>
          </a:p>
          <a:p>
            <a:pPr algn="l"/>
            <a:r>
              <a:rPr lang="cs-CZ" sz="2000" b="1" dirty="0">
                <a:solidFill>
                  <a:schemeClr val="bg1"/>
                </a:solidFill>
              </a:rPr>
              <a:t>Práce s dokumenty na více </a:t>
            </a:r>
            <a:r>
              <a:rPr lang="cs-CZ" sz="2000" b="1" dirty="0" smtClean="0">
                <a:solidFill>
                  <a:schemeClr val="bg1"/>
                </a:solidFill>
              </a:rPr>
              <a:t>počítačích</a:t>
            </a:r>
          </a:p>
          <a:p>
            <a:pPr algn="l"/>
            <a:r>
              <a:rPr lang="cs-CZ" sz="2000" b="1" dirty="0">
                <a:solidFill>
                  <a:schemeClr val="bg1"/>
                </a:solidFill>
              </a:rPr>
              <a:t>Sdílení dokumentů s ostatními </a:t>
            </a:r>
            <a:r>
              <a:rPr lang="cs-CZ" sz="2000" b="1" dirty="0" smtClean="0">
                <a:solidFill>
                  <a:schemeClr val="bg1"/>
                </a:solidFill>
              </a:rPr>
              <a:t>uživateli</a:t>
            </a:r>
          </a:p>
          <a:p>
            <a:pPr algn="l"/>
            <a:r>
              <a:rPr lang="cs-CZ" sz="2000" b="1" dirty="0">
                <a:solidFill>
                  <a:schemeClr val="bg1"/>
                </a:solidFill>
              </a:rPr>
              <a:t>Export citací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24" y="3461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59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Instalace </a:t>
            </a:r>
            <a:r>
              <a:rPr lang="cs-CZ" b="1" dirty="0" err="1">
                <a:solidFill>
                  <a:schemeClr val="bg1"/>
                </a:solidFill>
              </a:rPr>
              <a:t>pluginu</a:t>
            </a:r>
            <a:r>
              <a:rPr lang="cs-CZ" b="1" dirty="0">
                <a:solidFill>
                  <a:schemeClr val="bg1"/>
                </a:solidFill>
              </a:rPr>
              <a:t> do </a:t>
            </a:r>
            <a:r>
              <a:rPr lang="cs-CZ" b="1" dirty="0" smtClean="0">
                <a:solidFill>
                  <a:schemeClr val="bg1"/>
                </a:solidFill>
              </a:rPr>
              <a:t>prohlížeče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58" y="1318661"/>
            <a:ext cx="8359541" cy="5313145"/>
          </a:xfrm>
        </p:spPr>
      </p:pic>
      <p:sp>
        <p:nvSpPr>
          <p:cNvPr id="7" name="Obdélník 6"/>
          <p:cNvSpPr/>
          <p:nvPr/>
        </p:nvSpPr>
        <p:spPr>
          <a:xfrm>
            <a:off x="2198763" y="2987599"/>
            <a:ext cx="4385523" cy="621874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V aplikaci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 Desktop si klikneme na „</a:t>
            </a:r>
            <a:r>
              <a:rPr lang="cs-CZ" sz="1600" b="1" dirty="0" err="1" smtClean="0"/>
              <a:t>Tools</a:t>
            </a:r>
            <a:r>
              <a:rPr lang="cs-CZ" sz="1600" b="1" dirty="0" smtClean="0"/>
              <a:t>“ a na „</a:t>
            </a:r>
            <a:r>
              <a:rPr lang="cs-CZ" sz="1600" b="1" dirty="0" err="1" smtClean="0"/>
              <a:t>Install</a:t>
            </a:r>
            <a:r>
              <a:rPr lang="cs-CZ" sz="1600" b="1" dirty="0" smtClean="0"/>
              <a:t> Web </a:t>
            </a:r>
            <a:r>
              <a:rPr lang="cs-CZ" sz="1600" b="1" dirty="0" err="1" smtClean="0"/>
              <a:t>Importer</a:t>
            </a:r>
            <a:r>
              <a:rPr lang="cs-CZ" sz="1600" b="1" dirty="0" smtClean="0"/>
              <a:t>.“</a:t>
            </a:r>
            <a:endParaRPr lang="cs-CZ" sz="1600" b="1" dirty="0"/>
          </a:p>
        </p:txBody>
      </p:sp>
      <p:sp>
        <p:nvSpPr>
          <p:cNvPr id="8" name="Šipka nahoru 7"/>
          <p:cNvSpPr/>
          <p:nvPr/>
        </p:nvSpPr>
        <p:spPr>
          <a:xfrm rot="2755219">
            <a:off x="583027" y="1392233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9" name="Šipka nahoru 8"/>
          <p:cNvSpPr/>
          <p:nvPr/>
        </p:nvSpPr>
        <p:spPr>
          <a:xfrm rot="17564484">
            <a:off x="2509713" y="1448149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58" y="158017"/>
            <a:ext cx="1544743" cy="88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08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Instalace </a:t>
            </a:r>
            <a:r>
              <a:rPr lang="cs-CZ" b="1" dirty="0" err="1">
                <a:solidFill>
                  <a:schemeClr val="bg1"/>
                </a:solidFill>
              </a:rPr>
              <a:t>pluginu</a:t>
            </a:r>
            <a:r>
              <a:rPr lang="cs-CZ" b="1" dirty="0">
                <a:solidFill>
                  <a:schemeClr val="bg1"/>
                </a:solidFill>
              </a:rPr>
              <a:t> do </a:t>
            </a:r>
            <a:r>
              <a:rPr lang="cs-CZ" b="1" dirty="0" smtClean="0">
                <a:solidFill>
                  <a:schemeClr val="bg1"/>
                </a:solidFill>
              </a:rPr>
              <a:t>prohlížeče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"/>
          <a:stretch/>
        </p:blipFill>
        <p:spPr>
          <a:xfrm>
            <a:off x="298383" y="1417638"/>
            <a:ext cx="8388417" cy="5214168"/>
          </a:xfrm>
        </p:spPr>
      </p:pic>
      <p:sp>
        <p:nvSpPr>
          <p:cNvPr id="6" name="Obdélník 5"/>
          <p:cNvSpPr/>
          <p:nvPr/>
        </p:nvSpPr>
        <p:spPr>
          <a:xfrm>
            <a:off x="457200" y="4791466"/>
            <a:ext cx="4961822" cy="1549667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Buď si ikonku „</a:t>
            </a:r>
            <a:r>
              <a:rPr lang="cs-CZ" sz="1600" b="1" dirty="0" err="1" smtClean="0"/>
              <a:t>Save</a:t>
            </a:r>
            <a:r>
              <a:rPr lang="cs-CZ" sz="1600" b="1" dirty="0" smtClean="0"/>
              <a:t> to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“ přetáhneme myší do horní lišty. Když si potom budeme chtít stahovat záznamy publikací z elektronických databází, stačí v příslušné databázi kliknout v horní liště na „</a:t>
            </a:r>
            <a:r>
              <a:rPr lang="cs-CZ" sz="1600" b="1" dirty="0" err="1" smtClean="0"/>
              <a:t>Save</a:t>
            </a:r>
            <a:r>
              <a:rPr lang="cs-CZ" sz="1600" b="1" dirty="0" smtClean="0"/>
              <a:t> to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“ a záznamy se stáhnou.</a:t>
            </a:r>
            <a:endParaRPr lang="cs-CZ" sz="1600" b="1" dirty="0"/>
          </a:p>
        </p:txBody>
      </p:sp>
      <p:sp>
        <p:nvSpPr>
          <p:cNvPr id="7" name="Šipka nahoru 6"/>
          <p:cNvSpPr/>
          <p:nvPr/>
        </p:nvSpPr>
        <p:spPr>
          <a:xfrm rot="13970950">
            <a:off x="6513177" y="4963380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8" name="Šipka nahoru 7"/>
          <p:cNvSpPr/>
          <p:nvPr/>
        </p:nvSpPr>
        <p:spPr>
          <a:xfrm rot="1947742">
            <a:off x="3528379" y="1957717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58" y="158017"/>
            <a:ext cx="1544743" cy="88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82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Instalace </a:t>
            </a:r>
            <a:r>
              <a:rPr lang="cs-CZ" b="1" dirty="0" err="1">
                <a:solidFill>
                  <a:schemeClr val="bg1"/>
                </a:solidFill>
              </a:rPr>
              <a:t>pluginu</a:t>
            </a:r>
            <a:r>
              <a:rPr lang="cs-CZ" b="1" dirty="0">
                <a:solidFill>
                  <a:schemeClr val="bg1"/>
                </a:solidFill>
              </a:rPr>
              <a:t> do </a:t>
            </a:r>
            <a:r>
              <a:rPr lang="cs-CZ" b="1" dirty="0" smtClean="0">
                <a:solidFill>
                  <a:schemeClr val="bg1"/>
                </a:solidFill>
              </a:rPr>
              <a:t>prohlížeče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>
          <a:xfrm>
            <a:off x="365760" y="1347537"/>
            <a:ext cx="8321040" cy="5303519"/>
          </a:xfrm>
        </p:spPr>
      </p:pic>
      <p:sp>
        <p:nvSpPr>
          <p:cNvPr id="5" name="Obdélník 4"/>
          <p:cNvSpPr/>
          <p:nvPr/>
        </p:nvSpPr>
        <p:spPr>
          <a:xfrm>
            <a:off x="606392" y="3430431"/>
            <a:ext cx="3753853" cy="2367814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Nebo další možností, jak si stáhnout </a:t>
            </a:r>
            <a:r>
              <a:rPr lang="cs-CZ" sz="1600" b="1" dirty="0" err="1" smtClean="0"/>
              <a:t>plugin</a:t>
            </a:r>
            <a:r>
              <a:rPr lang="cs-CZ" sz="1600" b="1" dirty="0" smtClean="0"/>
              <a:t> do prohlížeče, je vybrat si z následujících možností podle toho jaký používáte prohlížeč (Chrome, </a:t>
            </a:r>
            <a:r>
              <a:rPr lang="cs-CZ" sz="1600" b="1" dirty="0" err="1" smtClean="0"/>
              <a:t>Firefox</a:t>
            </a:r>
            <a:r>
              <a:rPr lang="cs-CZ" sz="1600" b="1" dirty="0" smtClean="0"/>
              <a:t>, Safari, Internet Explorer).</a:t>
            </a:r>
          </a:p>
          <a:p>
            <a:pPr algn="just"/>
            <a:endParaRPr lang="cs-CZ" sz="1600" b="1" dirty="0"/>
          </a:p>
          <a:p>
            <a:pPr algn="just"/>
            <a:r>
              <a:rPr lang="cs-CZ" sz="1600" b="1" dirty="0" smtClean="0"/>
              <a:t>Používáte-li </a:t>
            </a:r>
            <a:r>
              <a:rPr lang="cs-CZ" sz="1600" b="1" dirty="0" err="1" smtClean="0"/>
              <a:t>Firefox</a:t>
            </a:r>
            <a:r>
              <a:rPr lang="cs-CZ" sz="1600" b="1" dirty="0" smtClean="0"/>
              <a:t>, stačí kliknout na „</a:t>
            </a:r>
            <a:r>
              <a:rPr lang="cs-CZ" sz="1600" b="1" dirty="0" err="1" smtClean="0"/>
              <a:t>Download</a:t>
            </a:r>
            <a:r>
              <a:rPr lang="cs-CZ" sz="1600" b="1" dirty="0"/>
              <a:t>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 Web </a:t>
            </a:r>
            <a:r>
              <a:rPr lang="cs-CZ" sz="1600" b="1" dirty="0" err="1" smtClean="0"/>
              <a:t>Importer</a:t>
            </a:r>
            <a:r>
              <a:rPr lang="cs-CZ" sz="1600" b="1" dirty="0" smtClean="0"/>
              <a:t> browser </a:t>
            </a:r>
            <a:r>
              <a:rPr lang="cs-CZ" sz="1600" b="1" dirty="0" err="1" smtClean="0"/>
              <a:t>extension</a:t>
            </a:r>
            <a:r>
              <a:rPr lang="cs-CZ" sz="1600" b="1" dirty="0" smtClean="0"/>
              <a:t>.“</a:t>
            </a:r>
            <a:endParaRPr lang="cs-CZ" sz="1600" b="1" dirty="0"/>
          </a:p>
        </p:txBody>
      </p:sp>
      <p:sp>
        <p:nvSpPr>
          <p:cNvPr id="7" name="Šipka nahoru 6"/>
          <p:cNvSpPr/>
          <p:nvPr/>
        </p:nvSpPr>
        <p:spPr>
          <a:xfrm rot="5400000">
            <a:off x="4508025" y="3213033"/>
            <a:ext cx="455756" cy="789817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10" name="Šipka nahoru 9"/>
          <p:cNvSpPr/>
          <p:nvPr/>
        </p:nvSpPr>
        <p:spPr>
          <a:xfrm rot="5400000">
            <a:off x="4508025" y="3942950"/>
            <a:ext cx="455756" cy="789817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11" name="Šipka nahoru 10"/>
          <p:cNvSpPr/>
          <p:nvPr/>
        </p:nvSpPr>
        <p:spPr>
          <a:xfrm rot="5400000">
            <a:off x="4527276" y="4741689"/>
            <a:ext cx="455756" cy="789817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58" y="158017"/>
            <a:ext cx="1544743" cy="88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37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Instalace </a:t>
            </a:r>
            <a:r>
              <a:rPr lang="cs-CZ" b="1" dirty="0" err="1">
                <a:solidFill>
                  <a:schemeClr val="bg1"/>
                </a:solidFill>
              </a:rPr>
              <a:t>pluginu</a:t>
            </a:r>
            <a:r>
              <a:rPr lang="cs-CZ" b="1" dirty="0">
                <a:solidFill>
                  <a:schemeClr val="bg1"/>
                </a:solidFill>
              </a:rPr>
              <a:t> do prohlížeče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243044"/>
          </a:xfrm>
        </p:spPr>
      </p:pic>
      <p:sp>
        <p:nvSpPr>
          <p:cNvPr id="7" name="Šipka nahoru 6"/>
          <p:cNvSpPr/>
          <p:nvPr/>
        </p:nvSpPr>
        <p:spPr>
          <a:xfrm rot="17564484">
            <a:off x="3337483" y="2074995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768766" y="3394136"/>
            <a:ext cx="2445501" cy="455969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1600" b="1" dirty="0" smtClean="0"/>
              <a:t>Klikneme na „Povolit.“</a:t>
            </a:r>
            <a:endParaRPr lang="cs-CZ" sz="16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58" y="158017"/>
            <a:ext cx="1544743" cy="88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01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Instalace </a:t>
            </a:r>
            <a:r>
              <a:rPr lang="cs-CZ" b="1" dirty="0" err="1">
                <a:solidFill>
                  <a:schemeClr val="bg1"/>
                </a:solidFill>
              </a:rPr>
              <a:t>pluginu</a:t>
            </a:r>
            <a:r>
              <a:rPr lang="cs-CZ" b="1" dirty="0">
                <a:solidFill>
                  <a:schemeClr val="bg1"/>
                </a:solidFill>
              </a:rPr>
              <a:t> do prohlížeče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214168"/>
          </a:xfrm>
        </p:spPr>
      </p:pic>
      <p:sp>
        <p:nvSpPr>
          <p:cNvPr id="6" name="Obdélník 5"/>
          <p:cNvSpPr/>
          <p:nvPr/>
        </p:nvSpPr>
        <p:spPr>
          <a:xfrm>
            <a:off x="991629" y="3142649"/>
            <a:ext cx="2974205" cy="457200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1600" b="1" dirty="0" smtClean="0"/>
              <a:t>Probíhá stahování instalace.</a:t>
            </a:r>
            <a:endParaRPr lang="cs-CZ" sz="16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58" y="158017"/>
            <a:ext cx="1544743" cy="88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9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Instalace </a:t>
            </a:r>
            <a:r>
              <a:rPr lang="cs-CZ" b="1" dirty="0" err="1">
                <a:solidFill>
                  <a:schemeClr val="bg1"/>
                </a:solidFill>
              </a:rPr>
              <a:t>pluginu</a:t>
            </a:r>
            <a:r>
              <a:rPr lang="cs-CZ" b="1" dirty="0">
                <a:solidFill>
                  <a:schemeClr val="bg1"/>
                </a:solidFill>
              </a:rPr>
              <a:t> do prohlížeče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348922"/>
          </a:xfrm>
        </p:spPr>
      </p:pic>
      <p:sp>
        <p:nvSpPr>
          <p:cNvPr id="7" name="Obdélník 6"/>
          <p:cNvSpPr/>
          <p:nvPr/>
        </p:nvSpPr>
        <p:spPr>
          <a:xfrm>
            <a:off x="1058779" y="3262057"/>
            <a:ext cx="2656573" cy="468842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1600" b="1" dirty="0" smtClean="0"/>
              <a:t>Klikneme na „Instalovat.“ </a:t>
            </a:r>
            <a:endParaRPr lang="cs-CZ" sz="1600" b="1" dirty="0"/>
          </a:p>
        </p:txBody>
      </p:sp>
      <p:sp>
        <p:nvSpPr>
          <p:cNvPr id="8" name="Šipka nahoru 7"/>
          <p:cNvSpPr/>
          <p:nvPr/>
        </p:nvSpPr>
        <p:spPr>
          <a:xfrm rot="17564484">
            <a:off x="3699981" y="2306633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58" y="158017"/>
            <a:ext cx="1544743" cy="88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95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Instalace </a:t>
            </a:r>
            <a:r>
              <a:rPr lang="cs-CZ" b="1" dirty="0" err="1">
                <a:solidFill>
                  <a:schemeClr val="bg1"/>
                </a:solidFill>
              </a:rPr>
              <a:t>pluginu</a:t>
            </a:r>
            <a:r>
              <a:rPr lang="cs-CZ" b="1" dirty="0">
                <a:solidFill>
                  <a:schemeClr val="bg1"/>
                </a:solidFill>
              </a:rPr>
              <a:t> do prohlížeče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599" cy="5262295"/>
          </a:xfrm>
        </p:spPr>
      </p:pic>
      <p:sp>
        <p:nvSpPr>
          <p:cNvPr id="6" name="Obdélník 5"/>
          <p:cNvSpPr/>
          <p:nvPr/>
        </p:nvSpPr>
        <p:spPr>
          <a:xfrm>
            <a:off x="1861004" y="3225372"/>
            <a:ext cx="5650030" cy="1106722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Po úspěšné instalaci se vpravo nahoře zobrazí nová ikona „Import to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,“ pomocí níž je možné také stahovat záznamy publikací z elektronických databází do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.</a:t>
            </a:r>
            <a:endParaRPr lang="cs-CZ" sz="1600" b="1" dirty="0"/>
          </a:p>
        </p:txBody>
      </p:sp>
      <p:sp>
        <p:nvSpPr>
          <p:cNvPr id="7" name="Šipka nahoru 6"/>
          <p:cNvSpPr/>
          <p:nvPr/>
        </p:nvSpPr>
        <p:spPr>
          <a:xfrm rot="17564484">
            <a:off x="3228343" y="1892748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8" name="Šipka nahoru 7"/>
          <p:cNvSpPr/>
          <p:nvPr/>
        </p:nvSpPr>
        <p:spPr>
          <a:xfrm rot="2060495">
            <a:off x="7811436" y="1785643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58" y="158017"/>
            <a:ext cx="1544743" cy="88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05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Instalace </a:t>
            </a:r>
            <a:r>
              <a:rPr lang="cs-CZ" b="1" dirty="0" err="1">
                <a:solidFill>
                  <a:schemeClr val="bg1"/>
                </a:solidFill>
              </a:rPr>
              <a:t>pluginu</a:t>
            </a:r>
            <a:r>
              <a:rPr lang="cs-CZ" b="1" dirty="0">
                <a:solidFill>
                  <a:schemeClr val="bg1"/>
                </a:solidFill>
              </a:rPr>
              <a:t> do Wordu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599" cy="5440362"/>
          </a:xfrm>
        </p:spPr>
      </p:pic>
      <p:sp>
        <p:nvSpPr>
          <p:cNvPr id="5" name="Šipka nahoru 4"/>
          <p:cNvSpPr/>
          <p:nvPr/>
        </p:nvSpPr>
        <p:spPr>
          <a:xfrm rot="17564484">
            <a:off x="2625214" y="1660852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208950" y="2707008"/>
            <a:ext cx="4895674" cy="911143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Instalaci </a:t>
            </a:r>
            <a:r>
              <a:rPr lang="cs-CZ" sz="1600" b="1" dirty="0" err="1" smtClean="0"/>
              <a:t>pluginu</a:t>
            </a:r>
            <a:r>
              <a:rPr lang="cs-CZ" sz="1600" b="1" dirty="0" smtClean="0"/>
              <a:t> do MS Wordu provedeme kliknutím na „</a:t>
            </a:r>
            <a:r>
              <a:rPr lang="cs-CZ" sz="1600" b="1" dirty="0" err="1" smtClean="0"/>
              <a:t>Install</a:t>
            </a:r>
            <a:r>
              <a:rPr lang="cs-CZ" sz="1600" b="1" dirty="0" smtClean="0"/>
              <a:t> MS Word </a:t>
            </a:r>
            <a:r>
              <a:rPr lang="cs-CZ" sz="1600" b="1" dirty="0" err="1" smtClean="0"/>
              <a:t>Plugin</a:t>
            </a:r>
            <a:r>
              <a:rPr lang="cs-CZ" sz="1600" b="1" dirty="0" smtClean="0"/>
              <a:t>“ v aplikaci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 Desktop.</a:t>
            </a:r>
            <a:endParaRPr lang="cs-CZ" sz="1600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2854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09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Instalace </a:t>
            </a:r>
            <a:r>
              <a:rPr lang="cs-CZ" b="1" dirty="0" err="1">
                <a:solidFill>
                  <a:schemeClr val="bg1"/>
                </a:solidFill>
              </a:rPr>
              <a:t>pluginu</a:t>
            </a:r>
            <a:r>
              <a:rPr lang="cs-CZ" b="1" dirty="0">
                <a:solidFill>
                  <a:schemeClr val="bg1"/>
                </a:solidFill>
              </a:rPr>
              <a:t> do Wordu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599" cy="5368173"/>
          </a:xfrm>
        </p:spPr>
      </p:pic>
      <p:sp>
        <p:nvSpPr>
          <p:cNvPr id="5" name="Šipka nahoru 4"/>
          <p:cNvSpPr/>
          <p:nvPr/>
        </p:nvSpPr>
        <p:spPr>
          <a:xfrm rot="17564484">
            <a:off x="6311689" y="4798688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286982" y="5411707"/>
            <a:ext cx="2016538" cy="433137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1600" b="1" dirty="0" smtClean="0"/>
              <a:t>Klikneme na „OK.“</a:t>
            </a:r>
            <a:endParaRPr lang="cs-CZ" sz="16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538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Instalace </a:t>
            </a:r>
            <a:r>
              <a:rPr lang="cs-CZ" b="1" dirty="0" err="1">
                <a:solidFill>
                  <a:schemeClr val="bg1"/>
                </a:solidFill>
              </a:rPr>
              <a:t>pluginu</a:t>
            </a:r>
            <a:r>
              <a:rPr lang="cs-CZ" b="1" dirty="0">
                <a:solidFill>
                  <a:schemeClr val="bg1"/>
                </a:solidFill>
              </a:rPr>
              <a:t> do Wordu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7" y="1417638"/>
            <a:ext cx="8138160" cy="5300796"/>
          </a:xfrm>
        </p:spPr>
      </p:pic>
      <p:sp>
        <p:nvSpPr>
          <p:cNvPr id="5" name="Šipka nahoru 4"/>
          <p:cNvSpPr/>
          <p:nvPr/>
        </p:nvSpPr>
        <p:spPr>
          <a:xfrm rot="17564484">
            <a:off x="4685020" y="1853357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021306" y="2973629"/>
            <a:ext cx="5419022" cy="628887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V MS Wordu se na panelu Reference po instalaci </a:t>
            </a:r>
            <a:r>
              <a:rPr lang="cs-CZ" sz="1600" b="1" dirty="0" err="1" smtClean="0"/>
              <a:t>pluginu</a:t>
            </a:r>
            <a:r>
              <a:rPr lang="cs-CZ" sz="1600" b="1" dirty="0" smtClean="0"/>
              <a:t> zobrazí nový oddíl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. </a:t>
            </a:r>
            <a:endParaRPr lang="cs-CZ" sz="1600" b="1" dirty="0"/>
          </a:p>
        </p:txBody>
      </p:sp>
      <p:sp>
        <p:nvSpPr>
          <p:cNvPr id="7" name="Obdélník 6"/>
          <p:cNvSpPr/>
          <p:nvPr/>
        </p:nvSpPr>
        <p:spPr>
          <a:xfrm>
            <a:off x="2021306" y="4042513"/>
            <a:ext cx="5419021" cy="1172615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V dalších </a:t>
            </a:r>
            <a:r>
              <a:rPr lang="cs-CZ" sz="1600" b="1" dirty="0" err="1" smtClean="0"/>
              <a:t>slidech</a:t>
            </a:r>
            <a:r>
              <a:rPr lang="cs-CZ" sz="1600" b="1" dirty="0" smtClean="0"/>
              <a:t> si ukážeme, jak se ikonky používají pro vkládání citací do textu. Nejprve si však předvedeme, jak si vložit záznamy publikací, z nichž ve své práci čerpáme, do aplikace </a:t>
            </a:r>
            <a:r>
              <a:rPr lang="cs-CZ" sz="1600" b="1" dirty="0" err="1" smtClean="0"/>
              <a:t>Mendeley</a:t>
            </a:r>
            <a:r>
              <a:rPr lang="cs-CZ" sz="1600" b="1" dirty="0"/>
              <a:t> </a:t>
            </a:r>
            <a:r>
              <a:rPr lang="cs-CZ" sz="1600" b="1" dirty="0" smtClean="0"/>
              <a:t>Desktop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7" y="266562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30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199" y="227985"/>
            <a:ext cx="6192983" cy="1143000"/>
          </a:xfrm>
        </p:spPr>
        <p:txBody>
          <a:bodyPr/>
          <a:lstStyle/>
          <a:p>
            <a:r>
              <a:rPr lang="cs-CZ" sz="4000" dirty="0" smtClean="0">
                <a:solidFill>
                  <a:schemeClr val="bg1"/>
                </a:solidFill>
              </a:rPr>
              <a:t>    </a:t>
            </a:r>
            <a:r>
              <a:rPr lang="cs-CZ" b="1" dirty="0" smtClean="0">
                <a:solidFill>
                  <a:schemeClr val="bg1"/>
                </a:solidFill>
              </a:rPr>
              <a:t>Popis Mendeley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cs-CZ" dirty="0" smtClean="0">
                <a:solidFill>
                  <a:schemeClr val="bg1"/>
                </a:solidFill>
              </a:rPr>
              <a:t>umožňuje </a:t>
            </a:r>
            <a:r>
              <a:rPr lang="cs-CZ" dirty="0">
                <a:solidFill>
                  <a:schemeClr val="bg1"/>
                </a:solidFill>
              </a:rPr>
              <a:t>správu dokumentů, jejich anotování a hlavně citování v různých citačních stylech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pPr marL="0" indent="0" algn="l">
              <a:buNone/>
            </a:pPr>
            <a:endParaRPr lang="cs-CZ" dirty="0">
              <a:solidFill>
                <a:schemeClr val="bg1"/>
              </a:solidFill>
            </a:endParaRPr>
          </a:p>
          <a:p>
            <a:pPr algn="l"/>
            <a:r>
              <a:rPr lang="cs-CZ" dirty="0" smtClean="0">
                <a:solidFill>
                  <a:schemeClr val="bg1"/>
                </a:solidFill>
              </a:rPr>
              <a:t>funguje </a:t>
            </a:r>
            <a:r>
              <a:rPr lang="cs-CZ" dirty="0">
                <a:solidFill>
                  <a:schemeClr val="bg1"/>
                </a:solidFill>
              </a:rPr>
              <a:t>i jako </a:t>
            </a:r>
            <a:r>
              <a:rPr lang="cs-CZ" dirty="0" smtClean="0">
                <a:solidFill>
                  <a:schemeClr val="bg1"/>
                </a:solidFill>
              </a:rPr>
              <a:t>sociální síť, kde je možné:</a:t>
            </a:r>
          </a:p>
          <a:p>
            <a:pPr lvl="1" algn="l">
              <a:buFont typeface="Wingdings" panose="05000000000000000000" pitchFamily="2" charset="2"/>
              <a:buChar char="Ø"/>
            </a:pPr>
            <a:r>
              <a:rPr lang="cs-CZ" dirty="0" smtClean="0">
                <a:solidFill>
                  <a:schemeClr val="bg1"/>
                </a:solidFill>
              </a:rPr>
              <a:t>sdílet záznamy s</a:t>
            </a:r>
            <a:r>
              <a:rPr lang="cs-CZ" dirty="0">
                <a:solidFill>
                  <a:schemeClr val="bg1"/>
                </a:solidFill>
              </a:rPr>
              <a:t> </a:t>
            </a:r>
            <a:r>
              <a:rPr lang="cs-CZ" dirty="0" smtClean="0">
                <a:solidFill>
                  <a:schemeClr val="bg1"/>
                </a:solidFill>
              </a:rPr>
              <a:t>ostatními uživateli</a:t>
            </a:r>
          </a:p>
          <a:p>
            <a:pPr lvl="1" algn="l">
              <a:buFont typeface="Wingdings" panose="05000000000000000000" pitchFamily="2" charset="2"/>
              <a:buChar char="Ø"/>
            </a:pPr>
            <a:r>
              <a:rPr lang="cs-CZ" dirty="0" smtClean="0">
                <a:solidFill>
                  <a:schemeClr val="bg1"/>
                </a:solidFill>
              </a:rPr>
              <a:t>zakládat si tzv. kruhy přátel</a:t>
            </a:r>
          </a:p>
          <a:p>
            <a:pPr lvl="1" algn="l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bg1"/>
                </a:solidFill>
              </a:rPr>
              <a:t>p</a:t>
            </a:r>
            <a:r>
              <a:rPr lang="cs-CZ" dirty="0" smtClean="0">
                <a:solidFill>
                  <a:schemeClr val="bg1"/>
                </a:solidFill>
              </a:rPr>
              <a:t>ropojovat se s vědci, kteří pracují na podobných projektech</a:t>
            </a:r>
          </a:p>
          <a:p>
            <a:pPr marL="0" indent="0" algn="l">
              <a:buNone/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24" y="227985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29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Stahování </a:t>
            </a:r>
            <a:r>
              <a:rPr lang="cs-CZ" b="1" dirty="0" smtClean="0">
                <a:solidFill>
                  <a:schemeClr val="bg1"/>
                </a:solidFill>
              </a:rPr>
              <a:t>záznamů do MENDELEY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dirty="0" smtClean="0">
                <a:solidFill>
                  <a:schemeClr val="bg1"/>
                </a:solidFill>
              </a:rPr>
              <a:t>Způsobů, jak si stáhnout záznamy publikací </a:t>
            </a:r>
          </a:p>
          <a:p>
            <a:pPr marL="0" indent="0" algn="ctr">
              <a:buNone/>
            </a:pPr>
            <a:r>
              <a:rPr lang="cs-CZ" dirty="0" smtClean="0">
                <a:solidFill>
                  <a:schemeClr val="bg1"/>
                </a:solidFill>
              </a:rPr>
              <a:t>do MENDELEY, je několik:</a:t>
            </a:r>
          </a:p>
          <a:p>
            <a:pPr marL="0" indent="0" algn="ctr">
              <a:buNone/>
            </a:pPr>
            <a:endParaRPr lang="cs-CZ" dirty="0" smtClean="0">
              <a:solidFill>
                <a:schemeClr val="bg1"/>
              </a:solidFill>
            </a:endParaRPr>
          </a:p>
          <a:p>
            <a:pPr lvl="1" algn="l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přímo z elektronických databází</a:t>
            </a:r>
          </a:p>
          <a:p>
            <a:pPr lvl="3" algn="l">
              <a:buFont typeface="Wingdings" panose="05000000000000000000" pitchFamily="2" charset="2"/>
              <a:buChar char="v"/>
            </a:pP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smtClean="0">
                <a:solidFill>
                  <a:schemeClr val="bg1"/>
                </a:solidFill>
              </a:rPr>
              <a:t>přes „</a:t>
            </a:r>
            <a:r>
              <a:rPr lang="cs-CZ" sz="2000" dirty="0" err="1" smtClean="0">
                <a:solidFill>
                  <a:schemeClr val="bg1"/>
                </a:solidFill>
              </a:rPr>
              <a:t>Save</a:t>
            </a:r>
            <a:r>
              <a:rPr lang="cs-CZ" sz="2000" dirty="0" smtClean="0">
                <a:solidFill>
                  <a:schemeClr val="bg1"/>
                </a:solidFill>
              </a:rPr>
              <a:t> to </a:t>
            </a:r>
            <a:r>
              <a:rPr lang="cs-CZ" sz="2000" dirty="0" err="1" smtClean="0">
                <a:solidFill>
                  <a:schemeClr val="bg1"/>
                </a:solidFill>
              </a:rPr>
              <a:t>Mendeley</a:t>
            </a:r>
            <a:r>
              <a:rPr lang="cs-CZ" sz="2000" dirty="0" smtClean="0">
                <a:solidFill>
                  <a:schemeClr val="bg1"/>
                </a:solidFill>
              </a:rPr>
              <a:t>“</a:t>
            </a:r>
          </a:p>
          <a:p>
            <a:pPr lvl="3" algn="l">
              <a:buFont typeface="Wingdings" panose="05000000000000000000" pitchFamily="2" charset="2"/>
              <a:buChar char="v"/>
            </a:pPr>
            <a:r>
              <a:rPr lang="cs-CZ" sz="2000" dirty="0" smtClean="0">
                <a:solidFill>
                  <a:schemeClr val="bg1"/>
                </a:solidFill>
              </a:rPr>
              <a:t> přes nainstalovaný doplněk </a:t>
            </a:r>
            <a:r>
              <a:rPr lang="cs-CZ" sz="2000" dirty="0" err="1" smtClean="0">
                <a:solidFill>
                  <a:schemeClr val="bg1"/>
                </a:solidFill>
              </a:rPr>
              <a:t>Mendeley</a:t>
            </a:r>
            <a:endParaRPr lang="cs-CZ" sz="2000" dirty="0" smtClean="0">
              <a:solidFill>
                <a:schemeClr val="bg1"/>
              </a:solidFill>
            </a:endParaRPr>
          </a:p>
          <a:p>
            <a:pPr lvl="1" algn="l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přetažením pomocí </a:t>
            </a:r>
            <a:r>
              <a:rPr lang="cs-CZ" dirty="0" err="1" smtClean="0">
                <a:solidFill>
                  <a:schemeClr val="bg1"/>
                </a:solidFill>
              </a:rPr>
              <a:t>Drag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cs-CZ" dirty="0" smtClean="0">
                <a:solidFill>
                  <a:schemeClr val="bg1"/>
                </a:solidFill>
              </a:rPr>
              <a:t> Drop</a:t>
            </a:r>
          </a:p>
          <a:p>
            <a:pPr lvl="1" algn="l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importem ve formátu RIS, z jiných citačních manažerů   </a:t>
            </a:r>
          </a:p>
          <a:p>
            <a:pPr lvl="1" algn="l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ručním vkládáním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588" y="4910506"/>
            <a:ext cx="2450212" cy="139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120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Stahování záznamů do MENDELEY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475044" cy="5233419"/>
          </a:xfrm>
        </p:spPr>
      </p:pic>
      <p:sp>
        <p:nvSpPr>
          <p:cNvPr id="5" name="Obdélník 4"/>
          <p:cNvSpPr/>
          <p:nvPr/>
        </p:nvSpPr>
        <p:spPr>
          <a:xfrm>
            <a:off x="457200" y="4774130"/>
            <a:ext cx="8229600" cy="1876927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Záznamy publikací můžeme vložit např. přímým exportem </a:t>
            </a:r>
            <a:r>
              <a:rPr lang="cs-CZ" sz="1600" b="1" dirty="0"/>
              <a:t>z databází – </a:t>
            </a:r>
            <a:r>
              <a:rPr lang="cs-CZ" sz="1600" b="1" dirty="0" err="1"/>
              <a:t>Scopus</a:t>
            </a:r>
            <a:r>
              <a:rPr lang="cs-CZ" sz="1600" b="1" dirty="0"/>
              <a:t>, </a:t>
            </a:r>
            <a:r>
              <a:rPr lang="cs-CZ" sz="1600" b="1" dirty="0" err="1"/>
              <a:t>ScienceDirect</a:t>
            </a:r>
            <a:r>
              <a:rPr lang="cs-CZ" sz="1600" b="1" dirty="0"/>
              <a:t>, Web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smtClean="0"/>
              <a:t>Science. </a:t>
            </a:r>
            <a:r>
              <a:rPr lang="cs-CZ" b="1" u="sng" dirty="0" smtClean="0"/>
              <a:t>Pro stahování záznamů z databází do MENDELEY musí být uživatel přihlášený na MENDELEY!</a:t>
            </a:r>
          </a:p>
          <a:p>
            <a:pPr algn="just"/>
            <a:endParaRPr lang="cs-CZ" dirty="0" smtClean="0"/>
          </a:p>
          <a:p>
            <a:pPr algn="just"/>
            <a:r>
              <a:rPr lang="cs-CZ" sz="1600" b="1" dirty="0" smtClean="0"/>
              <a:t>Např. v databází </a:t>
            </a:r>
            <a:r>
              <a:rPr lang="cs-CZ" sz="1600" b="1" dirty="0" err="1" smtClean="0"/>
              <a:t>Scopus</a:t>
            </a:r>
            <a:r>
              <a:rPr lang="cs-CZ" sz="1600" b="1" dirty="0" smtClean="0"/>
              <a:t> si vyhledáme článek, který můžeme do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 vložit kliknutím na „</a:t>
            </a:r>
            <a:r>
              <a:rPr lang="cs-CZ" sz="1600" b="1" dirty="0" err="1" smtClean="0"/>
              <a:t>Save</a:t>
            </a:r>
            <a:r>
              <a:rPr lang="cs-CZ" sz="1600" b="1" dirty="0" smtClean="0"/>
              <a:t> to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.“ Vpravo se zobrazí tabulka, ve které si navolíme název složky, do které si chceme článek vložit a klikneme na „</a:t>
            </a:r>
            <a:r>
              <a:rPr lang="cs-CZ" sz="1600" b="1" dirty="0" err="1" smtClean="0"/>
              <a:t>Save</a:t>
            </a:r>
            <a:r>
              <a:rPr lang="cs-CZ" sz="1600" b="1" dirty="0" smtClean="0"/>
              <a:t>.“ 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 rot="17564484">
            <a:off x="2865845" y="2652253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7" name="Šipka nahoru 6"/>
          <p:cNvSpPr/>
          <p:nvPr/>
        </p:nvSpPr>
        <p:spPr>
          <a:xfrm rot="19272786">
            <a:off x="7598066" y="2436010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8" name="Šipka nahoru 7"/>
          <p:cNvSpPr/>
          <p:nvPr/>
        </p:nvSpPr>
        <p:spPr>
          <a:xfrm rot="19272786">
            <a:off x="8383619" y="2453899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3" y="86628"/>
            <a:ext cx="969547" cy="5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37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Stahování záznamů do MENDELEY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599" cy="5300796"/>
          </a:xfrm>
        </p:spPr>
      </p:pic>
      <p:sp>
        <p:nvSpPr>
          <p:cNvPr id="5" name="Šipka nahoru 4"/>
          <p:cNvSpPr/>
          <p:nvPr/>
        </p:nvSpPr>
        <p:spPr>
          <a:xfrm rot="19272786">
            <a:off x="2698809" y="1783062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6" name="Šipka nahoru 5"/>
          <p:cNvSpPr/>
          <p:nvPr/>
        </p:nvSpPr>
        <p:spPr>
          <a:xfrm rot="19272786">
            <a:off x="1081765" y="3465115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371375" y="3068403"/>
            <a:ext cx="3962048" cy="1106905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Nejprve klikneme na synchronizaci, aby se provedla aktualizace. Když klikneme na složku </a:t>
            </a:r>
            <a:r>
              <a:rPr lang="cs-CZ" sz="1600" b="1" dirty="0" err="1" smtClean="0"/>
              <a:t>Forestry</a:t>
            </a:r>
            <a:r>
              <a:rPr lang="cs-CZ" sz="1600" b="1" dirty="0" smtClean="0"/>
              <a:t>, tak záznam článku je již zde uložen.</a:t>
            </a:r>
            <a:endParaRPr lang="cs-CZ" sz="16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3" y="86628"/>
            <a:ext cx="969547" cy="5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45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Stahování záznamů do MENDELEY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"/>
          <a:stretch/>
        </p:blipFill>
        <p:spPr>
          <a:xfrm>
            <a:off x="457200" y="1417638"/>
            <a:ext cx="8229599" cy="5204543"/>
          </a:xfrm>
        </p:spPr>
      </p:pic>
      <p:sp>
        <p:nvSpPr>
          <p:cNvPr id="5" name="Obdélník 4"/>
          <p:cNvSpPr/>
          <p:nvPr/>
        </p:nvSpPr>
        <p:spPr>
          <a:xfrm>
            <a:off x="3843117" y="3513220"/>
            <a:ext cx="4752243" cy="1118697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Nebo je možné si zatrhnout více článků, kliknout na „</a:t>
            </a:r>
            <a:r>
              <a:rPr lang="cs-CZ" sz="1600" b="1" dirty="0" err="1" smtClean="0"/>
              <a:t>Save</a:t>
            </a:r>
            <a:r>
              <a:rPr lang="cs-CZ" sz="1600" b="1" dirty="0" smtClean="0"/>
              <a:t> to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“ a články si vložíme do MENDELEY stejným způsobem jako u předchozího kroku.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 rot="16200000">
            <a:off x="2756564" y="2847198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7" name="Šipka nahoru 6"/>
          <p:cNvSpPr/>
          <p:nvPr/>
        </p:nvSpPr>
        <p:spPr>
          <a:xfrm rot="16200000">
            <a:off x="2756564" y="3272204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8" name="Šipka nahoru 7"/>
          <p:cNvSpPr/>
          <p:nvPr/>
        </p:nvSpPr>
        <p:spPr>
          <a:xfrm rot="16200000">
            <a:off x="2756564" y="3768324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9" name="Šipka nahoru 8"/>
          <p:cNvSpPr/>
          <p:nvPr/>
        </p:nvSpPr>
        <p:spPr>
          <a:xfrm rot="16200000">
            <a:off x="2756563" y="4240500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10" name="Šipka nahoru 9"/>
          <p:cNvSpPr/>
          <p:nvPr/>
        </p:nvSpPr>
        <p:spPr>
          <a:xfrm rot="13701931">
            <a:off x="3273465" y="2183337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3" y="86628"/>
            <a:ext cx="969547" cy="5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10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Stahování záznamů do MENDELEY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"/>
          <a:stretch/>
        </p:blipFill>
        <p:spPr>
          <a:xfrm>
            <a:off x="457200" y="1417638"/>
            <a:ext cx="8229599" cy="5291170"/>
          </a:xfrm>
        </p:spPr>
      </p:pic>
      <p:sp>
        <p:nvSpPr>
          <p:cNvPr id="7" name="Obdélník 6"/>
          <p:cNvSpPr/>
          <p:nvPr/>
        </p:nvSpPr>
        <p:spPr>
          <a:xfrm>
            <a:off x="3794904" y="3389550"/>
            <a:ext cx="4752243" cy="1024059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Další možnost je, přetáhnout si ikonu „</a:t>
            </a:r>
            <a:r>
              <a:rPr lang="cs-CZ" sz="1600" b="1" dirty="0" err="1" smtClean="0"/>
              <a:t>Save</a:t>
            </a:r>
            <a:r>
              <a:rPr lang="cs-CZ" sz="1600" b="1" dirty="0" smtClean="0"/>
              <a:t> to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“ na lištu. A potom si můžeme vkládat publikace přes tuto ikonu na liště odkudkoliv.</a:t>
            </a:r>
            <a:endParaRPr lang="cs-CZ" sz="1600" b="1" dirty="0"/>
          </a:p>
        </p:txBody>
      </p:sp>
      <p:sp>
        <p:nvSpPr>
          <p:cNvPr id="8" name="Šipka nahoru 7"/>
          <p:cNvSpPr/>
          <p:nvPr/>
        </p:nvSpPr>
        <p:spPr>
          <a:xfrm rot="19272786">
            <a:off x="2872063" y="3197974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9" name="Šipka nahoru 8"/>
          <p:cNvSpPr/>
          <p:nvPr/>
        </p:nvSpPr>
        <p:spPr>
          <a:xfrm rot="19272786">
            <a:off x="3295574" y="1909828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3" y="86628"/>
            <a:ext cx="969547" cy="5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085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Stahování záznamů do MENDELEY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147785" cy="5166042"/>
          </a:xfrm>
        </p:spPr>
      </p:pic>
      <p:sp>
        <p:nvSpPr>
          <p:cNvPr id="5" name="Obdélník 4"/>
          <p:cNvSpPr/>
          <p:nvPr/>
        </p:nvSpPr>
        <p:spPr>
          <a:xfrm>
            <a:off x="2080375" y="5139891"/>
            <a:ext cx="6043347" cy="885524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Dále můžeme zatrhnuté články importovat do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 pomocí doplňku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 vpravo nahoře, který jsme si předtím nainstalovali.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 rot="1734041">
            <a:off x="7765907" y="1812255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3" y="86628"/>
            <a:ext cx="969547" cy="5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179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Stahování záznamů do MENDELEY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22" y="1600199"/>
            <a:ext cx="8229599" cy="5050857"/>
          </a:xfrm>
        </p:spPr>
      </p:pic>
      <p:sp>
        <p:nvSpPr>
          <p:cNvPr id="5" name="Obdélník 4"/>
          <p:cNvSpPr/>
          <p:nvPr/>
        </p:nvSpPr>
        <p:spPr>
          <a:xfrm>
            <a:off x="1473273" y="3858943"/>
            <a:ext cx="5411103" cy="1097280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Další možností je pomocí </a:t>
            </a:r>
            <a:r>
              <a:rPr lang="cs-CZ" sz="1600" b="1" dirty="0" err="1">
                <a:solidFill>
                  <a:schemeClr val="bg1"/>
                </a:solidFill>
              </a:rPr>
              <a:t>Drag</a:t>
            </a:r>
            <a:r>
              <a:rPr lang="cs-CZ" sz="1600" b="1" dirty="0">
                <a:solidFill>
                  <a:schemeClr val="bg1"/>
                </a:solidFill>
              </a:rPr>
              <a:t> </a:t>
            </a:r>
            <a:r>
              <a:rPr 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&amp;</a:t>
            </a:r>
            <a:r>
              <a:rPr lang="cs-CZ" sz="1600" b="1" dirty="0">
                <a:solidFill>
                  <a:schemeClr val="bg1"/>
                </a:solidFill>
              </a:rPr>
              <a:t> </a:t>
            </a:r>
            <a:r>
              <a:rPr lang="cs-CZ" sz="1600" b="1" dirty="0" smtClean="0">
                <a:solidFill>
                  <a:schemeClr val="bg1"/>
                </a:solidFill>
              </a:rPr>
              <a:t>Drop přetáhnout soubor nebo složku do MENDELEY např. z plochy počítače nebo odjinud, kde máte soubor nebo složku uloženou.</a:t>
            </a:r>
            <a:endParaRPr lang="cs-CZ" sz="1600" b="1" dirty="0"/>
          </a:p>
        </p:txBody>
      </p:sp>
      <p:sp>
        <p:nvSpPr>
          <p:cNvPr id="7" name="Šipka nahoru 6"/>
          <p:cNvSpPr/>
          <p:nvPr/>
        </p:nvSpPr>
        <p:spPr>
          <a:xfrm rot="13306613">
            <a:off x="1245395" y="5363660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3" y="86628"/>
            <a:ext cx="969547" cy="5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09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Stahování záznamů do MENDELEY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099659" cy="5108290"/>
          </a:xfrm>
        </p:spPr>
      </p:pic>
      <p:sp>
        <p:nvSpPr>
          <p:cNvPr id="5" name="Obdélník 4"/>
          <p:cNvSpPr/>
          <p:nvPr/>
        </p:nvSpPr>
        <p:spPr>
          <a:xfrm>
            <a:off x="1553821" y="4129237"/>
            <a:ext cx="5743646" cy="635267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Záznamy článků přetažené pomocí </a:t>
            </a:r>
            <a:r>
              <a:rPr lang="cs-CZ" sz="1600" b="1" dirty="0" err="1" smtClean="0">
                <a:solidFill>
                  <a:schemeClr val="bg1"/>
                </a:solidFill>
              </a:rPr>
              <a:t>Drag</a:t>
            </a:r>
            <a:r>
              <a:rPr lang="cs-CZ" sz="1600" b="1" dirty="0" smtClean="0">
                <a:solidFill>
                  <a:schemeClr val="bg1"/>
                </a:solidFill>
              </a:rPr>
              <a:t> </a:t>
            </a:r>
            <a:r>
              <a:rPr 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&amp;</a:t>
            </a:r>
            <a:r>
              <a:rPr lang="cs-CZ" sz="1600" b="1" dirty="0">
                <a:solidFill>
                  <a:schemeClr val="bg1"/>
                </a:solidFill>
              </a:rPr>
              <a:t> </a:t>
            </a:r>
            <a:r>
              <a:rPr lang="cs-CZ" sz="1600" b="1" dirty="0" smtClean="0">
                <a:solidFill>
                  <a:schemeClr val="bg1"/>
                </a:solidFill>
              </a:rPr>
              <a:t>Drop ze složky z plochy počítače.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 rot="18102938">
            <a:off x="3565084" y="2858057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3" y="86628"/>
            <a:ext cx="969547" cy="5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150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Stahování záznamů do MENDELEY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243044"/>
          </a:xfrm>
        </p:spPr>
      </p:pic>
      <p:sp>
        <p:nvSpPr>
          <p:cNvPr id="6" name="Šipka nahoru 5"/>
          <p:cNvSpPr/>
          <p:nvPr/>
        </p:nvSpPr>
        <p:spPr>
          <a:xfrm rot="18102938">
            <a:off x="1657354" y="2198403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798607" y="3565679"/>
            <a:ext cx="5333714" cy="621928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Další možností vkládání záznamů do MENDELEY je importováním např. z jiného citačního manažeru</a:t>
            </a:r>
            <a:r>
              <a:rPr lang="cs-CZ" sz="1600" b="1" dirty="0" smtClean="0">
                <a:solidFill>
                  <a:schemeClr val="bg1"/>
                </a:solidFill>
              </a:rPr>
              <a:t>.</a:t>
            </a:r>
            <a:endParaRPr lang="cs-CZ" sz="1600" b="1" dirty="0"/>
          </a:p>
        </p:txBody>
      </p:sp>
      <p:sp>
        <p:nvSpPr>
          <p:cNvPr id="8" name="Obdélník 7"/>
          <p:cNvSpPr/>
          <p:nvPr/>
        </p:nvSpPr>
        <p:spPr>
          <a:xfrm>
            <a:off x="1798607" y="4477584"/>
            <a:ext cx="5333714" cy="631040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Např. užíváme-li </a:t>
            </a:r>
            <a:r>
              <a:rPr lang="cs-CZ" sz="1600" b="1" dirty="0" err="1" smtClean="0"/>
              <a:t>Zotero</a:t>
            </a:r>
            <a:r>
              <a:rPr lang="cs-CZ" sz="1600" b="1" dirty="0" smtClean="0"/>
              <a:t>, klikneme na „Exportovat knihovnu.“  </a:t>
            </a:r>
            <a:endParaRPr lang="cs-CZ" sz="16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3" y="86628"/>
            <a:ext cx="969547" cy="5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64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Stahování záznamů do MENDELEY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7"/>
            <a:ext cx="8229599" cy="5175667"/>
          </a:xfrm>
        </p:spPr>
      </p:pic>
      <p:sp>
        <p:nvSpPr>
          <p:cNvPr id="5" name="Obdélník 4"/>
          <p:cNvSpPr/>
          <p:nvPr/>
        </p:nvSpPr>
        <p:spPr>
          <a:xfrm>
            <a:off x="2420752" y="5255911"/>
            <a:ext cx="4177365" cy="423512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1600" b="1" dirty="0" smtClean="0"/>
              <a:t>Zvolíme formát RIS a klikneme na „OK.“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 rot="18102938">
            <a:off x="5045445" y="4075328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7" name="Šipka nahoru 6"/>
          <p:cNvSpPr/>
          <p:nvPr/>
        </p:nvSpPr>
        <p:spPr>
          <a:xfrm rot="18102938">
            <a:off x="4789425" y="3497116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3" y="86628"/>
            <a:ext cx="969547" cy="5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48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47663"/>
            <a:ext cx="6241983" cy="1143000"/>
          </a:xfrm>
        </p:spPr>
        <p:txBody>
          <a:bodyPr/>
          <a:lstStyle/>
          <a:p>
            <a:pPr eaLnBrk="1" hangingPunct="1"/>
            <a:r>
              <a:rPr lang="cs-CZ" b="1" dirty="0">
                <a:solidFill>
                  <a:schemeClr val="bg1"/>
                </a:solidFill>
              </a:rPr>
              <a:t>Popis Mendeley</a:t>
            </a:r>
            <a:endParaRPr lang="en-US" altLang="en-US" b="1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3225"/>
            <a:ext cx="8229600" cy="4525963"/>
          </a:xfrm>
        </p:spPr>
        <p:txBody>
          <a:bodyPr/>
          <a:lstStyle/>
          <a:p>
            <a:pPr algn="just" eaLnBrk="1" hangingPunct="1"/>
            <a:r>
              <a:rPr lang="cs-CZ" dirty="0" smtClean="0">
                <a:solidFill>
                  <a:schemeClr val="bg1"/>
                </a:solidFill>
              </a:rPr>
              <a:t>volně </a:t>
            </a:r>
            <a:r>
              <a:rPr lang="cs-CZ" dirty="0">
                <a:solidFill>
                  <a:schemeClr val="bg1"/>
                </a:solidFill>
              </a:rPr>
              <a:t>dostupná </a:t>
            </a:r>
            <a:r>
              <a:rPr lang="cs-CZ" dirty="0" smtClean="0">
                <a:solidFill>
                  <a:schemeClr val="bg1"/>
                </a:solidFill>
              </a:rPr>
              <a:t>služba</a:t>
            </a:r>
          </a:p>
          <a:p>
            <a:pPr algn="just" eaLnBrk="1" hangingPunct="1"/>
            <a:r>
              <a:rPr lang="cs-CZ" dirty="0">
                <a:solidFill>
                  <a:schemeClr val="bg1"/>
                </a:solidFill>
              </a:rPr>
              <a:t>je k dispozici jako desktopová aplikace, zároveň je uživateli založen webový účet. </a:t>
            </a:r>
            <a:r>
              <a:rPr lang="cs-CZ" dirty="0" smtClean="0">
                <a:solidFill>
                  <a:schemeClr val="bg1"/>
                </a:solidFill>
              </a:rPr>
              <a:t>Existuje i aplikace </a:t>
            </a:r>
            <a:r>
              <a:rPr lang="cs-CZ" dirty="0">
                <a:solidFill>
                  <a:schemeClr val="bg1"/>
                </a:solidFill>
              </a:rPr>
              <a:t>pro mobilní </a:t>
            </a:r>
            <a:r>
              <a:rPr lang="cs-CZ" dirty="0" smtClean="0">
                <a:solidFill>
                  <a:schemeClr val="bg1"/>
                </a:solidFill>
              </a:rPr>
              <a:t>zařízení.</a:t>
            </a:r>
          </a:p>
          <a:p>
            <a:pPr algn="just" eaLnBrk="1" hangingPunct="1"/>
            <a:r>
              <a:rPr lang="cs-CZ" dirty="0" smtClean="0">
                <a:solidFill>
                  <a:schemeClr val="bg1"/>
                </a:solidFill>
              </a:rPr>
              <a:t>v</a:t>
            </a:r>
            <a:r>
              <a:rPr lang="cs-CZ" dirty="0">
                <a:solidFill>
                  <a:schemeClr val="bg1"/>
                </a:solidFill>
              </a:rPr>
              <a:t> </a:t>
            </a:r>
            <a:r>
              <a:rPr lang="cs-CZ" dirty="0" smtClean="0">
                <a:solidFill>
                  <a:schemeClr val="bg1"/>
                </a:solidFill>
              </a:rPr>
              <a:t>r. </a:t>
            </a:r>
            <a:r>
              <a:rPr lang="cs-CZ" dirty="0">
                <a:solidFill>
                  <a:schemeClr val="bg1"/>
                </a:solidFill>
              </a:rPr>
              <a:t>2012 byla služba Mendeley </a:t>
            </a:r>
            <a:r>
              <a:rPr lang="cs-CZ" dirty="0" smtClean="0">
                <a:solidFill>
                  <a:schemeClr val="bg1"/>
                </a:solidFill>
              </a:rPr>
              <a:t>zakoupena </a:t>
            </a:r>
            <a:r>
              <a:rPr lang="cs-CZ" dirty="0">
                <a:solidFill>
                  <a:schemeClr val="bg1"/>
                </a:solidFill>
              </a:rPr>
              <a:t>společností </a:t>
            </a:r>
            <a:r>
              <a:rPr lang="cs-CZ" dirty="0" err="1" smtClean="0">
                <a:solidFill>
                  <a:schemeClr val="bg1"/>
                </a:solidFill>
              </a:rPr>
              <a:t>Elsevier</a:t>
            </a:r>
            <a:r>
              <a:rPr lang="cs-CZ" dirty="0" smtClean="0">
                <a:solidFill>
                  <a:schemeClr val="bg1"/>
                </a:solidFill>
              </a:rPr>
              <a:t>, díky čemuž má uživatel možnost </a:t>
            </a:r>
            <a:r>
              <a:rPr lang="cs-CZ" dirty="0">
                <a:solidFill>
                  <a:schemeClr val="bg1"/>
                </a:solidFill>
              </a:rPr>
              <a:t>přímých exportů z licencovaných databází Science Direct </a:t>
            </a:r>
            <a:r>
              <a:rPr lang="cs-CZ" dirty="0" smtClean="0">
                <a:solidFill>
                  <a:schemeClr val="bg1"/>
                </a:solidFill>
              </a:rPr>
              <a:t>                       a </a:t>
            </a:r>
            <a:r>
              <a:rPr lang="cs-CZ" dirty="0" err="1" smtClean="0">
                <a:solidFill>
                  <a:schemeClr val="bg1"/>
                </a:solidFill>
              </a:rPr>
              <a:t>Scopus</a:t>
            </a:r>
            <a:r>
              <a:rPr lang="cs-CZ" dirty="0" smtClean="0">
                <a:solidFill>
                  <a:schemeClr val="bg1"/>
                </a:solidFill>
              </a:rPr>
              <a:t>, patřící </a:t>
            </a:r>
            <a:r>
              <a:rPr lang="cs-CZ" dirty="0">
                <a:solidFill>
                  <a:schemeClr val="bg1"/>
                </a:solidFill>
              </a:rPr>
              <a:t>právě producentovi </a:t>
            </a:r>
            <a:r>
              <a:rPr lang="cs-CZ" dirty="0" err="1" smtClean="0">
                <a:solidFill>
                  <a:schemeClr val="bg1"/>
                </a:solidFill>
              </a:rPr>
              <a:t>Elsevier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24" y="227985"/>
            <a:ext cx="1752381" cy="100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Stahování záznamů do MENDELEY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229600" cy="5002731"/>
          </a:xfrm>
        </p:spPr>
      </p:pic>
      <p:sp>
        <p:nvSpPr>
          <p:cNvPr id="5" name="Šipka nahoru 4"/>
          <p:cNvSpPr/>
          <p:nvPr/>
        </p:nvSpPr>
        <p:spPr>
          <a:xfrm rot="18102938">
            <a:off x="3967417" y="3930950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315858" y="5401608"/>
            <a:ext cx="2295671" cy="489053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1600" b="1" dirty="0" smtClean="0"/>
              <a:t>Klikneme na „Uložit.“</a:t>
            </a:r>
            <a:endParaRPr lang="cs-CZ" sz="16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3" y="86628"/>
            <a:ext cx="969547" cy="5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073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Stahování záznamů do MENDELEY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1485015"/>
            <a:ext cx="8321040" cy="5372985"/>
          </a:xfrm>
        </p:spPr>
      </p:pic>
      <p:sp>
        <p:nvSpPr>
          <p:cNvPr id="5" name="Šipka nahoru 4"/>
          <p:cNvSpPr/>
          <p:nvPr/>
        </p:nvSpPr>
        <p:spPr>
          <a:xfrm rot="18102938">
            <a:off x="4506433" y="2439034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287015" y="3945033"/>
            <a:ext cx="5629227" cy="452947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1600" b="1" dirty="0" smtClean="0"/>
              <a:t>Pro vložení publikací do MENDELEY klikneme na „RIS.“</a:t>
            </a:r>
            <a:endParaRPr lang="cs-CZ" sz="16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3" y="86628"/>
            <a:ext cx="969547" cy="5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743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Stahování záznamů do MENDELEY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229600" cy="5050857"/>
          </a:xfrm>
        </p:spPr>
      </p:pic>
      <p:sp>
        <p:nvSpPr>
          <p:cNvPr id="5" name="Šipka nahoru 4"/>
          <p:cNvSpPr/>
          <p:nvPr/>
        </p:nvSpPr>
        <p:spPr>
          <a:xfrm rot="18102938">
            <a:off x="3711442" y="4277459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546766" y="5492453"/>
            <a:ext cx="4132139" cy="465586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1600" b="1" dirty="0" smtClean="0"/>
              <a:t>Zvolíme si název exportované knihovny.</a:t>
            </a:r>
            <a:endParaRPr lang="cs-CZ" sz="16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3" y="86628"/>
            <a:ext cx="969547" cy="5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536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Stahování záznamů do MENDELEY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33999"/>
            <a:ext cx="8229600" cy="5322935"/>
          </a:xfrm>
        </p:spPr>
      </p:pic>
      <p:sp>
        <p:nvSpPr>
          <p:cNvPr id="5" name="Šipka nahoru 4"/>
          <p:cNvSpPr/>
          <p:nvPr/>
        </p:nvSpPr>
        <p:spPr>
          <a:xfrm rot="18102938">
            <a:off x="4702844" y="2949173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702381" y="4957529"/>
            <a:ext cx="3573291" cy="432618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1600" b="1" dirty="0" smtClean="0"/>
              <a:t>Importované záznamy ze ZOTERA.</a:t>
            </a:r>
            <a:endParaRPr lang="cs-CZ" sz="16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3" y="86628"/>
            <a:ext cx="969547" cy="5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732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Stahování záznamů do MENDELEY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91916"/>
            <a:ext cx="8229600" cy="5168766"/>
          </a:xfrm>
        </p:spPr>
      </p:pic>
      <p:sp>
        <p:nvSpPr>
          <p:cNvPr id="5" name="Obdélník 4"/>
          <p:cNvSpPr/>
          <p:nvPr/>
        </p:nvSpPr>
        <p:spPr>
          <a:xfrm>
            <a:off x="3214838" y="4884805"/>
            <a:ext cx="4263991" cy="655037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1600" b="1" dirty="0" smtClean="0"/>
              <a:t>Exportovat ve formátu RIS do MENDELEY je možné i z databází.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 rot="18102938">
            <a:off x="6300638" y="3771078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srgbClr val="CC99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3" y="86628"/>
            <a:ext cx="969547" cy="5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071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Stahování záznamů do MENDELEY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59" y="1417638"/>
            <a:ext cx="8359541" cy="5291170"/>
          </a:xfrm>
        </p:spPr>
      </p:pic>
      <p:sp>
        <p:nvSpPr>
          <p:cNvPr id="5" name="Šipka nahoru 4"/>
          <p:cNvSpPr/>
          <p:nvPr/>
        </p:nvSpPr>
        <p:spPr>
          <a:xfrm rot="18102938">
            <a:off x="1738264" y="2092182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732183" y="3677660"/>
            <a:ext cx="5063253" cy="413077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1600" b="1" dirty="0" smtClean="0"/>
              <a:t>Vkládat záznamy do MENDELEY je možné i ručně.</a:t>
            </a:r>
            <a:endParaRPr lang="cs-CZ" sz="16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3" y="86628"/>
            <a:ext cx="969547" cy="5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212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Stahování záznamů do MENDELEY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85" y="1417638"/>
            <a:ext cx="8210350" cy="5358547"/>
          </a:xfrm>
        </p:spPr>
      </p:pic>
      <p:sp>
        <p:nvSpPr>
          <p:cNvPr id="5" name="Šipka nahoru 4"/>
          <p:cNvSpPr/>
          <p:nvPr/>
        </p:nvSpPr>
        <p:spPr>
          <a:xfrm rot="18102938">
            <a:off x="5193732" y="3015214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948089" y="5533416"/>
            <a:ext cx="7064942" cy="1045344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Zvolíme si typ publikace, např. článek z časopisu, a vyplníme ručně údaje jako autor, název článku, název časopisu, rok publikování, ročník, číslo, atd. </a:t>
            </a:r>
          </a:p>
          <a:p>
            <a:pPr algn="just"/>
            <a:r>
              <a:rPr lang="cs-CZ" sz="1600" b="1" dirty="0" smtClean="0"/>
              <a:t>Po vyplnění klikneme na „</a:t>
            </a:r>
            <a:r>
              <a:rPr lang="cs-CZ" sz="1600" b="1" dirty="0" err="1" smtClean="0"/>
              <a:t>Save</a:t>
            </a:r>
            <a:r>
              <a:rPr lang="cs-CZ" sz="1600" b="1" dirty="0" smtClean="0"/>
              <a:t>.“</a:t>
            </a:r>
            <a:endParaRPr lang="cs-CZ" sz="1600" b="1" dirty="0"/>
          </a:p>
        </p:txBody>
      </p:sp>
      <p:sp>
        <p:nvSpPr>
          <p:cNvPr id="8" name="Šipka nahoru 7"/>
          <p:cNvSpPr/>
          <p:nvPr/>
        </p:nvSpPr>
        <p:spPr>
          <a:xfrm rot="18102938">
            <a:off x="4561050" y="3340868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9" name="Šipka nahoru 8"/>
          <p:cNvSpPr/>
          <p:nvPr/>
        </p:nvSpPr>
        <p:spPr>
          <a:xfrm rot="13868255">
            <a:off x="5256477" y="4177328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3" y="86628"/>
            <a:ext cx="969547" cy="5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54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Stahování záznamů do MENDELEY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32823"/>
            <a:ext cx="8321040" cy="5021981"/>
          </a:xfrm>
        </p:spPr>
      </p:pic>
      <p:sp>
        <p:nvSpPr>
          <p:cNvPr id="5" name="Šipka nahoru 4"/>
          <p:cNvSpPr/>
          <p:nvPr/>
        </p:nvSpPr>
        <p:spPr>
          <a:xfrm rot="18102938">
            <a:off x="5386237" y="4391626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6" name="Šipka nahoru 5"/>
          <p:cNvSpPr/>
          <p:nvPr/>
        </p:nvSpPr>
        <p:spPr>
          <a:xfrm rot="20243046">
            <a:off x="7831053" y="3563854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012903" y="5505354"/>
            <a:ext cx="2999744" cy="520062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1600" b="1" dirty="0" smtClean="0"/>
              <a:t>Ručně vložený nový záznam.</a:t>
            </a:r>
            <a:endParaRPr lang="cs-CZ" sz="1600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3" y="86628"/>
            <a:ext cx="969547" cy="5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008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71886" cy="1143000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Práce s plnými texty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599" cy="5348922"/>
          </a:xfrm>
        </p:spPr>
      </p:pic>
      <p:sp>
        <p:nvSpPr>
          <p:cNvPr id="5" name="Obdélník 4"/>
          <p:cNvSpPr/>
          <p:nvPr/>
        </p:nvSpPr>
        <p:spPr>
          <a:xfrm>
            <a:off x="2041382" y="5009639"/>
            <a:ext cx="4896853" cy="628136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Se staženými/vloženými plnými texty publikací je možné v aplikaci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 dále pracovat.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 rot="18102938">
            <a:off x="3711440" y="3805479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7" name="Šipka nahoru 6"/>
          <p:cNvSpPr/>
          <p:nvPr/>
        </p:nvSpPr>
        <p:spPr>
          <a:xfrm rot="13101062">
            <a:off x="7263164" y="5412898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403344" y="5857304"/>
            <a:ext cx="4172929" cy="455257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Otevřeme si plný text vybrané publikace.</a:t>
            </a:r>
            <a:endParaRPr lang="cs-CZ" sz="16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1851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815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10387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Práce s plnými texty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300796"/>
          </a:xfrm>
        </p:spPr>
      </p:pic>
      <p:sp>
        <p:nvSpPr>
          <p:cNvPr id="5" name="Obdélník 4"/>
          <p:cNvSpPr/>
          <p:nvPr/>
        </p:nvSpPr>
        <p:spPr>
          <a:xfrm>
            <a:off x="1272621" y="4224844"/>
            <a:ext cx="5137805" cy="450962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Do textu </a:t>
            </a:r>
            <a:r>
              <a:rPr lang="cs-CZ" sz="1600" b="1" dirty="0" err="1" smtClean="0"/>
              <a:t>pdf</a:t>
            </a:r>
            <a:r>
              <a:rPr lang="cs-CZ" sz="1600" b="1" dirty="0" smtClean="0"/>
              <a:t> je možné například vkládat poznámky.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 rot="7444058">
            <a:off x="3343741" y="4742394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7" name="Šipka nahoru 6"/>
          <p:cNvSpPr/>
          <p:nvPr/>
        </p:nvSpPr>
        <p:spPr>
          <a:xfrm rot="20060528">
            <a:off x="1511214" y="1957717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68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30227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Popis Mendeley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smtClean="0">
                <a:solidFill>
                  <a:schemeClr val="bg1"/>
                </a:solidFill>
              </a:rPr>
              <a:t>silnou </a:t>
            </a:r>
            <a:r>
              <a:rPr lang="cs-CZ" dirty="0">
                <a:solidFill>
                  <a:schemeClr val="bg1"/>
                </a:solidFill>
              </a:rPr>
              <a:t>stránkou Mendeley je práce s PDF dokumenty, </a:t>
            </a:r>
            <a:r>
              <a:rPr lang="cs-CZ" dirty="0" smtClean="0">
                <a:solidFill>
                  <a:schemeClr val="bg1"/>
                </a:solidFill>
              </a:rPr>
              <a:t>ve kterých lze psát poznámky, </a:t>
            </a:r>
            <a:r>
              <a:rPr lang="cs-CZ" dirty="0">
                <a:solidFill>
                  <a:schemeClr val="bg1"/>
                </a:solidFill>
              </a:rPr>
              <a:t>anotovat, prohledávat. Z PDF dokumentů se automaticky extrahují </a:t>
            </a:r>
            <a:r>
              <a:rPr lang="cs-CZ" dirty="0" err="1">
                <a:solidFill>
                  <a:schemeClr val="bg1"/>
                </a:solidFill>
              </a:rPr>
              <a:t>metadata</a:t>
            </a:r>
            <a:r>
              <a:rPr lang="cs-CZ" dirty="0">
                <a:solidFill>
                  <a:schemeClr val="bg1"/>
                </a:solidFill>
              </a:rPr>
              <a:t> k vytvoření záznamů. </a:t>
            </a:r>
            <a:endParaRPr lang="cs-CZ" dirty="0" smtClean="0">
              <a:solidFill>
                <a:schemeClr val="bg1"/>
              </a:solidFill>
            </a:endParaRPr>
          </a:p>
          <a:p>
            <a:pPr algn="just"/>
            <a:r>
              <a:rPr lang="cs-CZ" dirty="0">
                <a:solidFill>
                  <a:schemeClr val="bg1"/>
                </a:solidFill>
              </a:rPr>
              <a:t>c</a:t>
            </a:r>
            <a:r>
              <a:rPr lang="cs-CZ" dirty="0" smtClean="0">
                <a:solidFill>
                  <a:schemeClr val="bg1"/>
                </a:solidFill>
              </a:rPr>
              <a:t>itační </a:t>
            </a:r>
            <a:r>
              <a:rPr lang="cs-CZ" dirty="0">
                <a:solidFill>
                  <a:schemeClr val="bg1"/>
                </a:solidFill>
              </a:rPr>
              <a:t>manažer Mendeley umožňuje export </a:t>
            </a:r>
            <a:r>
              <a:rPr lang="cs-CZ" dirty="0" smtClean="0">
                <a:solidFill>
                  <a:schemeClr val="bg1"/>
                </a:solidFill>
              </a:rPr>
              <a:t>                  do </a:t>
            </a:r>
            <a:r>
              <a:rPr lang="cs-CZ" dirty="0">
                <a:solidFill>
                  <a:schemeClr val="bg1"/>
                </a:solidFill>
              </a:rPr>
              <a:t>metadatového formátu </a:t>
            </a:r>
            <a:r>
              <a:rPr lang="cs-CZ" dirty="0" err="1">
                <a:solidFill>
                  <a:schemeClr val="bg1"/>
                </a:solidFill>
              </a:rPr>
              <a:t>BibTeX</a:t>
            </a:r>
            <a:r>
              <a:rPr lang="cs-CZ" dirty="0">
                <a:solidFill>
                  <a:schemeClr val="bg1"/>
                </a:solidFill>
              </a:rPr>
              <a:t>. </a:t>
            </a:r>
            <a:endParaRPr lang="cs-CZ" dirty="0" smtClean="0">
              <a:solidFill>
                <a:schemeClr val="bg1"/>
              </a:solidFill>
            </a:endParaRPr>
          </a:p>
          <a:p>
            <a:pPr algn="just"/>
            <a:r>
              <a:rPr lang="cs-CZ" dirty="0" smtClean="0">
                <a:solidFill>
                  <a:schemeClr val="bg1"/>
                </a:solidFill>
              </a:rPr>
              <a:t>v prostředí </a:t>
            </a:r>
            <a:r>
              <a:rPr lang="cs-CZ" dirty="0">
                <a:solidFill>
                  <a:schemeClr val="bg1"/>
                </a:solidFill>
              </a:rPr>
              <a:t>Mendeley jsou zobrazována klíčová slova autorů článků, podle kterých s</a:t>
            </a:r>
            <a:r>
              <a:rPr lang="cs-CZ" dirty="0" smtClean="0">
                <a:solidFill>
                  <a:schemeClr val="bg1"/>
                </a:solidFill>
              </a:rPr>
              <a:t>e </a:t>
            </a:r>
            <a:r>
              <a:rPr lang="cs-CZ" dirty="0">
                <a:solidFill>
                  <a:schemeClr val="bg1"/>
                </a:solidFill>
              </a:rPr>
              <a:t>zobrazují záznamy s podobným tématem. Záznamy lze opatřovat </a:t>
            </a:r>
            <a:r>
              <a:rPr lang="cs-CZ" dirty="0" smtClean="0">
                <a:solidFill>
                  <a:schemeClr val="bg1"/>
                </a:solidFill>
              </a:rPr>
              <a:t>poznámkami.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24" y="227985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179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4135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Práce s plnými texty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138160" cy="5358547"/>
          </a:xfrm>
        </p:spPr>
      </p:pic>
      <p:sp>
        <p:nvSpPr>
          <p:cNvPr id="5" name="Obdélník 4"/>
          <p:cNvSpPr/>
          <p:nvPr/>
        </p:nvSpPr>
        <p:spPr>
          <a:xfrm>
            <a:off x="818146" y="4114218"/>
            <a:ext cx="5842535" cy="455838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V textu si lze i označovat potřebné údaje různými barvami.</a:t>
            </a:r>
            <a:endParaRPr lang="cs-CZ" sz="1600" b="1" dirty="0"/>
          </a:p>
        </p:txBody>
      </p:sp>
      <p:sp>
        <p:nvSpPr>
          <p:cNvPr id="9" name="Šipka nahoru 8"/>
          <p:cNvSpPr/>
          <p:nvPr/>
        </p:nvSpPr>
        <p:spPr>
          <a:xfrm rot="1427883">
            <a:off x="1281728" y="1952609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10" name="Šipka nahoru 9"/>
          <p:cNvSpPr/>
          <p:nvPr/>
        </p:nvSpPr>
        <p:spPr>
          <a:xfrm rot="20764757">
            <a:off x="2191193" y="1956181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11" name="Šipka nahoru 10"/>
          <p:cNvSpPr/>
          <p:nvPr/>
        </p:nvSpPr>
        <p:spPr>
          <a:xfrm rot="13257005">
            <a:off x="2062935" y="5020421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917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71886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Práce s plnými texty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9"/>
            <a:ext cx="8229600" cy="5358546"/>
          </a:xfrm>
        </p:spPr>
      </p:pic>
      <p:sp>
        <p:nvSpPr>
          <p:cNvPr id="5" name="Obdélník 4"/>
          <p:cNvSpPr/>
          <p:nvPr/>
        </p:nvSpPr>
        <p:spPr>
          <a:xfrm>
            <a:off x="1924439" y="5707781"/>
            <a:ext cx="5997153" cy="433137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Plný text s poznámkami je možné sdílet i s dalšími uživateli.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 rot="18033528">
            <a:off x="4023407" y="1543831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7" name="Šipka nahoru 6"/>
          <p:cNvSpPr/>
          <p:nvPr/>
        </p:nvSpPr>
        <p:spPr>
          <a:xfrm rot="6921449">
            <a:off x="2338985" y="2198348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514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64905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Vložení citací v MS Word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440362"/>
          </a:xfrm>
        </p:spPr>
      </p:pic>
      <p:sp>
        <p:nvSpPr>
          <p:cNvPr id="8" name="Obdélník 7"/>
          <p:cNvSpPr/>
          <p:nvPr/>
        </p:nvSpPr>
        <p:spPr>
          <a:xfrm>
            <a:off x="1514505" y="3297635"/>
            <a:ext cx="6365249" cy="922664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Poté, co máme nainstalovaný </a:t>
            </a:r>
            <a:r>
              <a:rPr lang="cs-CZ" sz="1600" b="1" dirty="0" err="1" smtClean="0"/>
              <a:t>plugin</a:t>
            </a:r>
            <a:r>
              <a:rPr lang="cs-CZ" sz="1600" b="1" dirty="0" smtClean="0"/>
              <a:t> do MS Wordu a stažené záznamy do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, se můžeme pustit do vkládání citací (odkazů na použitou literaturu) v textu naší práce.</a:t>
            </a:r>
            <a:endParaRPr lang="cs-CZ" sz="1600" b="1" dirty="0"/>
          </a:p>
        </p:txBody>
      </p:sp>
      <p:sp>
        <p:nvSpPr>
          <p:cNvPr id="9" name="Obdélník 8"/>
          <p:cNvSpPr/>
          <p:nvPr/>
        </p:nvSpPr>
        <p:spPr>
          <a:xfrm>
            <a:off x="1514505" y="4593291"/>
            <a:ext cx="6365249" cy="922664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Před tím, než vložíme citaci do textu, umístíme kurzor na místo, v němž se má citace zobrazit. Poté v panelu Reference klikneme na ikonu pro vložení citace „Insert </a:t>
            </a:r>
            <a:r>
              <a:rPr lang="cs-CZ" sz="1600" b="1" dirty="0" err="1" smtClean="0"/>
              <a:t>Citation</a:t>
            </a:r>
            <a:r>
              <a:rPr lang="cs-CZ" sz="1600" b="1" dirty="0" smtClean="0"/>
              <a:t>.“</a:t>
            </a:r>
            <a:endParaRPr lang="cs-CZ" sz="1600" b="1" dirty="0"/>
          </a:p>
        </p:txBody>
      </p:sp>
      <p:sp>
        <p:nvSpPr>
          <p:cNvPr id="10" name="Šipka nahoru 9"/>
          <p:cNvSpPr/>
          <p:nvPr/>
        </p:nvSpPr>
        <p:spPr>
          <a:xfrm rot="18102938">
            <a:off x="3836570" y="1810916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670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87903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Vložení citací v MS Word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320046"/>
          </a:xfrm>
        </p:spPr>
      </p:pic>
      <p:sp>
        <p:nvSpPr>
          <p:cNvPr id="5" name="Obdélník 4"/>
          <p:cNvSpPr/>
          <p:nvPr/>
        </p:nvSpPr>
        <p:spPr>
          <a:xfrm>
            <a:off x="1639633" y="4077661"/>
            <a:ext cx="6253083" cy="1115171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Objeví se tabulka, ve které můžeme požadovanou publikaci, na níž chceme odkázat, a kterou máme uloženou v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, hledat podle jmena autora, názvu publikace nebo roku publikování.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 rot="13577866">
            <a:off x="5597994" y="1957718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833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13032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Vložení citací v MS Word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417638"/>
            <a:ext cx="8340291" cy="5320046"/>
          </a:xfrm>
        </p:spPr>
      </p:pic>
      <p:sp>
        <p:nvSpPr>
          <p:cNvPr id="7" name="Obdélník 6"/>
          <p:cNvSpPr/>
          <p:nvPr/>
        </p:nvSpPr>
        <p:spPr>
          <a:xfrm>
            <a:off x="1362264" y="4985886"/>
            <a:ext cx="6849110" cy="885525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/>
              <a:t>Z</a:t>
            </a:r>
            <a:r>
              <a:rPr lang="cs-CZ" sz="1600" b="1" dirty="0" smtClean="0"/>
              <a:t>ačneme psát např. příjmení autora. Podle našeho zadání se začnou nabízet možné související publikace uložené v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. Kliknutím na OK zvolíme požadovanou publikaci.</a:t>
            </a:r>
            <a:endParaRPr lang="cs-CZ" sz="1600" b="1" dirty="0"/>
          </a:p>
        </p:txBody>
      </p:sp>
      <p:sp>
        <p:nvSpPr>
          <p:cNvPr id="8" name="Šipka nahoru 7"/>
          <p:cNvSpPr/>
          <p:nvPr/>
        </p:nvSpPr>
        <p:spPr>
          <a:xfrm rot="13577866">
            <a:off x="5597994" y="2158184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759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97528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Vložení citací v MS Word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4" y="1417638"/>
            <a:ext cx="8008219" cy="5262295"/>
          </a:xfrm>
        </p:spPr>
      </p:pic>
      <p:sp>
        <p:nvSpPr>
          <p:cNvPr id="5" name="Obdélník 4"/>
          <p:cNvSpPr/>
          <p:nvPr/>
        </p:nvSpPr>
        <p:spPr>
          <a:xfrm>
            <a:off x="1464707" y="3426592"/>
            <a:ext cx="6195331" cy="856650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Po potvrzení OK se do textu v místě, kde jsme měli umístěný kurzor, vloží citace (odkaz na publikaci) podle normy ISO 690 (</a:t>
            </a:r>
            <a:r>
              <a:rPr lang="cs-CZ" sz="1600" b="1" dirty="0" err="1" smtClean="0"/>
              <a:t>author-date</a:t>
            </a:r>
            <a:r>
              <a:rPr lang="cs-CZ" sz="1600" b="1" dirty="0" smtClean="0"/>
              <a:t>).</a:t>
            </a:r>
            <a:endParaRPr lang="cs-CZ" sz="1600" b="1" dirty="0"/>
          </a:p>
        </p:txBody>
      </p:sp>
      <p:sp>
        <p:nvSpPr>
          <p:cNvPr id="6" name="Obdélník 5"/>
          <p:cNvSpPr/>
          <p:nvPr/>
        </p:nvSpPr>
        <p:spPr>
          <a:xfrm>
            <a:off x="1464707" y="4512643"/>
            <a:ext cx="6195331" cy="731520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V následujícím </a:t>
            </a:r>
            <a:r>
              <a:rPr lang="cs-CZ" sz="1600" b="1" dirty="0" err="1" smtClean="0"/>
              <a:t>slidu</a:t>
            </a:r>
            <a:r>
              <a:rPr lang="cs-CZ" sz="1600" b="1" dirty="0" smtClean="0"/>
              <a:t> si ukážeme, jak odkázat na více publikací najednou.</a:t>
            </a:r>
            <a:endParaRPr lang="cs-CZ" sz="16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4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76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78278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Vložení citací v MS Word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0792"/>
            <a:ext cx="8229600" cy="5111014"/>
          </a:xfrm>
        </p:spPr>
      </p:pic>
      <p:sp>
        <p:nvSpPr>
          <p:cNvPr id="8" name="Šipka nahoru 7"/>
          <p:cNvSpPr/>
          <p:nvPr/>
        </p:nvSpPr>
        <p:spPr>
          <a:xfrm rot="13577866">
            <a:off x="5569119" y="2331438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501541" y="5014764"/>
            <a:ext cx="6352672" cy="1318660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Necháme kurzor, kde chceme, aby se vložily citace a klikneme na panelu Reference na „Insert </a:t>
            </a:r>
            <a:r>
              <a:rPr lang="cs-CZ" sz="1600" b="1" dirty="0" err="1" smtClean="0"/>
              <a:t>Citation</a:t>
            </a:r>
            <a:r>
              <a:rPr lang="cs-CZ" sz="1600" b="1" dirty="0" smtClean="0"/>
              <a:t>.“ Objeví se tabulka. Budeme vyhledávat např. podle příjmení autorů. Zadáním příjmení autorů zvolíme ty publikace, na které chceme odkázat najednou. Po skončení výběru klikneme na OK.</a:t>
            </a:r>
            <a:endParaRPr lang="cs-CZ" sz="16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166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9402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Vložení citací v MS Word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0793"/>
            <a:ext cx="8229600" cy="5337207"/>
          </a:xfrm>
        </p:spPr>
      </p:pic>
      <p:sp>
        <p:nvSpPr>
          <p:cNvPr id="5" name="Obdélník 4"/>
          <p:cNvSpPr/>
          <p:nvPr/>
        </p:nvSpPr>
        <p:spPr>
          <a:xfrm>
            <a:off x="1642970" y="4052235"/>
            <a:ext cx="6086116" cy="721895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Vložily se citace publikací, na které jsme odkázali najednou podle normy ISO 690 (</a:t>
            </a:r>
            <a:r>
              <a:rPr lang="cs-CZ" sz="1600" b="1" dirty="0" err="1" smtClean="0"/>
              <a:t>author</a:t>
            </a:r>
            <a:r>
              <a:rPr lang="cs-CZ" sz="1600" b="1" dirty="0" smtClean="0"/>
              <a:t>–</a:t>
            </a:r>
            <a:r>
              <a:rPr lang="cs-CZ" sz="1600" b="1" dirty="0" err="1" smtClean="0"/>
              <a:t>date</a:t>
            </a:r>
            <a:r>
              <a:rPr lang="cs-CZ" sz="1600" b="1" dirty="0" smtClean="0"/>
              <a:t>).</a:t>
            </a:r>
            <a:endParaRPr lang="cs-CZ" sz="1600" b="1" dirty="0"/>
          </a:p>
        </p:txBody>
      </p:sp>
      <p:sp>
        <p:nvSpPr>
          <p:cNvPr id="7" name="Obdélník 6"/>
          <p:cNvSpPr/>
          <p:nvPr/>
        </p:nvSpPr>
        <p:spPr>
          <a:xfrm>
            <a:off x="1642970" y="5012039"/>
            <a:ext cx="6086116" cy="965250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Nyní si vložíme pod text soupis literatury. Nejprve zařádkujeme (Enter) tak, abychom se dostali na začátek nového řádku a klikneme na ikonku „Insert </a:t>
            </a:r>
            <a:r>
              <a:rPr lang="cs-CZ" sz="1600" b="1" dirty="0" err="1" smtClean="0"/>
              <a:t>Bibliography</a:t>
            </a:r>
            <a:r>
              <a:rPr lang="cs-CZ" sz="1600" b="1" dirty="0" smtClean="0"/>
              <a:t>.“</a:t>
            </a:r>
            <a:endParaRPr lang="cs-CZ" sz="16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792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027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Vložení citací v MS Word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281545"/>
          </a:xfrm>
        </p:spPr>
      </p:pic>
      <p:sp>
        <p:nvSpPr>
          <p:cNvPr id="7" name="Obdélník 6"/>
          <p:cNvSpPr/>
          <p:nvPr/>
        </p:nvSpPr>
        <p:spPr>
          <a:xfrm>
            <a:off x="3404393" y="2146434"/>
            <a:ext cx="5190967" cy="606709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Vložený soupis literatury je naformátovaný podle citačního stylu ISO 690 (</a:t>
            </a:r>
            <a:r>
              <a:rPr lang="cs-CZ" sz="1600" b="1" dirty="0" err="1" smtClean="0"/>
              <a:t>author-date</a:t>
            </a:r>
            <a:r>
              <a:rPr lang="cs-CZ" sz="1600" b="1" dirty="0" smtClean="0"/>
              <a:t>).</a:t>
            </a:r>
            <a:endParaRPr lang="cs-CZ" sz="16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659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78278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Vložení citací v MS Word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079415"/>
          </a:xfrm>
        </p:spPr>
      </p:pic>
      <p:sp>
        <p:nvSpPr>
          <p:cNvPr id="6" name="Obdélník 5"/>
          <p:cNvSpPr/>
          <p:nvPr/>
        </p:nvSpPr>
        <p:spPr>
          <a:xfrm>
            <a:off x="4196615" y="2964581"/>
            <a:ext cx="4490185" cy="2156059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Pokud bychom potřebovali citace i výsledný soupis literatury přeformátovat do jiného citačního stylu, klikneme myší do soupisu literatury.</a:t>
            </a:r>
          </a:p>
          <a:p>
            <a:pPr algn="just"/>
            <a:endParaRPr lang="cs-CZ" sz="1600" b="1" dirty="0"/>
          </a:p>
          <a:p>
            <a:pPr algn="just"/>
            <a:r>
              <a:rPr lang="cs-CZ" sz="1600" b="1" dirty="0" smtClean="0"/>
              <a:t>Soupis literatury se zvýrazní. V panelu Reference klikneme na „Style,“ kde si ve výběru můžeme zvolit jiný citační styl.</a:t>
            </a:r>
            <a:endParaRPr lang="cs-CZ" sz="1600" b="1" dirty="0"/>
          </a:p>
        </p:txBody>
      </p:sp>
      <p:sp>
        <p:nvSpPr>
          <p:cNvPr id="7" name="Šipka nahoru 6"/>
          <p:cNvSpPr/>
          <p:nvPr/>
        </p:nvSpPr>
        <p:spPr>
          <a:xfrm rot="18375904">
            <a:off x="4789471" y="1551792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75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97604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Popis Mendeley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 </a:t>
            </a:r>
            <a:r>
              <a:rPr lang="cs-CZ" dirty="0" smtClean="0">
                <a:solidFill>
                  <a:schemeClr val="bg1"/>
                </a:solidFill>
              </a:rPr>
              <a:t>v rámci </a:t>
            </a:r>
            <a:r>
              <a:rPr lang="cs-CZ" dirty="0">
                <a:solidFill>
                  <a:schemeClr val="bg1"/>
                </a:solidFill>
              </a:rPr>
              <a:t>sociální sítě Mendeley </a:t>
            </a:r>
            <a:r>
              <a:rPr lang="cs-CZ" dirty="0" smtClean="0">
                <a:solidFill>
                  <a:schemeClr val="bg1"/>
                </a:solidFill>
              </a:rPr>
              <a:t>uživatel: 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cs-CZ" dirty="0" smtClean="0">
                <a:solidFill>
                  <a:schemeClr val="bg1"/>
                </a:solidFill>
              </a:rPr>
              <a:t> získává </a:t>
            </a:r>
            <a:r>
              <a:rPr lang="cs-CZ" dirty="0">
                <a:solidFill>
                  <a:schemeClr val="bg1"/>
                </a:solidFill>
              </a:rPr>
              <a:t>odkazy na další podobné výzkumy, nejčtenější články </a:t>
            </a:r>
            <a:r>
              <a:rPr lang="cs-CZ" dirty="0" smtClean="0">
                <a:solidFill>
                  <a:schemeClr val="bg1"/>
                </a:solidFill>
              </a:rPr>
              <a:t>  </a:t>
            </a:r>
          </a:p>
          <a:p>
            <a:pPr marL="914400" lvl="2" indent="0" algn="just">
              <a:buNone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a</a:t>
            </a:r>
            <a:r>
              <a:rPr lang="cs-CZ" dirty="0">
                <a:solidFill>
                  <a:schemeClr val="bg1"/>
                </a:solidFill>
              </a:rPr>
              <a:t> autory z </a:t>
            </a:r>
            <a:r>
              <a:rPr lang="cs-CZ" dirty="0" smtClean="0">
                <a:solidFill>
                  <a:schemeClr val="bg1"/>
                </a:solidFill>
              </a:rPr>
              <a:t>oboru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má možnost sdílet s dalšími uživateli záznamy i vytvořené citační  </a:t>
            </a:r>
          </a:p>
          <a:p>
            <a:pPr marL="914400" lvl="2" indent="0" algn="just">
              <a:buNone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styly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bg1"/>
                </a:solidFill>
              </a:rPr>
              <a:t>m</a:t>
            </a:r>
            <a:r>
              <a:rPr lang="cs-CZ" dirty="0" smtClean="0">
                <a:solidFill>
                  <a:schemeClr val="bg1"/>
                </a:solidFill>
              </a:rPr>
              <a:t>ůže se připojit k odborným skupinám a sledovat novinky v daném    </a:t>
            </a:r>
          </a:p>
          <a:p>
            <a:pPr marL="914400" lvl="2" indent="0" algn="just">
              <a:buNone/>
              <a:tabLst>
                <a:tab pos="1347788" algn="l"/>
              </a:tabLst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oboru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bg1"/>
                </a:solidFill>
              </a:rPr>
              <a:t>v</a:t>
            </a:r>
            <a:r>
              <a:rPr lang="cs-CZ" dirty="0" smtClean="0">
                <a:solidFill>
                  <a:schemeClr val="bg1"/>
                </a:solidFill>
              </a:rPr>
              <a:t>yhledává si v systému profily, odborné články a odborné skupiny.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bg1"/>
                </a:solidFill>
              </a:rPr>
              <a:t>k</a:t>
            </a:r>
            <a:r>
              <a:rPr lang="cs-CZ" dirty="0" smtClean="0">
                <a:solidFill>
                  <a:schemeClr val="bg1"/>
                </a:solidFill>
              </a:rPr>
              <a:t>ontroluje si, co chce dál zveřejnit.</a:t>
            </a:r>
          </a:p>
          <a:p>
            <a:pPr lvl="2" algn="just">
              <a:buFont typeface="Wingdings" panose="05000000000000000000" pitchFamily="2" charset="2"/>
              <a:buChar char="Ø"/>
            </a:pPr>
            <a:endParaRPr lang="cs-CZ" dirty="0">
              <a:solidFill>
                <a:schemeClr val="bg1"/>
              </a:solidFill>
            </a:endParaRPr>
          </a:p>
          <a:p>
            <a:pPr marL="0" indent="0" algn="l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24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488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30152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Vložení citací v MS Word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11166"/>
            <a:ext cx="8229600" cy="5245769"/>
          </a:xfrm>
        </p:spPr>
      </p:pic>
      <p:sp>
        <p:nvSpPr>
          <p:cNvPr id="5" name="Obdélník 4"/>
          <p:cNvSpPr/>
          <p:nvPr/>
        </p:nvSpPr>
        <p:spPr>
          <a:xfrm>
            <a:off x="1681471" y="4991351"/>
            <a:ext cx="6086116" cy="712269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Pokud by nám výběr citačních stylů nestačil, můžeme kliknout na „More </a:t>
            </a:r>
            <a:r>
              <a:rPr lang="cs-CZ" sz="1600" b="1" dirty="0" err="1" smtClean="0"/>
              <a:t>Styles</a:t>
            </a:r>
            <a:r>
              <a:rPr lang="cs-CZ" sz="1600" b="1" dirty="0" smtClean="0"/>
              <a:t>.“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 rot="18694168">
            <a:off x="4869400" y="2764574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78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68653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Vložení citací v MS Word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271920"/>
          </a:xfrm>
        </p:spPr>
      </p:pic>
      <p:sp>
        <p:nvSpPr>
          <p:cNvPr id="5" name="Obdélník 4"/>
          <p:cNvSpPr/>
          <p:nvPr/>
        </p:nvSpPr>
        <p:spPr>
          <a:xfrm>
            <a:off x="1958003" y="5739263"/>
            <a:ext cx="5227993" cy="605088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V otevřené tabulce si vybereme vyhovující styl, např. Vancouver, a klikneme na „Use </a:t>
            </a:r>
            <a:r>
              <a:rPr lang="cs-CZ" sz="1600" b="1" dirty="0" err="1" smtClean="0"/>
              <a:t>this</a:t>
            </a:r>
            <a:r>
              <a:rPr lang="cs-CZ" sz="1600" b="1" dirty="0" smtClean="0"/>
              <a:t> Style.“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 rot="18694168">
            <a:off x="6524945" y="4574122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313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87903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Vložení citací v MS Word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243044"/>
          </a:xfrm>
        </p:spPr>
      </p:pic>
      <p:sp>
        <p:nvSpPr>
          <p:cNvPr id="5" name="Obdélník 4"/>
          <p:cNvSpPr/>
          <p:nvPr/>
        </p:nvSpPr>
        <p:spPr>
          <a:xfrm>
            <a:off x="1731810" y="5502928"/>
            <a:ext cx="5680380" cy="734243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Případně si můžeme hledaný citační styl doinstalovat přes „</a:t>
            </a:r>
            <a:r>
              <a:rPr lang="cs-CZ" sz="1600" b="1" dirty="0" err="1" smtClean="0"/>
              <a:t>Get</a:t>
            </a:r>
            <a:r>
              <a:rPr lang="cs-CZ" sz="1600" b="1" dirty="0" smtClean="0"/>
              <a:t> More </a:t>
            </a:r>
            <a:r>
              <a:rPr lang="cs-CZ" sz="1600" b="1" dirty="0" err="1" smtClean="0"/>
              <a:t>Styles</a:t>
            </a:r>
            <a:r>
              <a:rPr lang="cs-CZ" sz="1600" b="1" dirty="0" smtClean="0"/>
              <a:t>.“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 rot="18694168">
            <a:off x="3877999" y="2775547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886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39777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Vložení citací v MS Word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599" cy="5146791"/>
          </a:xfrm>
        </p:spPr>
      </p:pic>
      <p:sp>
        <p:nvSpPr>
          <p:cNvPr id="5" name="Obdélník 4"/>
          <p:cNvSpPr/>
          <p:nvPr/>
        </p:nvSpPr>
        <p:spPr>
          <a:xfrm>
            <a:off x="1195238" y="5284269"/>
            <a:ext cx="6918859" cy="885523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Nebo je možnost si citační styl nastavit i na samotném začátku práce s publikacemi ještě před vkládáním citací do textu, a to kliknutím na „</a:t>
            </a:r>
            <a:r>
              <a:rPr lang="cs-CZ" sz="1600" b="1" dirty="0" err="1" smtClean="0"/>
              <a:t>View</a:t>
            </a:r>
            <a:r>
              <a:rPr lang="cs-CZ" sz="1600" b="1" dirty="0" smtClean="0"/>
              <a:t>“ a na „</a:t>
            </a:r>
            <a:r>
              <a:rPr lang="cs-CZ" sz="1600" b="1" dirty="0" err="1" smtClean="0"/>
              <a:t>Citation</a:t>
            </a:r>
            <a:r>
              <a:rPr lang="cs-CZ" sz="1600" b="1" dirty="0" smtClean="0"/>
              <a:t> Style“ a vybereme si požadovaný styl.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 rot="3076156">
            <a:off x="229321" y="1402728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7" name="Šipka nahoru 6"/>
          <p:cNvSpPr/>
          <p:nvPr/>
        </p:nvSpPr>
        <p:spPr>
          <a:xfrm rot="18694168">
            <a:off x="1911547" y="1831650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8" name="Šipka nahoru 7"/>
          <p:cNvSpPr/>
          <p:nvPr/>
        </p:nvSpPr>
        <p:spPr>
          <a:xfrm rot="18694168">
            <a:off x="5234850" y="3102559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526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91651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Vložení citací v MS Word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339297"/>
          </a:xfrm>
        </p:spPr>
      </p:pic>
      <p:sp>
        <p:nvSpPr>
          <p:cNvPr id="7" name="Obdélník 6"/>
          <p:cNvSpPr/>
          <p:nvPr/>
        </p:nvSpPr>
        <p:spPr>
          <a:xfrm>
            <a:off x="1510429" y="5794408"/>
            <a:ext cx="6123142" cy="558265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Pokud jsme si zvolili citační styl </a:t>
            </a:r>
            <a:r>
              <a:rPr lang="cs-CZ" sz="1600" b="1" dirty="0" err="1" smtClean="0"/>
              <a:t>Vencouver</a:t>
            </a:r>
            <a:r>
              <a:rPr lang="cs-CZ" sz="1600" b="1" dirty="0" smtClean="0"/>
              <a:t>, citace i soupis literatury se přeformátovaly do tohoto citačního stylu.</a:t>
            </a:r>
            <a:endParaRPr lang="cs-CZ" sz="16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818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30152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Vložení citací v MS Word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291170"/>
          </a:xfrm>
        </p:spPr>
      </p:pic>
      <p:sp>
        <p:nvSpPr>
          <p:cNvPr id="5" name="Obdélník 4"/>
          <p:cNvSpPr/>
          <p:nvPr/>
        </p:nvSpPr>
        <p:spPr>
          <a:xfrm>
            <a:off x="2184198" y="2209315"/>
            <a:ext cx="5199116" cy="529390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Zůstaneme u varianty citací a soupisu literatury naformátovaném podle ISO 690 (</a:t>
            </a:r>
            <a:r>
              <a:rPr lang="cs-CZ" sz="1600" b="1" dirty="0" err="1" smtClean="0"/>
              <a:t>author-date</a:t>
            </a:r>
            <a:r>
              <a:rPr lang="cs-CZ" sz="1600" b="1" dirty="0" smtClean="0"/>
              <a:t>).</a:t>
            </a:r>
            <a:endParaRPr lang="cs-CZ" sz="1600" b="1" dirty="0"/>
          </a:p>
        </p:txBody>
      </p:sp>
      <p:sp>
        <p:nvSpPr>
          <p:cNvPr id="6" name="Obdélník 5"/>
          <p:cNvSpPr/>
          <p:nvPr/>
        </p:nvSpPr>
        <p:spPr>
          <a:xfrm>
            <a:off x="259883" y="6083165"/>
            <a:ext cx="8426918" cy="625643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Může se stát, že se v soupisu literatury objeví chyby nebo naopak některé údaje chybí. V našem případě chybí znaménka u ISSN, u druhého záznamu knihy zase </a:t>
            </a:r>
            <a:r>
              <a:rPr lang="cs-CZ" sz="1600" b="1" dirty="0" err="1" smtClean="0"/>
              <a:t>doi</a:t>
            </a:r>
            <a:r>
              <a:rPr lang="cs-CZ" sz="1600" b="1" dirty="0" smtClean="0"/>
              <a:t>.</a:t>
            </a:r>
            <a:endParaRPr lang="cs-CZ" sz="1600" b="1" dirty="0"/>
          </a:p>
        </p:txBody>
      </p:sp>
      <p:sp>
        <p:nvSpPr>
          <p:cNvPr id="7" name="Obdélník 6"/>
          <p:cNvSpPr/>
          <p:nvPr/>
        </p:nvSpPr>
        <p:spPr>
          <a:xfrm>
            <a:off x="4785695" y="3881705"/>
            <a:ext cx="864335" cy="2004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5034014" y="5100809"/>
            <a:ext cx="845085" cy="1848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5650030" y="5784783"/>
            <a:ext cx="837397" cy="1897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2716748" y="4581626"/>
            <a:ext cx="4011311" cy="3250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255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78278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Vložení citací v MS Word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243044"/>
          </a:xfrm>
        </p:spPr>
      </p:pic>
      <p:sp>
        <p:nvSpPr>
          <p:cNvPr id="5" name="Obdélník 4"/>
          <p:cNvSpPr/>
          <p:nvPr/>
        </p:nvSpPr>
        <p:spPr>
          <a:xfrm>
            <a:off x="2338939" y="5286694"/>
            <a:ext cx="4550578" cy="1131983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U uvedeného záznamu publikací doplníme pomlčku u ISSN. Stejně tak i u záznamů publikací uvedených v seznamu literatury jako třetí a čtvrtá.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 rot="18694168">
            <a:off x="4609518" y="2600944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7" name="Šipka nahoru 6"/>
          <p:cNvSpPr/>
          <p:nvPr/>
        </p:nvSpPr>
        <p:spPr>
          <a:xfrm rot="13755155">
            <a:off x="8074614" y="4428336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338939" y="4301144"/>
            <a:ext cx="4550578" cy="814349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Opravy se neprovádí v MS Wordu, ale přímo v aplikaci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. Soupis literatury pak zaktualizujeme</a:t>
            </a:r>
            <a:r>
              <a:rPr lang="cs-CZ" sz="1600" b="1" dirty="0"/>
              <a:t>.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006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68653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Vložení citací v MS Word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339297"/>
          </a:xfrm>
        </p:spPr>
      </p:pic>
      <p:sp>
        <p:nvSpPr>
          <p:cNvPr id="7" name="Obdélník 6"/>
          <p:cNvSpPr/>
          <p:nvPr/>
        </p:nvSpPr>
        <p:spPr>
          <a:xfrm>
            <a:off x="1980594" y="5172564"/>
            <a:ext cx="5036223" cy="554468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U uvedeného záznamu publikace doplníme </a:t>
            </a:r>
            <a:r>
              <a:rPr lang="cs-CZ" sz="1600" b="1" dirty="0" err="1" smtClean="0"/>
              <a:t>doi</a:t>
            </a:r>
            <a:r>
              <a:rPr lang="cs-CZ" sz="1600" b="1" dirty="0" smtClean="0"/>
              <a:t> (identifikátor elektronické knihy).</a:t>
            </a:r>
            <a:endParaRPr lang="cs-CZ" sz="1600" b="1" dirty="0"/>
          </a:p>
        </p:txBody>
      </p:sp>
      <p:sp>
        <p:nvSpPr>
          <p:cNvPr id="9" name="Šipka nahoru 8"/>
          <p:cNvSpPr/>
          <p:nvPr/>
        </p:nvSpPr>
        <p:spPr>
          <a:xfrm rot="13755155">
            <a:off x="8285865" y="5333111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050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026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Vložení citací v MS Word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599" cy="5348922"/>
          </a:xfrm>
        </p:spPr>
      </p:pic>
      <p:sp>
        <p:nvSpPr>
          <p:cNvPr id="5" name="Obdélník 4"/>
          <p:cNvSpPr/>
          <p:nvPr/>
        </p:nvSpPr>
        <p:spPr>
          <a:xfrm>
            <a:off x="1361291" y="4479545"/>
            <a:ext cx="5424520" cy="631469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Poté, co provedeme potřebné úpravy u všech citací, se vrátíme zpět do MS Wordu.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 rot="18694168">
            <a:off x="4186006" y="1821298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361291" y="5296088"/>
            <a:ext cx="6954935" cy="957926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Pokud provedeme v aplikaci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 jakoukoliv změnu/úpravu, musíme vložený soupis literatury zaktualizovat pomocí ikonky „</a:t>
            </a:r>
            <a:r>
              <a:rPr lang="cs-CZ" sz="1600" b="1" dirty="0" err="1" smtClean="0"/>
              <a:t>Refresh</a:t>
            </a:r>
            <a:r>
              <a:rPr lang="cs-CZ" sz="1600" b="1" dirty="0" smtClean="0"/>
              <a:t>“ na panelu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.</a:t>
            </a:r>
            <a:endParaRPr lang="cs-CZ" sz="16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914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Vložení citací v MS Word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599" cy="5214168"/>
          </a:xfrm>
        </p:spPr>
      </p:pic>
      <p:sp>
        <p:nvSpPr>
          <p:cNvPr id="6" name="Obdélník 5"/>
          <p:cNvSpPr/>
          <p:nvPr/>
        </p:nvSpPr>
        <p:spPr>
          <a:xfrm>
            <a:off x="1859739" y="5846333"/>
            <a:ext cx="5424520" cy="631469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Nyní vidíme, že se nám v seznamu literatury projevily změny provedené v aplikaci </a:t>
            </a:r>
            <a:r>
              <a:rPr lang="cs-CZ" sz="1600" b="1" dirty="0" err="1" smtClean="0"/>
              <a:t>Mendeley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4737570" y="3870718"/>
            <a:ext cx="845084" cy="1540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2802891" y="4497722"/>
            <a:ext cx="1740233" cy="1801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5016702" y="4914194"/>
            <a:ext cx="864335" cy="2004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5582654" y="5575751"/>
            <a:ext cx="864335" cy="2004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60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11491" cy="1143000"/>
          </a:xfrm>
        </p:spPr>
        <p:txBody>
          <a:bodyPr/>
          <a:lstStyle/>
          <a:p>
            <a:pPr>
              <a:tabLst>
                <a:tab pos="3676650" algn="l"/>
                <a:tab pos="4032250" algn="l"/>
              </a:tabLst>
            </a:pPr>
            <a:r>
              <a:rPr lang="cs-CZ" b="1" dirty="0" smtClean="0">
                <a:solidFill>
                  <a:schemeClr val="bg1"/>
                </a:solidFill>
              </a:rPr>
              <a:t>Stažení Mendeley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959"/>
          <a:stretch/>
        </p:blipFill>
        <p:spPr>
          <a:xfrm>
            <a:off x="587141" y="1222408"/>
            <a:ext cx="8099659" cy="5553777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521240" y="2365408"/>
            <a:ext cx="4303072" cy="1580562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cs-CZ" sz="1600" b="1" dirty="0" smtClean="0"/>
          </a:p>
          <a:p>
            <a:pPr algn="just"/>
            <a:r>
              <a:rPr lang="cs-CZ" sz="1600" b="1" dirty="0" smtClean="0"/>
              <a:t>Stažení probíhá na </a:t>
            </a:r>
            <a:r>
              <a:rPr lang="cs-CZ" sz="1600" b="1" dirty="0" smtClean="0">
                <a:hlinkClick r:id="rId3"/>
              </a:rPr>
              <a:t>www.mendeley.com</a:t>
            </a:r>
            <a:r>
              <a:rPr lang="cs-CZ" sz="1600" b="1" dirty="0" smtClean="0"/>
              <a:t>.</a:t>
            </a:r>
          </a:p>
          <a:p>
            <a:pPr algn="just"/>
            <a:r>
              <a:rPr lang="cs-CZ" sz="1600" b="1" dirty="0" smtClean="0"/>
              <a:t> </a:t>
            </a:r>
          </a:p>
          <a:p>
            <a:pPr algn="just"/>
            <a:r>
              <a:rPr lang="cs-CZ" sz="1600" b="1" dirty="0" smtClean="0"/>
              <a:t>Nejprve je nutné si vytvořit účet. Klikněte na „</a:t>
            </a:r>
            <a:r>
              <a:rPr lang="cs-CZ" sz="1600" b="1" dirty="0" err="1" smtClean="0"/>
              <a:t>Create</a:t>
            </a:r>
            <a:r>
              <a:rPr lang="cs-CZ" sz="1600" b="1" dirty="0" smtClean="0"/>
              <a:t> a free </a:t>
            </a:r>
            <a:r>
              <a:rPr lang="cs-CZ" sz="1600" b="1" dirty="0" err="1" smtClean="0"/>
              <a:t>account</a:t>
            </a:r>
            <a:r>
              <a:rPr lang="cs-CZ" sz="1600" b="1" dirty="0" smtClean="0"/>
              <a:t>.“</a:t>
            </a:r>
          </a:p>
          <a:p>
            <a:pPr algn="ctr"/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2204581" y="1511627"/>
            <a:ext cx="413359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solidFill>
                  <a:srgbClr val="CC99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</a:t>
            </a:r>
            <a:endParaRPr lang="cs-CZ" dirty="0">
              <a:solidFill>
                <a:srgbClr val="CC99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Šipka ohnutá nahoru 6"/>
          <p:cNvSpPr/>
          <p:nvPr/>
        </p:nvSpPr>
        <p:spPr>
          <a:xfrm rot="10800000" flipV="1">
            <a:off x="1713211" y="1706123"/>
            <a:ext cx="808030" cy="1462961"/>
          </a:xfrm>
          <a:prstGeom prst="bentUpArrow">
            <a:avLst>
              <a:gd name="adj1" fmla="val 25000"/>
              <a:gd name="adj2" fmla="val 25856"/>
              <a:gd name="adj3" fmla="val 25000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ohnutá nahoru 8"/>
          <p:cNvSpPr/>
          <p:nvPr/>
        </p:nvSpPr>
        <p:spPr>
          <a:xfrm rot="16200000" flipH="1">
            <a:off x="3174764" y="3826118"/>
            <a:ext cx="726241" cy="965946"/>
          </a:xfrm>
          <a:prstGeom prst="bentUpArrow">
            <a:avLst>
              <a:gd name="adj1" fmla="val 22817"/>
              <a:gd name="adj2" fmla="val 32527"/>
              <a:gd name="adj3" fmla="val 28100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41" y="61881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999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97528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Vložení citací v MS Word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031288"/>
          </a:xfrm>
        </p:spPr>
      </p:pic>
      <p:sp>
        <p:nvSpPr>
          <p:cNvPr id="5" name="Obdélník 4"/>
          <p:cNvSpPr/>
          <p:nvPr/>
        </p:nvSpPr>
        <p:spPr>
          <a:xfrm>
            <a:off x="1838425" y="4350552"/>
            <a:ext cx="6063915" cy="866341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Pokud nám citační styl nařizuje uvádění citovaných stran, vložíme strany tak, že klikneme na citaci v textu a klikneme na ikonku „Edit </a:t>
            </a:r>
            <a:r>
              <a:rPr lang="cs-CZ" sz="1600" b="1" dirty="0" err="1" smtClean="0"/>
              <a:t>Citation</a:t>
            </a:r>
            <a:r>
              <a:rPr lang="cs-CZ" sz="1600" b="1" dirty="0" smtClean="0"/>
              <a:t>.“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 rot="18694168">
            <a:off x="3741844" y="1859798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308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35965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Vložení citací v MS Word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060164"/>
          </a:xfrm>
        </p:spPr>
      </p:pic>
      <p:sp>
        <p:nvSpPr>
          <p:cNvPr id="5" name="Šipka nahoru 4"/>
          <p:cNvSpPr/>
          <p:nvPr/>
        </p:nvSpPr>
        <p:spPr>
          <a:xfrm rot="18694168">
            <a:off x="5041249" y="3149585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040528" y="4620128"/>
            <a:ext cx="7252637" cy="845920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V zobrazené tabulce klikneme na publikaci, u níž potřebujeme v citaci uvést i konkrétní stránku, ze které bylo čerpáno, a klikneme na jméno autora.</a:t>
            </a:r>
            <a:endParaRPr lang="cs-CZ" sz="16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643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9402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Vložení citací v MS Word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229599" cy="5002731"/>
          </a:xfrm>
        </p:spPr>
      </p:pic>
      <p:sp>
        <p:nvSpPr>
          <p:cNvPr id="5" name="Obdélník 4"/>
          <p:cNvSpPr/>
          <p:nvPr/>
        </p:nvSpPr>
        <p:spPr>
          <a:xfrm>
            <a:off x="2235464" y="5553462"/>
            <a:ext cx="5281865" cy="645208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Vepíšeme číslo stránky, kterou chceme v citaci uvést a klikneme na „OK.“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 rot="18694168">
            <a:off x="5561013" y="3446666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sp>
        <p:nvSpPr>
          <p:cNvPr id="7" name="Šipka nahoru 6"/>
          <p:cNvSpPr/>
          <p:nvPr/>
        </p:nvSpPr>
        <p:spPr>
          <a:xfrm rot="18694168">
            <a:off x="6868445" y="3913334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166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87903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Vložení citací v MS Word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599" cy="5166042"/>
          </a:xfrm>
        </p:spPr>
      </p:pic>
      <p:sp>
        <p:nvSpPr>
          <p:cNvPr id="5" name="Šipka nahoru 4"/>
          <p:cNvSpPr/>
          <p:nvPr/>
        </p:nvSpPr>
        <p:spPr>
          <a:xfrm rot="18694168">
            <a:off x="6090401" y="2966704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454440" y="4369871"/>
            <a:ext cx="4235117" cy="452387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Číslo citované strany se do citace vložilo.</a:t>
            </a:r>
            <a:endParaRPr lang="cs-CZ" sz="16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490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5528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Vložení citací v MS Word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348922"/>
          </a:xfrm>
        </p:spPr>
      </p:pic>
      <p:sp>
        <p:nvSpPr>
          <p:cNvPr id="6" name="Obdélník 5"/>
          <p:cNvSpPr/>
          <p:nvPr/>
        </p:nvSpPr>
        <p:spPr>
          <a:xfrm>
            <a:off x="1939988" y="4158153"/>
            <a:ext cx="5442588" cy="1143000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Dále je zde ještě možnost, jak postupovat v případě, že příjmení autora je součástí textu a my potřebujeme za něj uvést pouze rok vydání a případně i číslo citované strany. </a:t>
            </a:r>
            <a:endParaRPr lang="cs-CZ" sz="1600" b="1" dirty="0"/>
          </a:p>
        </p:txBody>
      </p:sp>
      <p:sp>
        <p:nvSpPr>
          <p:cNvPr id="7" name="Obdélník 6"/>
          <p:cNvSpPr/>
          <p:nvPr/>
        </p:nvSpPr>
        <p:spPr>
          <a:xfrm>
            <a:off x="2209580" y="5488765"/>
            <a:ext cx="4975765" cy="558580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Kurzor umístíme za příjmení autora a klikneme na ikonku „Insert </a:t>
            </a:r>
            <a:r>
              <a:rPr lang="cs-CZ" sz="1600" b="1" dirty="0" err="1" smtClean="0"/>
              <a:t>Citation</a:t>
            </a:r>
            <a:r>
              <a:rPr lang="cs-CZ" sz="1600" b="1" dirty="0" smtClean="0"/>
              <a:t>.“</a:t>
            </a:r>
            <a:endParaRPr lang="cs-CZ" sz="1600" b="1" dirty="0"/>
          </a:p>
        </p:txBody>
      </p:sp>
      <p:sp>
        <p:nvSpPr>
          <p:cNvPr id="8" name="Šipka nahoru 7"/>
          <p:cNvSpPr/>
          <p:nvPr/>
        </p:nvSpPr>
        <p:spPr>
          <a:xfrm rot="17598746">
            <a:off x="4742865" y="2884332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  <p:sp>
        <p:nvSpPr>
          <p:cNvPr id="10" name="Šipka nahoru 9"/>
          <p:cNvSpPr/>
          <p:nvPr/>
        </p:nvSpPr>
        <p:spPr>
          <a:xfrm rot="3895654">
            <a:off x="2513600" y="1739907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4253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39777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Vložení citací v MS Word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310421"/>
          </a:xfrm>
        </p:spPr>
      </p:pic>
      <p:sp>
        <p:nvSpPr>
          <p:cNvPr id="5" name="Obdélník 4"/>
          <p:cNvSpPr/>
          <p:nvPr/>
        </p:nvSpPr>
        <p:spPr>
          <a:xfrm>
            <a:off x="1887414" y="4748463"/>
            <a:ext cx="5293031" cy="919607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Vyhledáme publikaci autora, jehož příjmení je součástí textu a potřebujeme na jeho publikaci odkázat pouze rokem vydání.</a:t>
            </a:r>
            <a:endParaRPr lang="cs-CZ" sz="1600" b="1" dirty="0"/>
          </a:p>
        </p:txBody>
      </p:sp>
      <p:sp>
        <p:nvSpPr>
          <p:cNvPr id="6" name="Obdélník 5"/>
          <p:cNvSpPr/>
          <p:nvPr/>
        </p:nvSpPr>
        <p:spPr>
          <a:xfrm>
            <a:off x="1887414" y="5832184"/>
            <a:ext cx="5293031" cy="443003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Zatrhneme „</a:t>
            </a:r>
            <a:r>
              <a:rPr lang="cs-CZ" sz="1600" b="1" dirty="0" err="1" smtClean="0"/>
              <a:t>Suppress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author</a:t>
            </a:r>
            <a:r>
              <a:rPr lang="cs-CZ" sz="1600" b="1" dirty="0" smtClean="0"/>
              <a:t>“ a klikneme na „OK.“</a:t>
            </a:r>
            <a:endParaRPr lang="cs-CZ" sz="1600" b="1" dirty="0"/>
          </a:p>
        </p:txBody>
      </p:sp>
      <p:sp>
        <p:nvSpPr>
          <p:cNvPr id="7" name="Šipka nahoru 6"/>
          <p:cNvSpPr/>
          <p:nvPr/>
        </p:nvSpPr>
        <p:spPr>
          <a:xfrm rot="6837873">
            <a:off x="3250948" y="3204931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sp>
        <p:nvSpPr>
          <p:cNvPr id="8" name="Šipka nahoru 7"/>
          <p:cNvSpPr/>
          <p:nvPr/>
        </p:nvSpPr>
        <p:spPr>
          <a:xfrm rot="15480938">
            <a:off x="6619789" y="3495197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795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30152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Vložení citací v MS Word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252669"/>
          </a:xfrm>
        </p:spPr>
      </p:pic>
      <p:sp>
        <p:nvSpPr>
          <p:cNvPr id="5" name="Obdélník 4"/>
          <p:cNvSpPr/>
          <p:nvPr/>
        </p:nvSpPr>
        <p:spPr>
          <a:xfrm>
            <a:off x="2031793" y="4561650"/>
            <a:ext cx="5158279" cy="443003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Nyní se v citaci zobrazuje jen rok vydání publikace.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 rot="18694168">
            <a:off x="4908330" y="3118241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173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599" cy="1143000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Práce s dokumenty na více počítačích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599" cy="5204543"/>
          </a:xfrm>
        </p:spPr>
      </p:pic>
      <p:sp>
        <p:nvSpPr>
          <p:cNvPr id="5" name="Obdélník 4"/>
          <p:cNvSpPr/>
          <p:nvPr/>
        </p:nvSpPr>
        <p:spPr>
          <a:xfrm>
            <a:off x="700237" y="4408371"/>
            <a:ext cx="7743523" cy="2127183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S dokumenty vloženými v aplikaci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 Desktop můžete pracovat i na více počítačích. Máte-li webový účet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, bude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 synchronizovat Vaše dokumenty a poznámky z webu automaticky. Nejjednodušší způsob, jak je přenést na jiný počítač, je instalace softwaru na novém počítači a po výzvě o spuštění programu poprvé zadat údaje o účtu. Vaše dokumenty pak budou načteny z webu a změny provedené na každém počítači budou synchronizovány s ostatními. Provedete-li nějaké změny, stačí kliknout na „Edit </a:t>
            </a:r>
            <a:r>
              <a:rPr lang="cs-CZ" sz="1600" b="1" dirty="0" err="1" smtClean="0"/>
              <a:t>Settings</a:t>
            </a:r>
            <a:r>
              <a:rPr lang="cs-CZ" sz="1600" b="1" dirty="0" smtClean="0"/>
              <a:t>,“ aby se změny projevily na všech místech.</a:t>
            </a:r>
            <a:endParaRPr lang="cs-CZ" sz="1600" b="1" dirty="0"/>
          </a:p>
        </p:txBody>
      </p:sp>
      <p:sp>
        <p:nvSpPr>
          <p:cNvPr id="7" name="Šipka nahoru 6"/>
          <p:cNvSpPr/>
          <p:nvPr/>
        </p:nvSpPr>
        <p:spPr>
          <a:xfrm rot="18694168">
            <a:off x="3493418" y="1957717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577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Sdílení dokumentů s ostatními uživateli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127541"/>
          </a:xfrm>
        </p:spPr>
      </p:pic>
      <p:sp>
        <p:nvSpPr>
          <p:cNvPr id="5" name="Obdélník 4"/>
          <p:cNvSpPr/>
          <p:nvPr/>
        </p:nvSpPr>
        <p:spPr>
          <a:xfrm>
            <a:off x="745958" y="5334557"/>
            <a:ext cx="7652084" cy="558265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Aplikace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 Desktop umožňuje vložené publikace sdílet i s ostatními uživateli. Stačí vybrat danou publikaci a kliknout na „</a:t>
            </a:r>
            <a:r>
              <a:rPr lang="cs-CZ" sz="1600" b="1" dirty="0" err="1" smtClean="0"/>
              <a:t>Share</a:t>
            </a:r>
            <a:r>
              <a:rPr lang="cs-CZ" sz="1600" b="1" dirty="0" smtClean="0"/>
              <a:t>.“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 rot="18694168">
            <a:off x="3589670" y="3949029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sp>
        <p:nvSpPr>
          <p:cNvPr id="7" name="Šipka nahoru 6"/>
          <p:cNvSpPr/>
          <p:nvPr/>
        </p:nvSpPr>
        <p:spPr>
          <a:xfrm rot="18694168">
            <a:off x="2385111" y="1597325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rgbClr val="CC9900"/>
                </a:solidFill>
              </a:rPr>
              <a:t>M</a:t>
            </a:r>
            <a:endParaRPr lang="cs-CZ" b="1" dirty="0">
              <a:solidFill>
                <a:srgbClr val="CC9900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429353" cy="8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626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Sdílení dokumentů s ostatními uživateli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233419"/>
          </a:xfrm>
        </p:spPr>
      </p:pic>
      <p:sp>
        <p:nvSpPr>
          <p:cNvPr id="5" name="Obdélník 4"/>
          <p:cNvSpPr/>
          <p:nvPr/>
        </p:nvSpPr>
        <p:spPr>
          <a:xfrm>
            <a:off x="1126936" y="6020660"/>
            <a:ext cx="7036768" cy="462012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Stačí jen vyplnit e-mailovou adresu adresáta, případně napsat i zprávu a odeslat.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 rot="18694168">
            <a:off x="4536124" y="3834325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sp>
        <p:nvSpPr>
          <p:cNvPr id="7" name="Šipka nahoru 6"/>
          <p:cNvSpPr/>
          <p:nvPr/>
        </p:nvSpPr>
        <p:spPr>
          <a:xfrm rot="18694168">
            <a:off x="4417442" y="4404868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sp>
        <p:nvSpPr>
          <p:cNvPr id="8" name="Šipka nahoru 7"/>
          <p:cNvSpPr/>
          <p:nvPr/>
        </p:nvSpPr>
        <p:spPr>
          <a:xfrm rot="12822015">
            <a:off x="6072987" y="4462364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429353" cy="8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23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6549992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Stažení </a:t>
            </a:r>
            <a:r>
              <a:rPr lang="cs-CZ" b="1" dirty="0" err="1">
                <a:solidFill>
                  <a:schemeClr val="bg1"/>
                </a:solidFill>
              </a:rPr>
              <a:t>Mendeley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352"/>
          <a:stretch/>
        </p:blipFill>
        <p:spPr>
          <a:xfrm>
            <a:off x="457200" y="1417638"/>
            <a:ext cx="8289757" cy="52578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263991" y="4326967"/>
            <a:ext cx="4482965" cy="1529835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Otevře se tabulka, ve které je potřeba vyplnit svou e-mailovou adresu, křestní jméno, příjmení a určit si své heslo.</a:t>
            </a:r>
          </a:p>
          <a:p>
            <a:pPr algn="just"/>
            <a:r>
              <a:rPr lang="cs-CZ" sz="1600" b="1" dirty="0" smtClean="0"/>
              <a:t>Pod toutéž e-mailovou adresou a heslem se pak budete přihlašovat při každém užívání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.</a:t>
            </a:r>
            <a:endParaRPr lang="cs-CZ" sz="1600" b="1" dirty="0"/>
          </a:p>
        </p:txBody>
      </p:sp>
      <p:sp>
        <p:nvSpPr>
          <p:cNvPr id="8" name="Šipka ohnutá nahoru 7"/>
          <p:cNvSpPr/>
          <p:nvPr/>
        </p:nvSpPr>
        <p:spPr>
          <a:xfrm rot="10800000" flipV="1">
            <a:off x="3169251" y="5145602"/>
            <a:ext cx="1094740" cy="711200"/>
          </a:xfrm>
          <a:prstGeom prst="bentUpArrow">
            <a:avLst>
              <a:gd name="adj1" fmla="val 25000"/>
              <a:gd name="adj2" fmla="val 29004"/>
              <a:gd name="adj3" fmla="val 25000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0" name="Šipka nahoru 9"/>
          <p:cNvSpPr/>
          <p:nvPr/>
        </p:nvSpPr>
        <p:spPr>
          <a:xfrm>
            <a:off x="7170821" y="2531444"/>
            <a:ext cx="455756" cy="1795522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457200" y="5856802"/>
            <a:ext cx="8289757" cy="818635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Do své e-mailové schránky obdržíte potvrzovací e-mail od Mendeley, ve kterém potvrdíte svou e-mailovou adresu. Po tomto potvrzení můžete již v Mendeley pracovat.</a:t>
            </a:r>
            <a:endParaRPr lang="cs-CZ" sz="16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1658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Sdílení dokumentů s ostatními uživateli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339297"/>
          </a:xfrm>
        </p:spPr>
      </p:pic>
      <p:sp>
        <p:nvSpPr>
          <p:cNvPr id="5" name="Obdélník 4"/>
          <p:cNvSpPr/>
          <p:nvPr/>
        </p:nvSpPr>
        <p:spPr>
          <a:xfrm>
            <a:off x="3368842" y="4841508"/>
            <a:ext cx="2675823" cy="433137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Publikace byla odeslána. </a:t>
            </a:r>
            <a:endParaRPr lang="cs-CZ" sz="16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429353" cy="8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797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Sdílení dokumentů s ostatními uživateli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079415"/>
          </a:xfrm>
        </p:spPr>
      </p:pic>
      <p:sp>
        <p:nvSpPr>
          <p:cNvPr id="5" name="Obdélník 4"/>
          <p:cNvSpPr/>
          <p:nvPr/>
        </p:nvSpPr>
        <p:spPr>
          <a:xfrm>
            <a:off x="1171875" y="4947386"/>
            <a:ext cx="6583680" cy="596766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Publikace můžete sdílet s uživateli po přihlášení se i na stránkách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. Zde jsou například již vytvořené skupiny.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 rot="1865667">
            <a:off x="4469248" y="2246477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429353" cy="8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349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Sdílení dokumentů s ostatními uživateli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243044"/>
          </a:xfrm>
        </p:spPr>
      </p:pic>
      <p:sp>
        <p:nvSpPr>
          <p:cNvPr id="5" name="Obdélník 4"/>
          <p:cNvSpPr/>
          <p:nvPr/>
        </p:nvSpPr>
        <p:spPr>
          <a:xfrm>
            <a:off x="1542448" y="5031209"/>
            <a:ext cx="6059103" cy="596766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Do některé ze skupin se můžete přidat nebo vytvořit svou vlastní skupinu kliknutím na „</a:t>
            </a:r>
            <a:r>
              <a:rPr lang="cs-CZ" sz="1600" b="1" dirty="0" err="1" smtClean="0"/>
              <a:t>Create</a:t>
            </a:r>
            <a:r>
              <a:rPr lang="cs-CZ" sz="1600" b="1" dirty="0" smtClean="0"/>
              <a:t> a </a:t>
            </a:r>
            <a:r>
              <a:rPr lang="cs-CZ" sz="1600" b="1" dirty="0" err="1" smtClean="0"/>
              <a:t>new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group</a:t>
            </a:r>
            <a:r>
              <a:rPr lang="cs-CZ" sz="1600" b="1" dirty="0" smtClean="0"/>
              <a:t>.“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 rot="2828813">
            <a:off x="6269174" y="2708172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429353" cy="8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626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Sdílení dokumentů s ostatními uživateli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440362"/>
          </a:xfrm>
        </p:spPr>
      </p:pic>
      <p:sp>
        <p:nvSpPr>
          <p:cNvPr id="5" name="Obdélník 4"/>
          <p:cNvSpPr/>
          <p:nvPr/>
        </p:nvSpPr>
        <p:spPr>
          <a:xfrm>
            <a:off x="255071" y="6107685"/>
            <a:ext cx="8431729" cy="750315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Objeví se tabulka, ve které vyplníte název skupiny, stručnou charakteristiku oblasti, kterou se skupina zabývá, a zakliknete dostupnost – zda chcete, aby publikace byly dostupné úplně všem nebo jen vybraným uživatelům. 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 rot="6697305">
            <a:off x="2370341" y="2876497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sp>
        <p:nvSpPr>
          <p:cNvPr id="7" name="Šipka nahoru 6"/>
          <p:cNvSpPr/>
          <p:nvPr/>
        </p:nvSpPr>
        <p:spPr>
          <a:xfrm rot="6698721">
            <a:off x="2472070" y="3443182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sp>
        <p:nvSpPr>
          <p:cNvPr id="8" name="Šipka nahoru 7"/>
          <p:cNvSpPr/>
          <p:nvPr/>
        </p:nvSpPr>
        <p:spPr>
          <a:xfrm rot="13439240">
            <a:off x="5882293" y="4825726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sp>
        <p:nvSpPr>
          <p:cNvPr id="9" name="Šipka nahoru 8"/>
          <p:cNvSpPr/>
          <p:nvPr/>
        </p:nvSpPr>
        <p:spPr>
          <a:xfrm rot="13623069">
            <a:off x="4940700" y="3877384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429353" cy="8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955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Sdílení dokumentů s ostatními uživateli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599" cy="5166042"/>
          </a:xfrm>
        </p:spPr>
      </p:pic>
      <p:sp>
        <p:nvSpPr>
          <p:cNvPr id="5" name="Obdélník 4"/>
          <p:cNvSpPr/>
          <p:nvPr/>
        </p:nvSpPr>
        <p:spPr>
          <a:xfrm>
            <a:off x="845218" y="5720319"/>
            <a:ext cx="7453561" cy="853024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Pokud jste zvolili možnost, že chcete skupinu zpřístupnit pouze některým uživatelům, můžete v této tabulce tyto uživatele uvést a ti budou o skupině a o připojení informováni.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 rot="7539687">
            <a:off x="2428092" y="3023207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sp>
        <p:nvSpPr>
          <p:cNvPr id="7" name="Šipka nahoru 6"/>
          <p:cNvSpPr/>
          <p:nvPr/>
        </p:nvSpPr>
        <p:spPr>
          <a:xfrm rot="13634233">
            <a:off x="5157494" y="3397735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sp>
        <p:nvSpPr>
          <p:cNvPr id="8" name="Šipka nahoru 7"/>
          <p:cNvSpPr/>
          <p:nvPr/>
        </p:nvSpPr>
        <p:spPr>
          <a:xfrm rot="13634233">
            <a:off x="6169914" y="3974402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429353" cy="8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274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Sdílení dokumentů s ostatními uživateli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194918"/>
          </a:xfrm>
        </p:spPr>
      </p:pic>
      <p:sp>
        <p:nvSpPr>
          <p:cNvPr id="5" name="Obdélník 4"/>
          <p:cNvSpPr/>
          <p:nvPr/>
        </p:nvSpPr>
        <p:spPr>
          <a:xfrm>
            <a:off x="1536432" y="4764505"/>
            <a:ext cx="3622709" cy="452389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Nová skupina se úspěšně vytvořila.</a:t>
            </a:r>
            <a:endParaRPr lang="cs-CZ" sz="16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429353" cy="8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263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Sdílení dokumentů s ostatními uživateli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417638"/>
            <a:ext cx="8128534" cy="5271920"/>
          </a:xfrm>
        </p:spPr>
      </p:pic>
      <p:sp>
        <p:nvSpPr>
          <p:cNvPr id="5" name="Obdélník 4"/>
          <p:cNvSpPr/>
          <p:nvPr/>
        </p:nvSpPr>
        <p:spPr>
          <a:xfrm>
            <a:off x="1423834" y="5413207"/>
            <a:ext cx="6195267" cy="774837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Pod záložkou „</a:t>
            </a:r>
            <a:r>
              <a:rPr lang="cs-CZ" sz="1600" b="1" dirty="0" err="1" smtClean="0"/>
              <a:t>Papers</a:t>
            </a:r>
            <a:r>
              <a:rPr lang="cs-CZ" sz="1600" b="1" dirty="0" smtClean="0"/>
              <a:t>“ jsou potom publikace, které si vložíte, a které můžete sdílet s ostatními uživateli či členy skupiny. Nové členy můžete i nadále připojit.  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 rot="7098974">
            <a:off x="767125" y="2477481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sp>
        <p:nvSpPr>
          <p:cNvPr id="7" name="Šipka nahoru 6"/>
          <p:cNvSpPr/>
          <p:nvPr/>
        </p:nvSpPr>
        <p:spPr>
          <a:xfrm rot="19132284">
            <a:off x="1974211" y="3450677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sp>
        <p:nvSpPr>
          <p:cNvPr id="8" name="Šipka nahoru 7"/>
          <p:cNvSpPr/>
          <p:nvPr/>
        </p:nvSpPr>
        <p:spPr>
          <a:xfrm rot="391887">
            <a:off x="7000694" y="2964081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429353" cy="8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048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Sdílení dokumentů s ostatními uživateli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9"/>
            <a:ext cx="8138160" cy="5170538"/>
          </a:xfrm>
        </p:spPr>
      </p:pic>
      <p:sp>
        <p:nvSpPr>
          <p:cNvPr id="5" name="Obdélník 4"/>
          <p:cNvSpPr/>
          <p:nvPr/>
        </p:nvSpPr>
        <p:spPr>
          <a:xfrm>
            <a:off x="1325880" y="4706753"/>
            <a:ext cx="6400800" cy="847023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Na stránkách </a:t>
            </a:r>
            <a:r>
              <a:rPr lang="cs-CZ" sz="1600" b="1" dirty="0" err="1" smtClean="0"/>
              <a:t>Mendeley</a:t>
            </a:r>
            <a:r>
              <a:rPr lang="cs-CZ" sz="1600" b="1" dirty="0"/>
              <a:t> </a:t>
            </a:r>
            <a:r>
              <a:rPr lang="cs-CZ" sz="1600" b="1" dirty="0" smtClean="0"/>
              <a:t>můžete vstoupit i do své knihovny, která je synchronizována s aplikací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 Desktop, takže i v této knihovně naleznete své publikace.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 rot="1865667">
            <a:off x="3054334" y="2256103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429353" cy="8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445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Sdílení dokumentů s ostatními uživateli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098665"/>
          </a:xfrm>
        </p:spPr>
      </p:pic>
      <p:sp>
        <p:nvSpPr>
          <p:cNvPr id="5" name="Obdélník 4"/>
          <p:cNvSpPr/>
          <p:nvPr/>
        </p:nvSpPr>
        <p:spPr>
          <a:xfrm>
            <a:off x="1171875" y="5428648"/>
            <a:ext cx="7026443" cy="625643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Nachází se zde všechny Vaše složky s publikacemi, s nimiž i zde můžete pracovat.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 rot="3201523">
            <a:off x="7144570" y="2329334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429353" cy="8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387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599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Sdílení dokumentů s ostatními uživateli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1417638"/>
            <a:ext cx="8229601" cy="5223794"/>
          </a:xfrm>
        </p:spPr>
      </p:pic>
      <p:sp>
        <p:nvSpPr>
          <p:cNvPr id="5" name="Obdélník 4"/>
          <p:cNvSpPr/>
          <p:nvPr/>
        </p:nvSpPr>
        <p:spPr>
          <a:xfrm>
            <a:off x="1086641" y="5563402"/>
            <a:ext cx="6942222" cy="596767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A jsou zde i Vámi založené skupiny i s vloženými publikacemi, s nimiž i zde můžete pracovat a posléze je sdílet</a:t>
            </a:r>
            <a:r>
              <a:rPr lang="cs-CZ" b="1" dirty="0" smtClean="0"/>
              <a:t>.</a:t>
            </a:r>
            <a:endParaRPr lang="cs-CZ" b="1" dirty="0"/>
          </a:p>
        </p:txBody>
      </p:sp>
      <p:sp>
        <p:nvSpPr>
          <p:cNvPr id="8" name="Šipka nahoru 7"/>
          <p:cNvSpPr/>
          <p:nvPr/>
        </p:nvSpPr>
        <p:spPr>
          <a:xfrm rot="3201523">
            <a:off x="6085790" y="2983852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sp>
        <p:nvSpPr>
          <p:cNvPr id="9" name="Šipka nahoru 8"/>
          <p:cNvSpPr/>
          <p:nvPr/>
        </p:nvSpPr>
        <p:spPr>
          <a:xfrm rot="13940278">
            <a:off x="1475287" y="3930438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429353" cy="8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32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88493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Stažení </a:t>
            </a:r>
            <a:r>
              <a:rPr lang="cs-CZ" b="1" dirty="0" err="1">
                <a:solidFill>
                  <a:schemeClr val="bg1"/>
                </a:solidFill>
              </a:rPr>
              <a:t>Mendeley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157756"/>
            <a:ext cx="8229600" cy="3425686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29391" y="4590660"/>
            <a:ext cx="8157409" cy="1135782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Zobrazí se stránka s novinkami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, skupinami uživatelů, s jejich publikacemi. Po instalaci Mendely zde naleznete i svou knihovnu. A dále zde máte i svůj profil, ve kterém si můžete mimo jiné vyplnit obory svého zájmu, v rámci kterých můžete komunikovat s ostatními uživateli a sdílet s nimi publikace.</a:t>
            </a:r>
            <a:endParaRPr lang="cs-CZ" sz="1600" b="1" dirty="0"/>
          </a:p>
        </p:txBody>
      </p:sp>
      <p:sp>
        <p:nvSpPr>
          <p:cNvPr id="6" name="Šipka nahoru 5"/>
          <p:cNvSpPr/>
          <p:nvPr/>
        </p:nvSpPr>
        <p:spPr>
          <a:xfrm>
            <a:off x="3493970" y="2300756"/>
            <a:ext cx="455756" cy="1243746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sp>
        <p:nvSpPr>
          <p:cNvPr id="7" name="Šipka nahoru 6"/>
          <p:cNvSpPr/>
          <p:nvPr/>
        </p:nvSpPr>
        <p:spPr>
          <a:xfrm>
            <a:off x="6945588" y="2300756"/>
            <a:ext cx="455756" cy="1243746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C9900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2507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37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93343" cy="1143000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Export </a:t>
            </a:r>
            <a:r>
              <a:rPr lang="cs-CZ" b="1" dirty="0">
                <a:solidFill>
                  <a:schemeClr val="bg1"/>
                </a:solidFill>
              </a:rPr>
              <a:t>citací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031288"/>
          </a:xfrm>
        </p:spPr>
      </p:pic>
      <p:sp>
        <p:nvSpPr>
          <p:cNvPr id="5" name="Obdélník 4"/>
          <p:cNvSpPr/>
          <p:nvPr/>
        </p:nvSpPr>
        <p:spPr>
          <a:xfrm>
            <a:off x="1183907" y="4957011"/>
            <a:ext cx="6776185" cy="856647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Aplikace </a:t>
            </a:r>
            <a:r>
              <a:rPr lang="cs-CZ" sz="1600" b="1" dirty="0" err="1" smtClean="0"/>
              <a:t>Mendeley</a:t>
            </a:r>
            <a:r>
              <a:rPr lang="cs-CZ" sz="1600" b="1" dirty="0" smtClean="0"/>
              <a:t> Desktop nabízí také možnosti exportování vybraných citačních údajů do jiného citačního manažeru a to přes „</a:t>
            </a:r>
            <a:r>
              <a:rPr lang="cs-CZ" sz="1600" b="1" dirty="0" err="1" smtClean="0"/>
              <a:t>File</a:t>
            </a:r>
            <a:r>
              <a:rPr lang="cs-CZ" sz="1600" b="1" dirty="0" smtClean="0"/>
              <a:t>“ a kliknutím na „Export.“</a:t>
            </a:r>
            <a:endParaRPr lang="cs-CZ" sz="1600" b="1" dirty="0"/>
          </a:p>
        </p:txBody>
      </p:sp>
      <p:sp>
        <p:nvSpPr>
          <p:cNvPr id="8" name="Šipka nahoru 7"/>
          <p:cNvSpPr/>
          <p:nvPr/>
        </p:nvSpPr>
        <p:spPr>
          <a:xfrm rot="19132284">
            <a:off x="1781704" y="2189766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536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93343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Export citací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599" cy="5002413"/>
          </a:xfrm>
        </p:spPr>
      </p:pic>
      <p:sp>
        <p:nvSpPr>
          <p:cNvPr id="7" name="Šipka nahoru 6"/>
          <p:cNvSpPr/>
          <p:nvPr/>
        </p:nvSpPr>
        <p:spPr>
          <a:xfrm rot="17432281">
            <a:off x="6334458" y="4400812"/>
            <a:ext cx="455756" cy="1205841"/>
          </a:xfrm>
          <a:prstGeom prst="upArrow">
            <a:avLst>
              <a:gd name="adj1" fmla="val 50000"/>
              <a:gd name="adj2" fmla="val 51986"/>
            </a:avLst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C9900"/>
                </a:solidFill>
              </a:rPr>
              <a:t>M</a:t>
            </a:r>
            <a:endParaRPr lang="cs-CZ" dirty="0">
              <a:solidFill>
                <a:srgbClr val="CC9900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731521" y="1560638"/>
            <a:ext cx="7868652" cy="1000000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 smtClean="0"/>
              <a:t>Zvolíme si název exportovaného souboru a formát, v jakém se má soubor exportovat. Doporučuje se volit formát RIS, který je kompatibilní se všemi aplikacemi</a:t>
            </a:r>
            <a:r>
              <a:rPr lang="cs-CZ" sz="1600" b="1" dirty="0"/>
              <a:t> typu </a:t>
            </a:r>
            <a:r>
              <a:rPr lang="cs-CZ" sz="1600" b="1" dirty="0" err="1" smtClean="0"/>
              <a:t>Zotero</a:t>
            </a:r>
            <a:r>
              <a:rPr lang="cs-CZ" sz="1600" b="1" dirty="0" smtClean="0"/>
              <a:t>, </a:t>
            </a:r>
            <a:r>
              <a:rPr lang="cs-CZ" sz="1600" b="1" dirty="0" err="1" smtClean="0"/>
              <a:t>EndNoteWeb</a:t>
            </a:r>
            <a:r>
              <a:rPr lang="cs-CZ" sz="1600" b="1" dirty="0"/>
              <a:t>, </a:t>
            </a:r>
            <a:r>
              <a:rPr lang="cs-CZ" sz="1600" b="1" dirty="0" err="1"/>
              <a:t>EndNote</a:t>
            </a:r>
            <a:r>
              <a:rPr lang="cs-CZ" sz="1600" b="1" dirty="0"/>
              <a:t>, </a:t>
            </a:r>
            <a:r>
              <a:rPr lang="cs-CZ" sz="1600" b="1" dirty="0" err="1"/>
              <a:t>RefWorks</a:t>
            </a:r>
            <a:r>
              <a:rPr lang="cs-CZ" sz="1600" b="1" dirty="0"/>
              <a:t>, Reference </a:t>
            </a:r>
            <a:r>
              <a:rPr lang="cs-CZ" sz="1600" b="1" dirty="0" err="1"/>
              <a:t>Manager</a:t>
            </a:r>
            <a:r>
              <a:rPr lang="cs-CZ" sz="1600" b="1" dirty="0"/>
              <a:t> </a:t>
            </a:r>
            <a:r>
              <a:rPr lang="cs-CZ" sz="1600" b="1" dirty="0" smtClean="0"/>
              <a:t>atd.  </a:t>
            </a:r>
            <a:endParaRPr lang="cs-CZ" sz="1600" b="1" dirty="0"/>
          </a:p>
        </p:txBody>
      </p:sp>
      <p:sp>
        <p:nvSpPr>
          <p:cNvPr id="13" name="Obdélník 12"/>
          <p:cNvSpPr/>
          <p:nvPr/>
        </p:nvSpPr>
        <p:spPr>
          <a:xfrm>
            <a:off x="1703672" y="5428649"/>
            <a:ext cx="6073541" cy="712270"/>
          </a:xfrm>
          <a:prstGeom prst="rect">
            <a:avLst/>
          </a:prstGeom>
          <a:solidFill>
            <a:srgbClr val="FFC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cs-CZ" sz="1600" b="1" dirty="0"/>
              <a:t>Po kliknutí na </a:t>
            </a:r>
            <a:r>
              <a:rPr lang="cs-CZ" sz="1600" b="1" dirty="0" smtClean="0"/>
              <a:t>„Uložit“ </a:t>
            </a:r>
            <a:r>
              <a:rPr lang="cs-CZ" sz="1600" b="1" dirty="0"/>
              <a:t>si uložíme na svůj počítač soubor, který budeme následně importovat do jiné aplikace</a:t>
            </a:r>
            <a:r>
              <a:rPr lang="cs-CZ" dirty="0"/>
              <a:t>.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9697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Instalace nového citačního stylu </a:t>
            </a:r>
            <a:br>
              <a:rPr lang="cs-CZ" b="1" dirty="0" smtClean="0">
                <a:solidFill>
                  <a:schemeClr val="bg1"/>
                </a:solidFill>
              </a:rPr>
            </a:br>
            <a:r>
              <a:rPr lang="cs-CZ" b="1" dirty="0" smtClean="0">
                <a:solidFill>
                  <a:schemeClr val="bg1"/>
                </a:solidFill>
              </a:rPr>
              <a:t>do </a:t>
            </a:r>
            <a:r>
              <a:rPr lang="cs-CZ" b="1" dirty="0" err="1" smtClean="0">
                <a:solidFill>
                  <a:schemeClr val="bg1"/>
                </a:solidFill>
              </a:rPr>
              <a:t>Mendeley</a:t>
            </a:r>
            <a:r>
              <a:rPr lang="cs-CZ" b="1" dirty="0" smtClean="0">
                <a:solidFill>
                  <a:schemeClr val="bg1"/>
                </a:solidFill>
              </a:rPr>
              <a:t> Desktop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cs-CZ" dirty="0" smtClean="0">
                <a:solidFill>
                  <a:schemeClr val="bg1"/>
                </a:solidFill>
              </a:rPr>
              <a:t>je možná na těchto dvou odkazech:</a:t>
            </a:r>
            <a:endParaRPr lang="cs-CZ" dirty="0">
              <a:solidFill>
                <a:schemeClr val="bg1"/>
              </a:solidFill>
            </a:endParaRPr>
          </a:p>
          <a:p>
            <a:pPr marL="0" indent="0" algn="l">
              <a:spcBef>
                <a:spcPts val="0"/>
              </a:spcBef>
              <a:buNone/>
            </a:pPr>
            <a:endParaRPr lang="cs-CZ" dirty="0" smtClean="0">
              <a:solidFill>
                <a:schemeClr val="bg1"/>
              </a:solidFill>
              <a:hlinkClick r:id="rId2"/>
            </a:endParaRPr>
          </a:p>
          <a:p>
            <a:pPr algn="l">
              <a:spcBef>
                <a:spcPts val="0"/>
              </a:spcBef>
            </a:pPr>
            <a:r>
              <a:rPr lang="cs-CZ" dirty="0">
                <a:hlinkClick r:id="rId2"/>
              </a:rPr>
              <a:t>http://csl.mendeley.com/about/</a:t>
            </a:r>
            <a:endParaRPr lang="cs-CZ" dirty="0"/>
          </a:p>
          <a:p>
            <a:pPr algn="l">
              <a:spcBef>
                <a:spcPts val="0"/>
              </a:spcBef>
            </a:pPr>
            <a:endParaRPr lang="cs-CZ" dirty="0" smtClean="0"/>
          </a:p>
          <a:p>
            <a:pPr marL="0" indent="0" algn="l">
              <a:spcBef>
                <a:spcPts val="0"/>
              </a:spcBef>
              <a:buNone/>
            </a:pPr>
            <a:r>
              <a:rPr lang="cs-CZ" dirty="0">
                <a:solidFill>
                  <a:schemeClr val="bg1"/>
                </a:solidFill>
              </a:rPr>
              <a:t>n</a:t>
            </a:r>
            <a:r>
              <a:rPr lang="cs-CZ" dirty="0" smtClean="0">
                <a:solidFill>
                  <a:schemeClr val="bg1"/>
                </a:solidFill>
              </a:rPr>
              <a:t>ebo</a:t>
            </a:r>
          </a:p>
          <a:p>
            <a:pPr marL="0" indent="0" algn="l">
              <a:spcBef>
                <a:spcPts val="0"/>
              </a:spcBef>
              <a:buNone/>
            </a:pPr>
            <a:endParaRPr lang="cs-CZ" dirty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cs-CZ" dirty="0" smtClean="0">
                <a:hlinkClick r:id="rId3"/>
              </a:rPr>
              <a:t>http</a:t>
            </a:r>
            <a:r>
              <a:rPr lang="cs-CZ" dirty="0">
                <a:hlinkClick r:id="rId3"/>
              </a:rPr>
              <a:t>://editor.citationstyles.org/about</a:t>
            </a:r>
            <a:r>
              <a:rPr lang="cs-CZ" dirty="0" smtClean="0">
                <a:hlinkClick r:id="rId3"/>
              </a:rPr>
              <a:t>/</a:t>
            </a:r>
            <a:endParaRPr lang="cs-CZ" dirty="0" smtClean="0"/>
          </a:p>
          <a:p>
            <a:pPr algn="l">
              <a:spcBef>
                <a:spcPts val="0"/>
              </a:spcBef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721" y="5097341"/>
            <a:ext cx="2325083" cy="132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638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Použité 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19851"/>
          </a:xfrm>
        </p:spPr>
        <p:txBody>
          <a:bodyPr/>
          <a:lstStyle/>
          <a:p>
            <a:pPr algn="l"/>
            <a:r>
              <a:rPr lang="cs-CZ" sz="1800" dirty="0">
                <a:solidFill>
                  <a:schemeClr val="bg1"/>
                </a:solidFill>
              </a:rPr>
              <a:t>BAMAIYI, </a:t>
            </a:r>
            <a:r>
              <a:rPr lang="cs-CZ" sz="1800" dirty="0" err="1">
                <a:solidFill>
                  <a:schemeClr val="bg1"/>
                </a:solidFill>
              </a:rPr>
              <a:t>Pwaveno</a:t>
            </a:r>
            <a:r>
              <a:rPr lang="cs-CZ" sz="1800" dirty="0">
                <a:solidFill>
                  <a:schemeClr val="bg1"/>
                </a:solidFill>
              </a:rPr>
              <a:t> </a:t>
            </a:r>
            <a:r>
              <a:rPr lang="cs-CZ" sz="1800" dirty="0" err="1">
                <a:solidFill>
                  <a:schemeClr val="bg1"/>
                </a:solidFill>
              </a:rPr>
              <a:t>Huladeino</a:t>
            </a:r>
            <a:r>
              <a:rPr lang="cs-CZ" sz="1800" dirty="0">
                <a:solidFill>
                  <a:schemeClr val="bg1"/>
                </a:solidFill>
              </a:rPr>
              <a:t>. </a:t>
            </a:r>
            <a:r>
              <a:rPr lang="cs-CZ" sz="1800" dirty="0" err="1">
                <a:solidFill>
                  <a:schemeClr val="bg1"/>
                </a:solidFill>
              </a:rPr>
              <a:t>Mendeley</a:t>
            </a:r>
            <a:r>
              <a:rPr lang="cs-CZ" sz="1800" dirty="0">
                <a:solidFill>
                  <a:schemeClr val="bg1"/>
                </a:solidFill>
              </a:rPr>
              <a:t> Reference </a:t>
            </a:r>
            <a:r>
              <a:rPr lang="cs-CZ" sz="1800" dirty="0" err="1">
                <a:solidFill>
                  <a:schemeClr val="bg1"/>
                </a:solidFill>
              </a:rPr>
              <a:t>Manager</a:t>
            </a:r>
            <a:r>
              <a:rPr lang="cs-CZ" sz="1800" dirty="0">
                <a:solidFill>
                  <a:schemeClr val="bg1"/>
                </a:solidFill>
              </a:rPr>
              <a:t> </a:t>
            </a:r>
            <a:r>
              <a:rPr lang="cs-CZ" sz="1800" dirty="0" err="1">
                <a:solidFill>
                  <a:schemeClr val="bg1"/>
                </a:solidFill>
              </a:rPr>
              <a:t>Tutorial</a:t>
            </a:r>
            <a:r>
              <a:rPr lang="cs-CZ" sz="1800" dirty="0">
                <a:solidFill>
                  <a:schemeClr val="bg1"/>
                </a:solidFill>
              </a:rPr>
              <a:t>. In: </a:t>
            </a:r>
            <a:r>
              <a:rPr lang="cs-CZ" sz="1800" i="1" dirty="0" err="1">
                <a:solidFill>
                  <a:schemeClr val="bg1"/>
                </a:solidFill>
              </a:rPr>
              <a:t>Youtube</a:t>
            </a:r>
            <a:r>
              <a:rPr lang="cs-CZ" sz="1800" dirty="0">
                <a:solidFill>
                  <a:schemeClr val="bg1"/>
                </a:solidFill>
              </a:rPr>
              <a:t> [online]. Publikováno 17.9. 2012 [vid. </a:t>
            </a:r>
            <a:r>
              <a:rPr lang="cs-CZ" sz="1800" dirty="0" smtClean="0">
                <a:solidFill>
                  <a:schemeClr val="bg1"/>
                </a:solidFill>
              </a:rPr>
              <a:t>2016-07-27]. </a:t>
            </a:r>
            <a:r>
              <a:rPr lang="cs-CZ" sz="1800" dirty="0">
                <a:solidFill>
                  <a:schemeClr val="bg1"/>
                </a:solidFill>
              </a:rPr>
              <a:t>Dostupné z: </a:t>
            </a:r>
            <a:r>
              <a:rPr lang="cs-CZ" sz="1800" u="sng" dirty="0">
                <a:hlinkClick r:id="rId2"/>
              </a:rPr>
              <a:t>https://www.youtube.com/watch?v=K9J6mVyWIVY</a:t>
            </a:r>
            <a:endParaRPr lang="cs-CZ" sz="1800" b="1" dirty="0"/>
          </a:p>
          <a:p>
            <a:pPr marL="0" indent="0" algn="l">
              <a:buNone/>
            </a:pPr>
            <a:r>
              <a:rPr lang="cs-CZ" sz="1800" dirty="0"/>
              <a:t> </a:t>
            </a:r>
            <a:endParaRPr lang="cs-CZ" sz="1800" b="1" dirty="0"/>
          </a:p>
          <a:p>
            <a:pPr algn="l"/>
            <a:r>
              <a:rPr lang="cs-CZ" sz="1800" dirty="0" smtClean="0">
                <a:solidFill>
                  <a:schemeClr val="bg1"/>
                </a:solidFill>
              </a:rPr>
              <a:t>BOSTON </a:t>
            </a:r>
            <a:r>
              <a:rPr lang="cs-CZ" sz="1800" dirty="0">
                <a:solidFill>
                  <a:schemeClr val="bg1"/>
                </a:solidFill>
              </a:rPr>
              <a:t>UNIVERSITY. ALUMNI MEDICAL LIBRARY. </a:t>
            </a:r>
            <a:r>
              <a:rPr lang="cs-CZ" sz="1800" dirty="0" err="1">
                <a:solidFill>
                  <a:schemeClr val="bg1"/>
                </a:solidFill>
              </a:rPr>
              <a:t>Mendeley</a:t>
            </a:r>
            <a:r>
              <a:rPr lang="cs-CZ" sz="1800" dirty="0">
                <a:solidFill>
                  <a:schemeClr val="bg1"/>
                </a:solidFill>
              </a:rPr>
              <a:t> </a:t>
            </a:r>
            <a:r>
              <a:rPr lang="cs-CZ" sz="1800" dirty="0" err="1">
                <a:solidFill>
                  <a:schemeClr val="bg1"/>
                </a:solidFill>
              </a:rPr>
              <a:t>Tutorial</a:t>
            </a:r>
            <a:r>
              <a:rPr lang="cs-CZ" sz="1800" dirty="0">
                <a:solidFill>
                  <a:schemeClr val="bg1"/>
                </a:solidFill>
              </a:rPr>
              <a:t>. In: </a:t>
            </a:r>
            <a:r>
              <a:rPr lang="cs-CZ" sz="1800" i="1" dirty="0" err="1">
                <a:solidFill>
                  <a:schemeClr val="bg1"/>
                </a:solidFill>
              </a:rPr>
              <a:t>Youtube</a:t>
            </a:r>
            <a:r>
              <a:rPr lang="cs-CZ" sz="1800" dirty="0">
                <a:solidFill>
                  <a:schemeClr val="bg1"/>
                </a:solidFill>
              </a:rPr>
              <a:t> [online]. Publikováno 2.2. 2013 [vid. </a:t>
            </a:r>
            <a:r>
              <a:rPr lang="cs-CZ" sz="1800" dirty="0" smtClean="0">
                <a:solidFill>
                  <a:schemeClr val="bg1"/>
                </a:solidFill>
              </a:rPr>
              <a:t>2016-07-27]. </a:t>
            </a:r>
            <a:r>
              <a:rPr lang="cs-CZ" sz="1800" dirty="0">
                <a:solidFill>
                  <a:schemeClr val="bg1"/>
                </a:solidFill>
              </a:rPr>
              <a:t>Dostupné z: </a:t>
            </a:r>
            <a:r>
              <a:rPr lang="cs-CZ" sz="1800" u="sng" dirty="0">
                <a:hlinkClick r:id="rId3"/>
              </a:rPr>
              <a:t>https://</a:t>
            </a:r>
            <a:r>
              <a:rPr lang="cs-CZ" sz="1800" u="sng" dirty="0" smtClean="0">
                <a:hlinkClick r:id="rId3"/>
              </a:rPr>
              <a:t>www.youtube.com/watch?v=xLtk6n8cFdk</a:t>
            </a:r>
            <a:endParaRPr lang="cs-CZ" sz="1800" u="sng" dirty="0" smtClean="0"/>
          </a:p>
          <a:p>
            <a:pPr algn="l"/>
            <a:endParaRPr lang="cs-CZ" sz="1800" b="1" u="sng" dirty="0"/>
          </a:p>
          <a:p>
            <a:pPr algn="l"/>
            <a:r>
              <a:rPr lang="cs-CZ" sz="1800" dirty="0">
                <a:solidFill>
                  <a:schemeClr val="bg1"/>
                </a:solidFill>
              </a:rPr>
              <a:t>FASHION WORKS AT MANCHESTER. </a:t>
            </a:r>
            <a:r>
              <a:rPr lang="cs-CZ" sz="1800" dirty="0" err="1">
                <a:solidFill>
                  <a:schemeClr val="bg1"/>
                </a:solidFill>
              </a:rPr>
              <a:t>How</a:t>
            </a:r>
            <a:r>
              <a:rPr lang="cs-CZ" sz="1800" dirty="0">
                <a:solidFill>
                  <a:schemeClr val="bg1"/>
                </a:solidFill>
              </a:rPr>
              <a:t> to </a:t>
            </a:r>
            <a:r>
              <a:rPr lang="cs-CZ" sz="1800" dirty="0" err="1">
                <a:solidFill>
                  <a:schemeClr val="bg1"/>
                </a:solidFill>
              </a:rPr>
              <a:t>share</a:t>
            </a:r>
            <a:r>
              <a:rPr lang="cs-CZ" sz="1800" dirty="0">
                <a:solidFill>
                  <a:schemeClr val="bg1"/>
                </a:solidFill>
              </a:rPr>
              <a:t> </a:t>
            </a:r>
            <a:r>
              <a:rPr lang="cs-CZ" sz="1800" dirty="0" err="1">
                <a:solidFill>
                  <a:schemeClr val="bg1"/>
                </a:solidFill>
              </a:rPr>
              <a:t>Mendeley</a:t>
            </a:r>
            <a:r>
              <a:rPr lang="cs-CZ" sz="1800" dirty="0">
                <a:solidFill>
                  <a:schemeClr val="bg1"/>
                </a:solidFill>
              </a:rPr>
              <a:t> </a:t>
            </a:r>
            <a:r>
              <a:rPr lang="cs-CZ" sz="1800" dirty="0" err="1">
                <a:solidFill>
                  <a:schemeClr val="bg1"/>
                </a:solidFill>
              </a:rPr>
              <a:t>References</a:t>
            </a:r>
            <a:r>
              <a:rPr lang="cs-CZ" sz="1800" dirty="0">
                <a:solidFill>
                  <a:schemeClr val="bg1"/>
                </a:solidFill>
              </a:rPr>
              <a:t>. In: </a:t>
            </a:r>
            <a:r>
              <a:rPr lang="cs-CZ" sz="1800" i="1" dirty="0" err="1">
                <a:solidFill>
                  <a:schemeClr val="bg1"/>
                </a:solidFill>
              </a:rPr>
              <a:t>Youtube</a:t>
            </a:r>
            <a:r>
              <a:rPr lang="cs-CZ" sz="1800" dirty="0">
                <a:solidFill>
                  <a:schemeClr val="bg1"/>
                </a:solidFill>
              </a:rPr>
              <a:t> [online]. Publikováno 10. 6. 2015 [vid. </a:t>
            </a:r>
            <a:r>
              <a:rPr lang="cs-CZ" sz="1800" dirty="0" smtClean="0">
                <a:solidFill>
                  <a:schemeClr val="bg1"/>
                </a:solidFill>
              </a:rPr>
              <a:t>2016-07-27]. </a:t>
            </a:r>
            <a:r>
              <a:rPr lang="cs-CZ" sz="1800" dirty="0">
                <a:solidFill>
                  <a:schemeClr val="bg1"/>
                </a:solidFill>
              </a:rPr>
              <a:t>Dostupné </a:t>
            </a:r>
            <a:r>
              <a:rPr lang="cs-CZ" sz="1800" dirty="0" smtClean="0">
                <a:solidFill>
                  <a:schemeClr val="bg1"/>
                </a:solidFill>
              </a:rPr>
              <a:t>z: </a:t>
            </a:r>
            <a:r>
              <a:rPr lang="cs-CZ" sz="1800" u="sng" dirty="0" smtClean="0">
                <a:hlinkClick r:id="rId4"/>
              </a:rPr>
              <a:t>https</a:t>
            </a:r>
            <a:r>
              <a:rPr lang="cs-CZ" sz="1800" u="sng" dirty="0">
                <a:hlinkClick r:id="rId4"/>
              </a:rPr>
              <a:t>://www.youtube.com/watch?v=ub_J8GG_k48</a:t>
            </a:r>
            <a:endParaRPr lang="cs-CZ" sz="1800" b="1" dirty="0"/>
          </a:p>
          <a:p>
            <a:pPr algn="l"/>
            <a:endParaRPr lang="cs-CZ" sz="2000" b="1" dirty="0"/>
          </a:p>
          <a:p>
            <a:pPr algn="l"/>
            <a:r>
              <a:rPr lang="cs-CZ" sz="2000" dirty="0">
                <a:solidFill>
                  <a:schemeClr val="bg1"/>
                </a:solidFill>
              </a:rPr>
              <a:t>MENDELEY. </a:t>
            </a:r>
            <a:r>
              <a:rPr lang="cs-CZ" sz="2000" dirty="0" err="1">
                <a:solidFill>
                  <a:schemeClr val="bg1"/>
                </a:solidFill>
              </a:rPr>
              <a:t>Mendeley</a:t>
            </a:r>
            <a:r>
              <a:rPr lang="cs-CZ" sz="2000" dirty="0">
                <a:solidFill>
                  <a:schemeClr val="bg1"/>
                </a:solidFill>
              </a:rPr>
              <a:t> support [online]. [vid. 2016-07-27]. Dostupné z</a:t>
            </a:r>
            <a:r>
              <a:rPr lang="cs-CZ" sz="2000" dirty="0"/>
              <a:t>: </a:t>
            </a:r>
            <a:r>
              <a:rPr lang="cs-CZ" sz="2000" u="sng" dirty="0">
                <a:hlinkClick r:id="rId5"/>
              </a:rPr>
              <a:t>http://support.mendeley.com/</a:t>
            </a:r>
            <a:endParaRPr lang="cs-CZ" sz="2000" dirty="0"/>
          </a:p>
          <a:p>
            <a:pPr algn="l"/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11" y="3461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8785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Použité zdroje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349"/>
          </a:xfrm>
        </p:spPr>
        <p:txBody>
          <a:bodyPr/>
          <a:lstStyle/>
          <a:p>
            <a:pPr algn="l"/>
            <a:r>
              <a:rPr lang="cs-CZ" sz="1800" dirty="0">
                <a:solidFill>
                  <a:schemeClr val="bg1"/>
                </a:solidFill>
              </a:rPr>
              <a:t>LUKÁŠOVÁ, Radka. Informace OPV - Správa citací – MENDELEY. In: Studentský web [online]. Přírodovědecká fakulta Univerzity Karlovy v Praze, 2016-02-02 [vid. 2016-07-15]. Dostupné z: </a:t>
            </a:r>
            <a:r>
              <a:rPr lang="cs-CZ" sz="1800" u="sng" dirty="0">
                <a:hlinkClick r:id="rId2"/>
              </a:rPr>
              <a:t>https://</a:t>
            </a:r>
            <a:r>
              <a:rPr lang="cs-CZ" sz="1800" u="sng" dirty="0" smtClean="0">
                <a:hlinkClick r:id="rId2"/>
              </a:rPr>
              <a:t>web.natur.cuni.cz/student/informace-opv-sprava-citaci-mendeley</a:t>
            </a:r>
            <a:endParaRPr lang="cs-CZ" sz="1800" u="sng" dirty="0" smtClean="0"/>
          </a:p>
          <a:p>
            <a:pPr algn="l"/>
            <a:endParaRPr lang="cs-CZ" sz="1800" u="sng" dirty="0"/>
          </a:p>
          <a:p>
            <a:pPr algn="l"/>
            <a:r>
              <a:rPr lang="cs-CZ" sz="1800" dirty="0">
                <a:solidFill>
                  <a:schemeClr val="bg1"/>
                </a:solidFill>
              </a:rPr>
              <a:t>ŠAFAŘÍK, Petr. </a:t>
            </a:r>
            <a:r>
              <a:rPr lang="cs-CZ" sz="1800" dirty="0" err="1">
                <a:solidFill>
                  <a:schemeClr val="bg1"/>
                </a:solidFill>
              </a:rPr>
              <a:t>Mendeley</a:t>
            </a:r>
            <a:r>
              <a:rPr lang="cs-CZ" sz="1800" dirty="0">
                <a:solidFill>
                  <a:schemeClr val="bg1"/>
                </a:solidFill>
              </a:rPr>
              <a:t> – A máte pořádek v publikacích. In: </a:t>
            </a:r>
            <a:r>
              <a:rPr lang="cs-CZ" sz="1800" i="1" dirty="0">
                <a:solidFill>
                  <a:schemeClr val="bg1"/>
                </a:solidFill>
              </a:rPr>
              <a:t>Linux EXPRES</a:t>
            </a:r>
            <a:r>
              <a:rPr lang="cs-CZ" sz="1800" dirty="0">
                <a:solidFill>
                  <a:schemeClr val="bg1"/>
                </a:solidFill>
              </a:rPr>
              <a:t> [online]. 3.5. 2010 [vid. 2016-07-27]. Dostupné z: </a:t>
            </a:r>
            <a:r>
              <a:rPr lang="cs-CZ" sz="1800" u="sng" dirty="0">
                <a:hlinkClick r:id="rId3"/>
              </a:rPr>
              <a:t>http://www.linuxexpres.cz/software/mendeley-a-mate-poradek-v-publikacich</a:t>
            </a:r>
            <a:endParaRPr lang="cs-CZ" sz="1800" dirty="0"/>
          </a:p>
          <a:p>
            <a:pPr marL="0" indent="0" algn="l">
              <a:buNone/>
            </a:pPr>
            <a:endParaRPr lang="cs-CZ" sz="1800" dirty="0" smtClean="0">
              <a:solidFill>
                <a:schemeClr val="bg1"/>
              </a:solidFill>
            </a:endParaRPr>
          </a:p>
          <a:p>
            <a:pPr algn="l"/>
            <a:r>
              <a:rPr lang="cs-CZ" sz="1800" dirty="0" smtClean="0">
                <a:solidFill>
                  <a:schemeClr val="bg1"/>
                </a:solidFill>
              </a:rPr>
              <a:t>TRTÍKOVÁ, Ilona. Citační manažery. </a:t>
            </a:r>
            <a:r>
              <a:rPr lang="cs-CZ" sz="1800" i="1" dirty="0" smtClean="0">
                <a:solidFill>
                  <a:schemeClr val="bg1"/>
                </a:solidFill>
              </a:rPr>
              <a:t>Ikaros</a:t>
            </a:r>
            <a:r>
              <a:rPr lang="cs-CZ" sz="1800" dirty="0" smtClean="0">
                <a:solidFill>
                  <a:schemeClr val="bg1"/>
                </a:solidFill>
              </a:rPr>
              <a:t> [online]. 2015, ročník 19, číslo 9 [cit. 2016-07-15]. urn:nbn:cz:ik-17581. ISSN 1212-5075. Dostupné z: </a:t>
            </a:r>
            <a:r>
              <a:rPr lang="cs-CZ" sz="1800" u="sng" dirty="0">
                <a:hlinkClick r:id="rId4"/>
              </a:rPr>
              <a:t>http://ikaros.cz/node/17581</a:t>
            </a:r>
            <a:endParaRPr lang="cs-CZ" sz="1800" dirty="0"/>
          </a:p>
          <a:p>
            <a:pPr algn="l"/>
            <a:endParaRPr lang="cs-CZ" sz="2000" dirty="0" smtClean="0">
              <a:solidFill>
                <a:srgbClr val="306EBA"/>
              </a:solidFill>
            </a:endParaRPr>
          </a:p>
          <a:p>
            <a:pPr algn="l"/>
            <a:endParaRPr lang="cs-CZ" sz="2000" u="sng" dirty="0"/>
          </a:p>
          <a:p>
            <a:pPr algn="l"/>
            <a:endParaRPr lang="cs-CZ" sz="2000" dirty="0"/>
          </a:p>
          <a:p>
            <a:pPr algn="l"/>
            <a:endParaRPr lang="cs-CZ" dirty="0">
              <a:solidFill>
                <a:srgbClr val="306EBA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6" y="274638"/>
            <a:ext cx="17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278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213" y="3195118"/>
            <a:ext cx="8229600" cy="2748481"/>
          </a:xfrm>
        </p:spPr>
        <p:txBody>
          <a:bodyPr/>
          <a:lstStyle/>
          <a:p>
            <a:pPr marL="0" indent="0"/>
            <a:r>
              <a:rPr lang="cs-CZ" dirty="0" smtClean="0">
                <a:solidFill>
                  <a:schemeClr val="bg1"/>
                </a:solidFill>
              </a:rPr>
              <a:t>Vytvořila</a:t>
            </a:r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sz="2000" dirty="0">
                <a:solidFill>
                  <a:schemeClr val="bg1"/>
                </a:solidFill>
              </a:rPr>
              <a:t/>
            </a:r>
            <a:br>
              <a:rPr lang="cs-CZ" sz="2000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Vlasta </a:t>
            </a:r>
            <a:r>
              <a:rPr lang="cs-CZ" dirty="0" smtClean="0">
                <a:solidFill>
                  <a:schemeClr val="bg1"/>
                </a:solidFill>
              </a:rPr>
              <a:t>Zatloukalová</a:t>
            </a:r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u="sng" dirty="0">
                <a:solidFill>
                  <a:schemeClr val="bg1"/>
                </a:solidFill>
              </a:rPr>
              <a:t>zatlouka@mendelu.cz</a:t>
            </a:r>
            <a:br>
              <a:rPr lang="cs-CZ" u="sng" dirty="0">
                <a:solidFill>
                  <a:schemeClr val="bg1"/>
                </a:solidFill>
              </a:rPr>
            </a:br>
            <a:endParaRPr lang="cs-CZ" dirty="0"/>
          </a:p>
        </p:txBody>
      </p:sp>
      <p:pic>
        <p:nvPicPr>
          <p:cNvPr id="5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1812925"/>
            <a:ext cx="120015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1820863"/>
            <a:ext cx="1200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1798638"/>
            <a:ext cx="11985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63" y="1798638"/>
            <a:ext cx="1200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5" y="1798638"/>
            <a:ext cx="1186698" cy="118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663" y="5373559"/>
            <a:ext cx="1997853" cy="114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9914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Map">
      <a:dk1>
        <a:srgbClr val="5E1100"/>
      </a:dk1>
      <a:lt1>
        <a:srgbClr val="151515"/>
      </a:lt1>
      <a:dk2>
        <a:srgbClr val="151515"/>
      </a:dk2>
      <a:lt2>
        <a:srgbClr val="E7E7E7"/>
      </a:lt2>
      <a:accent1>
        <a:srgbClr val="5E1100"/>
      </a:accent1>
      <a:accent2>
        <a:srgbClr val="068858"/>
      </a:accent2>
      <a:accent3>
        <a:srgbClr val="C7DA0B"/>
      </a:accent3>
      <a:accent4>
        <a:srgbClr val="7F7F7F"/>
      </a:accent4>
      <a:accent5>
        <a:srgbClr val="231F20"/>
      </a:accent5>
      <a:accent6>
        <a:srgbClr val="000000"/>
      </a:accent6>
      <a:hlink>
        <a:srgbClr val="871800"/>
      </a:hlink>
      <a:folHlink>
        <a:srgbClr val="5E11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AB57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9D3B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2610</TotalTime>
  <Words>2688</Words>
  <Application>Microsoft Office PowerPoint</Application>
  <PresentationFormat>Předvádění na obrazovce (4:3)</PresentationFormat>
  <Paragraphs>304</Paragraphs>
  <Slides>95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95</vt:i4>
      </vt:variant>
    </vt:vector>
  </HeadingPairs>
  <TitlesOfParts>
    <vt:vector size="100" baseType="lpstr">
      <vt:lpstr>Arial</vt:lpstr>
      <vt:lpstr>Calibri</vt:lpstr>
      <vt:lpstr>Times New Roman</vt:lpstr>
      <vt:lpstr>Wingdings</vt:lpstr>
      <vt:lpstr>Default Design</vt:lpstr>
      <vt:lpstr>Prezentace aplikace PowerPoint</vt:lpstr>
      <vt:lpstr>Mendeley – obsah:</vt:lpstr>
      <vt:lpstr>    Popis Mendeley</vt:lpstr>
      <vt:lpstr>Popis Mendeley</vt:lpstr>
      <vt:lpstr>Popis Mendeley</vt:lpstr>
      <vt:lpstr>Popis Mendeley</vt:lpstr>
      <vt:lpstr>Stažení Mendeley</vt:lpstr>
      <vt:lpstr>Stažení Mendeley</vt:lpstr>
      <vt:lpstr>Stažení Mendeley</vt:lpstr>
      <vt:lpstr>Stažení Mendeley</vt:lpstr>
      <vt:lpstr>Stažení Mendeley</vt:lpstr>
      <vt:lpstr>Stažení Mendeley</vt:lpstr>
      <vt:lpstr>Stažení Mendeley</vt:lpstr>
      <vt:lpstr>Stažení Mendeley</vt:lpstr>
      <vt:lpstr>Stažení Mendeley</vt:lpstr>
      <vt:lpstr>Stažení Mendeley</vt:lpstr>
      <vt:lpstr>Stažení Mendeley</vt:lpstr>
      <vt:lpstr>Stažení Mendeley</vt:lpstr>
      <vt:lpstr>Ukázka aplikace po stažení</vt:lpstr>
      <vt:lpstr>Instalace pluginu do prohlížeče</vt:lpstr>
      <vt:lpstr>Instalace pluginu do prohlížeče</vt:lpstr>
      <vt:lpstr>Instalace pluginu do prohlížeče</vt:lpstr>
      <vt:lpstr>Instalace pluginu do prohlížeče</vt:lpstr>
      <vt:lpstr>Instalace pluginu do prohlížeče</vt:lpstr>
      <vt:lpstr>Instalace pluginu do prohlížeče</vt:lpstr>
      <vt:lpstr>Instalace pluginu do prohlížeče</vt:lpstr>
      <vt:lpstr>Instalace pluginu do Wordu</vt:lpstr>
      <vt:lpstr>Instalace pluginu do Wordu</vt:lpstr>
      <vt:lpstr>Instalace pluginu do Wordu</vt:lpstr>
      <vt:lpstr>Stahování záznamů do MENDELEY</vt:lpstr>
      <vt:lpstr>Stahování záznamů do MENDELEY</vt:lpstr>
      <vt:lpstr>Stahování záznamů do MENDELEY</vt:lpstr>
      <vt:lpstr>Stahování záznamů do MENDELEY</vt:lpstr>
      <vt:lpstr>Stahování záznamů do MENDELEY</vt:lpstr>
      <vt:lpstr>Stahování záznamů do MENDELEY</vt:lpstr>
      <vt:lpstr>Stahování záznamů do MENDELEY</vt:lpstr>
      <vt:lpstr>Stahování záznamů do MENDELEY</vt:lpstr>
      <vt:lpstr>Stahování záznamů do MENDELEY</vt:lpstr>
      <vt:lpstr>Stahování záznamů do MENDELEY</vt:lpstr>
      <vt:lpstr>Stahování záznamů do MENDELEY</vt:lpstr>
      <vt:lpstr>Stahování záznamů do MENDELEY</vt:lpstr>
      <vt:lpstr>Stahování záznamů do MENDELEY</vt:lpstr>
      <vt:lpstr>Stahování záznamů do MENDELEY</vt:lpstr>
      <vt:lpstr>Stahování záznamů do MENDELEY</vt:lpstr>
      <vt:lpstr>Stahování záznamů do MENDELEY</vt:lpstr>
      <vt:lpstr>Stahování záznamů do MENDELEY</vt:lpstr>
      <vt:lpstr>Stahování záznamů do MENDELEY</vt:lpstr>
      <vt:lpstr>Práce s plnými texty</vt:lpstr>
      <vt:lpstr>Práce s plnými texty</vt:lpstr>
      <vt:lpstr>Práce s plnými texty</vt:lpstr>
      <vt:lpstr>Práce s plnými texty</vt:lpstr>
      <vt:lpstr>Vložení citací v MS Word</vt:lpstr>
      <vt:lpstr>Vložení citací v MS Word</vt:lpstr>
      <vt:lpstr>Vložení citací v MS Word</vt:lpstr>
      <vt:lpstr>Vložení citací v MS Word</vt:lpstr>
      <vt:lpstr>Vložení citací v MS Word</vt:lpstr>
      <vt:lpstr>Vložení citací v MS Word</vt:lpstr>
      <vt:lpstr>Vložení citací v MS Word</vt:lpstr>
      <vt:lpstr>Vložení citací v MS Word</vt:lpstr>
      <vt:lpstr>Vložení citací v MS Word</vt:lpstr>
      <vt:lpstr>Vložení citací v MS Word</vt:lpstr>
      <vt:lpstr>Vložení citací v MS Word</vt:lpstr>
      <vt:lpstr>Vložení citací v MS Word</vt:lpstr>
      <vt:lpstr>Vložení citací v MS Word</vt:lpstr>
      <vt:lpstr>Vložení citací v MS Word</vt:lpstr>
      <vt:lpstr>Vložení citací v MS Word</vt:lpstr>
      <vt:lpstr>Vložení citací v MS Word</vt:lpstr>
      <vt:lpstr>Vložení citací v MS Word</vt:lpstr>
      <vt:lpstr>Vložení citací v MS Word</vt:lpstr>
      <vt:lpstr>Vložení citací v MS Word</vt:lpstr>
      <vt:lpstr>Vložení citací v MS Word</vt:lpstr>
      <vt:lpstr>Vložení citací v MS Word</vt:lpstr>
      <vt:lpstr>Vložení citací v MS Word</vt:lpstr>
      <vt:lpstr>Vložení citací v MS Word</vt:lpstr>
      <vt:lpstr>Vložení citací v MS Word</vt:lpstr>
      <vt:lpstr>Vložení citací v MS Word</vt:lpstr>
      <vt:lpstr>Práce s dokumenty na více počítačích</vt:lpstr>
      <vt:lpstr>Sdílení dokumentů s ostatními uživateli</vt:lpstr>
      <vt:lpstr>Sdílení dokumentů s ostatními uživateli</vt:lpstr>
      <vt:lpstr>Sdílení dokumentů s ostatními uživateli</vt:lpstr>
      <vt:lpstr>Sdílení dokumentů s ostatními uživateli</vt:lpstr>
      <vt:lpstr>Sdílení dokumentů s ostatními uživateli</vt:lpstr>
      <vt:lpstr>Sdílení dokumentů s ostatními uživateli</vt:lpstr>
      <vt:lpstr>Sdílení dokumentů s ostatními uživateli</vt:lpstr>
      <vt:lpstr>Sdílení dokumentů s ostatními uživateli</vt:lpstr>
      <vt:lpstr>Sdílení dokumentů s ostatními uživateli</vt:lpstr>
      <vt:lpstr>Sdílení dokumentů s ostatními uživateli</vt:lpstr>
      <vt:lpstr>Sdílení dokumentů s ostatními uživateli</vt:lpstr>
      <vt:lpstr>Sdílení dokumentů s ostatními uživateli</vt:lpstr>
      <vt:lpstr>Export citací</vt:lpstr>
      <vt:lpstr>Export citací</vt:lpstr>
      <vt:lpstr>Instalace nového citačního stylu  do Mendeley Desktop</vt:lpstr>
      <vt:lpstr>Použité zdroje</vt:lpstr>
      <vt:lpstr>Použité zdroje</vt:lpstr>
      <vt:lpstr>Vytvořila  Vlasta Zatloukalová zatlouka@mendelu.cz </vt:lpstr>
    </vt:vector>
  </TitlesOfParts>
  <Company>Clearly Presented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Marbles PowerPoint Template</dc:title>
  <dc:creator>Presentation Magazine</dc:creator>
  <cp:lastModifiedBy>Jana Kratochvílová</cp:lastModifiedBy>
  <cp:revision>203</cp:revision>
  <dcterms:created xsi:type="dcterms:W3CDTF">2009-11-03T13:35:13Z</dcterms:created>
  <dcterms:modified xsi:type="dcterms:W3CDTF">2016-08-11T07:03:28Z</dcterms:modified>
</cp:coreProperties>
</file>