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9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A0E"/>
    <a:srgbClr val="CAF68A"/>
    <a:srgbClr val="96F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DA331-01C8-4DD4-B7B0-6E0145CE1AD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9AE5D-223B-4C78-8836-04399DDF3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6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 i="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1656" cy="996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172"/>
            <a:ext cx="12192000" cy="8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75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55790"/>
            <a:ext cx="10800000" cy="504000"/>
          </a:xfrm>
        </p:spPr>
        <p:txBody>
          <a:bodyPr>
            <a:normAutofit/>
          </a:bodyPr>
          <a:lstStyle>
            <a:lvl1pPr>
              <a:defRPr sz="3400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97210"/>
            <a:ext cx="10800000" cy="3614789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</a:defRPr>
            </a:lvl1pPr>
            <a:lvl2pPr>
              <a:defRPr sz="1800" baseline="0">
                <a:latin typeface="Arial" panose="020B0604020202020204" pitchFamily="34" charset="0"/>
              </a:defRPr>
            </a:lvl2pPr>
            <a:lvl3pPr>
              <a:defRPr sz="1600" baseline="0">
                <a:latin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1656" cy="996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172"/>
            <a:ext cx="12192000" cy="8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4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8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6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C771-B8EF-4156-8E0B-4B8122283225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0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44229"/>
            <a:ext cx="9144000" cy="1655762"/>
          </a:xfrm>
        </p:spPr>
        <p:txBody>
          <a:bodyPr>
            <a:normAutofit/>
          </a:bodyPr>
          <a:lstStyle/>
          <a:p>
            <a:r>
              <a:rPr lang="cs-CZ" sz="3600" dirty="0"/>
              <a:t>Průvodce katalogem knihovny Mendelu</a:t>
            </a:r>
          </a:p>
        </p:txBody>
      </p:sp>
    </p:spTree>
    <p:extLst>
      <p:ext uri="{BB962C8B-B14F-4D97-AF65-F5344CB8AC3E}">
        <p14:creationId xmlns:p14="http://schemas.microsoft.com/office/powerpoint/2010/main" val="10720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C3223E9-DCFD-4361-B9BF-3B74C849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5" y="3529321"/>
            <a:ext cx="10852390" cy="2195651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A98D227F-3F17-4FDE-9265-4748DD4C5CDA}"/>
              </a:ext>
            </a:extLst>
          </p:cNvPr>
          <p:cNvSpPr/>
          <p:nvPr/>
        </p:nvSpPr>
        <p:spPr>
          <a:xfrm>
            <a:off x="5287617" y="0"/>
            <a:ext cx="808383" cy="2464905"/>
          </a:xfrm>
          <a:prstGeom prst="downArrow">
            <a:avLst/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C1D62F3-5150-46F7-8064-B1D492AE6964}"/>
              </a:ext>
            </a:extLst>
          </p:cNvPr>
          <p:cNvSpPr/>
          <p:nvPr/>
        </p:nvSpPr>
        <p:spPr>
          <a:xfrm rot="16200000">
            <a:off x="1203226" y="697719"/>
            <a:ext cx="1458025" cy="3140764"/>
          </a:xfrm>
          <a:prstGeom prst="wedgeRoundRectCallout">
            <a:avLst>
              <a:gd name="adj1" fmla="val -96879"/>
              <a:gd name="adj2" fmla="val -1084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290225-0D35-4C84-9DE1-9E75BC45DD9B}"/>
              </a:ext>
            </a:extLst>
          </p:cNvPr>
          <p:cNvSpPr txBox="1"/>
          <p:nvPr/>
        </p:nvSpPr>
        <p:spPr>
          <a:xfrm>
            <a:off x="361857" y="1750618"/>
            <a:ext cx="314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Kde je vybraná publikace dostupná.</a:t>
            </a:r>
          </a:p>
        </p:txBody>
      </p:sp>
    </p:spTree>
    <p:extLst>
      <p:ext uri="{BB962C8B-B14F-4D97-AF65-F5344CB8AC3E}">
        <p14:creationId xmlns:p14="http://schemas.microsoft.com/office/powerpoint/2010/main" val="285434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8F175-9A93-4630-BD0D-E99BA83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16" y="1131601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DC41D-58C1-44F1-9CD6-D45FA42E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4" y="3429000"/>
            <a:ext cx="11687467" cy="2614506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2909FF5-7681-4843-8A36-806561E3388B}"/>
              </a:ext>
            </a:extLst>
          </p:cNvPr>
          <p:cNvSpPr/>
          <p:nvPr/>
        </p:nvSpPr>
        <p:spPr>
          <a:xfrm rot="16200000">
            <a:off x="5294853" y="731312"/>
            <a:ext cx="1477327" cy="3534285"/>
          </a:xfrm>
          <a:prstGeom prst="wedgeRoundRectCallout">
            <a:avLst>
              <a:gd name="adj1" fmla="val -66921"/>
              <a:gd name="adj2" fmla="val -3547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7F9DE0-CFA2-4CF6-9225-065EE3408F3F}"/>
              </a:ext>
            </a:extLst>
          </p:cNvPr>
          <p:cNvSpPr txBox="1"/>
          <p:nvPr/>
        </p:nvSpPr>
        <p:spPr>
          <a:xfrm>
            <a:off x="4328857" y="1759790"/>
            <a:ext cx="353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ÚK-Volný výběr:</a:t>
            </a:r>
          </a:p>
          <a:p>
            <a:r>
              <a:rPr lang="cs-CZ" b="1" dirty="0"/>
              <a:t>Exemplář je dostupný              v Ústřední knihovně v budově A ve volně přístupných černých regálech.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8A7D09A7-1BD5-4E84-A9E9-72D758B6D58F}"/>
              </a:ext>
            </a:extLst>
          </p:cNvPr>
          <p:cNvSpPr/>
          <p:nvPr/>
        </p:nvSpPr>
        <p:spPr>
          <a:xfrm rot="16200000">
            <a:off x="9384493" y="3653064"/>
            <a:ext cx="954293" cy="3534285"/>
          </a:xfrm>
          <a:prstGeom prst="wedgeRoundRectCallout">
            <a:avLst>
              <a:gd name="adj1" fmla="val 77985"/>
              <a:gd name="adj2" fmla="val -5834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BA040E-59B3-4A09-98F0-A710875E39DC}"/>
              </a:ext>
            </a:extLst>
          </p:cNvPr>
          <p:cNvSpPr txBox="1"/>
          <p:nvPr/>
        </p:nvSpPr>
        <p:spPr>
          <a:xfrm>
            <a:off x="8357517" y="5065279"/>
            <a:ext cx="300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Exemplář je aktuálně k dispozici.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9716209-106D-4657-9AE9-EA27CF5A845F}"/>
              </a:ext>
            </a:extLst>
          </p:cNvPr>
          <p:cNvSpPr/>
          <p:nvPr/>
        </p:nvSpPr>
        <p:spPr>
          <a:xfrm rot="16200000">
            <a:off x="8998963" y="1372142"/>
            <a:ext cx="1325354" cy="3351849"/>
          </a:xfrm>
          <a:prstGeom prst="wedgeRoundRectCallout">
            <a:avLst>
              <a:gd name="adj1" fmla="val -113567"/>
              <a:gd name="adj2" fmla="val -10071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B66681-F3BB-4B68-BD13-F6722C15830C}"/>
              </a:ext>
            </a:extLst>
          </p:cNvPr>
          <p:cNvSpPr txBox="1"/>
          <p:nvPr/>
        </p:nvSpPr>
        <p:spPr>
          <a:xfrm>
            <a:off x="8170770" y="2540234"/>
            <a:ext cx="298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Publikaci lze půjčit na 30 dní a je možné ji až dvakrát prodloužit.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8B217EF2-BF65-4091-9809-81D3A3C4628C}"/>
              </a:ext>
            </a:extLst>
          </p:cNvPr>
          <p:cNvSpPr/>
          <p:nvPr/>
        </p:nvSpPr>
        <p:spPr>
          <a:xfrm rot="16200000">
            <a:off x="1235582" y="974949"/>
            <a:ext cx="1325355" cy="3390862"/>
          </a:xfrm>
          <a:prstGeom prst="wedgeRoundRectCallout">
            <a:avLst>
              <a:gd name="adj1" fmla="val -127919"/>
              <a:gd name="adj2" fmla="val 1627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D2D174-E51A-4BDF-AA94-03AA1FB39229}"/>
              </a:ext>
            </a:extLst>
          </p:cNvPr>
          <p:cNvSpPr txBox="1"/>
          <p:nvPr/>
        </p:nvSpPr>
        <p:spPr>
          <a:xfrm>
            <a:off x="427847" y="2079047"/>
            <a:ext cx="3103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Knihu najdete podle její signatury. Opište si ji či zapamatujte, bez ní budete mezi regály bloudit.</a:t>
            </a:r>
          </a:p>
        </p:txBody>
      </p:sp>
    </p:spTree>
    <p:extLst>
      <p:ext uri="{BB962C8B-B14F-4D97-AF65-F5344CB8AC3E}">
        <p14:creationId xmlns:p14="http://schemas.microsoft.com/office/powerpoint/2010/main" val="329834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F3A77-61E3-4096-B954-A220C9A4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60338-CF26-4CB0-91DC-AA68E873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8156"/>
            <a:ext cx="12217120" cy="166011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CE0FEA88-5ED2-4DFA-9397-94A718437109}"/>
              </a:ext>
            </a:extLst>
          </p:cNvPr>
          <p:cNvSpPr/>
          <p:nvPr/>
        </p:nvSpPr>
        <p:spPr>
          <a:xfrm rot="16200000">
            <a:off x="5096337" y="1164972"/>
            <a:ext cx="1291941" cy="3014387"/>
          </a:xfrm>
          <a:prstGeom prst="wedgeRoundRectCallout">
            <a:avLst>
              <a:gd name="adj1" fmla="val -135647"/>
              <a:gd name="adj2" fmla="val -8075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315EB8-279C-47BD-9432-4300FB236BBD}"/>
              </a:ext>
            </a:extLst>
          </p:cNvPr>
          <p:cNvSpPr txBox="1"/>
          <p:nvPr/>
        </p:nvSpPr>
        <p:spPr>
          <a:xfrm>
            <a:off x="4333743" y="2140041"/>
            <a:ext cx="288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IC:</a:t>
            </a:r>
          </a:p>
          <a:p>
            <a:r>
              <a:rPr lang="cs-CZ" sz="2000" b="1" dirty="0"/>
              <a:t>Exemplář je dostupný              v Informačním centru.</a:t>
            </a:r>
            <a:endParaRPr lang="cs-CZ" sz="2000" dirty="0"/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B583057E-FAE2-4781-BB37-82F5A67CA8B2}"/>
              </a:ext>
            </a:extLst>
          </p:cNvPr>
          <p:cNvSpPr/>
          <p:nvPr/>
        </p:nvSpPr>
        <p:spPr>
          <a:xfrm rot="16200000">
            <a:off x="7842546" y="2311701"/>
            <a:ext cx="1325357" cy="3159363"/>
          </a:xfrm>
          <a:prstGeom prst="wedgeRoundRectCallout">
            <a:avLst>
              <a:gd name="adj1" fmla="val -113567"/>
              <a:gd name="adj2" fmla="val -10071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39B98-1E6E-40B5-8317-19C20404AD4F}"/>
              </a:ext>
            </a:extLst>
          </p:cNvPr>
          <p:cNvSpPr txBox="1"/>
          <p:nvPr/>
        </p:nvSpPr>
        <p:spPr>
          <a:xfrm>
            <a:off x="7060737" y="3292742"/>
            <a:ext cx="2888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Publikace je dostupná pouze ke studiu na místě bez možnosti si ji vypůjčit domů.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83BEC6A1-5C2E-427D-8454-EAF516AB5F9F}"/>
              </a:ext>
            </a:extLst>
          </p:cNvPr>
          <p:cNvSpPr/>
          <p:nvPr/>
        </p:nvSpPr>
        <p:spPr>
          <a:xfrm rot="16200000">
            <a:off x="1070949" y="1590804"/>
            <a:ext cx="1203302" cy="3201380"/>
          </a:xfrm>
          <a:prstGeom prst="wedgeRoundRectCallout">
            <a:avLst>
              <a:gd name="adj1" fmla="val -167915"/>
              <a:gd name="adj2" fmla="val 1666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0D7F8B-BC96-4321-AEF6-7EAC337D4DF2}"/>
              </a:ext>
            </a:extLst>
          </p:cNvPr>
          <p:cNvSpPr txBox="1"/>
          <p:nvPr/>
        </p:nvSpPr>
        <p:spPr>
          <a:xfrm>
            <a:off x="318052" y="2650062"/>
            <a:ext cx="295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Knihu najdete podle její signatury                v dřevěných regálech.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386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BBD7E71-84FC-4C32-939A-ABB2C2C9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8694"/>
            <a:ext cx="12192000" cy="2386794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F58B68D-B236-4815-A24F-132E19848058}"/>
              </a:ext>
            </a:extLst>
          </p:cNvPr>
          <p:cNvSpPr/>
          <p:nvPr/>
        </p:nvSpPr>
        <p:spPr>
          <a:xfrm rot="16200000">
            <a:off x="3115163" y="-613187"/>
            <a:ext cx="1477327" cy="6267654"/>
          </a:xfrm>
          <a:prstGeom prst="wedgeRoundRectCallout">
            <a:avLst>
              <a:gd name="adj1" fmla="val -85357"/>
              <a:gd name="adj2" fmla="val -3892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5C08D-12A5-4807-AF54-6BE3D540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67984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3F41BE00-3C21-40C7-BC28-BD650249BD1D}"/>
              </a:ext>
            </a:extLst>
          </p:cNvPr>
          <p:cNvSpPr/>
          <p:nvPr/>
        </p:nvSpPr>
        <p:spPr>
          <a:xfrm rot="16200000">
            <a:off x="9947711" y="3741199"/>
            <a:ext cx="954293" cy="3534285"/>
          </a:xfrm>
          <a:prstGeom prst="wedgeRoundRectCallout">
            <a:avLst>
              <a:gd name="adj1" fmla="val 59932"/>
              <a:gd name="adj2" fmla="val -11233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E67507-E689-42D0-BF46-BE41FC9DB3D3}"/>
              </a:ext>
            </a:extLst>
          </p:cNvPr>
          <p:cNvSpPr txBox="1"/>
          <p:nvPr/>
        </p:nvSpPr>
        <p:spPr>
          <a:xfrm>
            <a:off x="8794839" y="5154399"/>
            <a:ext cx="300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Exemplář je aktuálně   k dispozici.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DC8375-E205-491E-BA30-7EE552DEEF4A}"/>
              </a:ext>
            </a:extLst>
          </p:cNvPr>
          <p:cNvSpPr txBox="1"/>
          <p:nvPr/>
        </p:nvSpPr>
        <p:spPr>
          <a:xfrm>
            <a:off x="911068" y="1902689"/>
            <a:ext cx="6267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Brno-studovna:</a:t>
            </a:r>
          </a:p>
          <a:p>
            <a:r>
              <a:rPr lang="cs-CZ" sz="2000" b="1" dirty="0"/>
              <a:t>Exemplář je dostupný v Ústřední knihovně            v budově A ve velké studovně, tzv. </a:t>
            </a:r>
            <a:r>
              <a:rPr lang="cs-CZ" sz="2000" b="1" dirty="0" err="1"/>
              <a:t>skriptárně</a:t>
            </a:r>
            <a:r>
              <a:rPr lang="cs-CZ" sz="2000" b="1" dirty="0"/>
              <a:t>.</a:t>
            </a:r>
          </a:p>
          <a:p>
            <a:r>
              <a:rPr lang="cs-CZ" sz="2000" b="1" dirty="0"/>
              <a:t>Skripta jsou zde řazena abecedně dle názvu.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7990AF6-07E0-4443-A4FA-66CD6B56E129}"/>
              </a:ext>
            </a:extLst>
          </p:cNvPr>
          <p:cNvSpPr/>
          <p:nvPr/>
        </p:nvSpPr>
        <p:spPr>
          <a:xfrm rot="16200000">
            <a:off x="8998963" y="1372142"/>
            <a:ext cx="1325354" cy="3351849"/>
          </a:xfrm>
          <a:prstGeom prst="wedgeRoundRectCallout">
            <a:avLst>
              <a:gd name="adj1" fmla="val -127984"/>
              <a:gd name="adj2" fmla="val -14346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95D5A96-288E-4B3E-ADFA-5D890FDBB20B}"/>
              </a:ext>
            </a:extLst>
          </p:cNvPr>
          <p:cNvSpPr txBox="1"/>
          <p:nvPr/>
        </p:nvSpPr>
        <p:spPr>
          <a:xfrm>
            <a:off x="8170770" y="2540234"/>
            <a:ext cx="2981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Publikaci lze půjčit na 30 dní a je možné ji až dvakrát prodloužit.</a:t>
            </a:r>
          </a:p>
        </p:txBody>
      </p:sp>
    </p:spTree>
    <p:extLst>
      <p:ext uri="{BB962C8B-B14F-4D97-AF65-F5344CB8AC3E}">
        <p14:creationId xmlns:p14="http://schemas.microsoft.com/office/powerpoint/2010/main" val="315015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1395F-0E94-423B-A39B-0B91C2A4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57950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5C670D-CBDA-4EC9-9BEC-1DCBC33F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465"/>
            <a:ext cx="12192000" cy="246122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824C9FDF-5A85-4F19-ABD1-AC4E518D112A}"/>
              </a:ext>
            </a:extLst>
          </p:cNvPr>
          <p:cNvSpPr/>
          <p:nvPr/>
        </p:nvSpPr>
        <p:spPr>
          <a:xfrm rot="16200000">
            <a:off x="1235582" y="974949"/>
            <a:ext cx="1325355" cy="3390862"/>
          </a:xfrm>
          <a:prstGeom prst="wedgeRoundRectCallout">
            <a:avLst>
              <a:gd name="adj1" fmla="val -127919"/>
              <a:gd name="adj2" fmla="val 1627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5EA10F-9323-44FA-B7BC-FFD972EA280A}"/>
              </a:ext>
            </a:extLst>
          </p:cNvPr>
          <p:cNvSpPr txBox="1"/>
          <p:nvPr/>
        </p:nvSpPr>
        <p:spPr>
          <a:xfrm>
            <a:off x="427847" y="2079047"/>
            <a:ext cx="3103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Knihu najdete podle její signatury. Opište si ji či zapamatujte, bez ní budete mezi regály bloudit.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1C0C7CE8-15F0-4B36-A989-5A0655DEC1C5}"/>
              </a:ext>
            </a:extLst>
          </p:cNvPr>
          <p:cNvSpPr/>
          <p:nvPr/>
        </p:nvSpPr>
        <p:spPr>
          <a:xfrm rot="16200000">
            <a:off x="5294853" y="731312"/>
            <a:ext cx="1477327" cy="3534285"/>
          </a:xfrm>
          <a:prstGeom prst="wedgeRoundRectCallout">
            <a:avLst>
              <a:gd name="adj1" fmla="val -145860"/>
              <a:gd name="adj2" fmla="val -4184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B85AD1-E45E-4C48-9E67-F53E815BEF24}"/>
              </a:ext>
            </a:extLst>
          </p:cNvPr>
          <p:cNvSpPr txBox="1"/>
          <p:nvPr/>
        </p:nvSpPr>
        <p:spPr>
          <a:xfrm>
            <a:off x="4328857" y="1759790"/>
            <a:ext cx="353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Lednice:</a:t>
            </a:r>
          </a:p>
          <a:p>
            <a:r>
              <a:rPr lang="cs-CZ" b="1" dirty="0"/>
              <a:t>Exemplář je dostupný              v knihovně ZF v Lednici ve volně přístupných regálech.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04B40AE-AA9B-4048-81E5-DB6321933B6A}"/>
              </a:ext>
            </a:extLst>
          </p:cNvPr>
          <p:cNvSpPr/>
          <p:nvPr/>
        </p:nvSpPr>
        <p:spPr>
          <a:xfrm rot="16200000">
            <a:off x="10128825" y="3922311"/>
            <a:ext cx="592066" cy="3534285"/>
          </a:xfrm>
          <a:prstGeom prst="wedgeRoundRectCallout">
            <a:avLst>
              <a:gd name="adj1" fmla="val 62744"/>
              <a:gd name="adj2" fmla="val -7784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010017-103D-48AC-A7B9-7A0F04FC8F8B}"/>
              </a:ext>
            </a:extLst>
          </p:cNvPr>
          <p:cNvSpPr txBox="1"/>
          <p:nvPr/>
        </p:nvSpPr>
        <p:spPr>
          <a:xfrm>
            <a:off x="8794839" y="5393422"/>
            <a:ext cx="300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Dostupnost exempláře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922E2651-16B6-400E-9E98-8D6878B544C9}"/>
              </a:ext>
            </a:extLst>
          </p:cNvPr>
          <p:cNvSpPr/>
          <p:nvPr/>
        </p:nvSpPr>
        <p:spPr>
          <a:xfrm rot="16200000">
            <a:off x="9425552" y="1284194"/>
            <a:ext cx="1325354" cy="3351849"/>
          </a:xfrm>
          <a:prstGeom prst="wedgeRoundRectCallout">
            <a:avLst>
              <a:gd name="adj1" fmla="val -135565"/>
              <a:gd name="adj2" fmla="val -12206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3A762DC-AD96-4F1C-AA06-A5416B80A1A8}"/>
              </a:ext>
            </a:extLst>
          </p:cNvPr>
          <p:cNvSpPr/>
          <p:nvPr/>
        </p:nvSpPr>
        <p:spPr>
          <a:xfrm>
            <a:off x="8412304" y="2419295"/>
            <a:ext cx="3351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Publikaci lze půjčit na 30 dní a je možné ji až dvakrát prodloužit.</a:t>
            </a:r>
          </a:p>
        </p:txBody>
      </p:sp>
    </p:spTree>
    <p:extLst>
      <p:ext uri="{BB962C8B-B14F-4D97-AF65-F5344CB8AC3E}">
        <p14:creationId xmlns:p14="http://schemas.microsoft.com/office/powerpoint/2010/main" val="369112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04E5B-62E3-41CB-BD72-FD7BFDC7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47014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E6D361-84E0-4616-BB69-25651A9D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3688"/>
            <a:ext cx="12192000" cy="2415702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301B882C-23A8-4209-9B80-1E3D3380EFA2}"/>
              </a:ext>
            </a:extLst>
          </p:cNvPr>
          <p:cNvSpPr/>
          <p:nvPr/>
        </p:nvSpPr>
        <p:spPr>
          <a:xfrm rot="16200000">
            <a:off x="1824129" y="386402"/>
            <a:ext cx="1325355" cy="4567956"/>
          </a:xfrm>
          <a:prstGeom prst="wedgeRoundRectCallout">
            <a:avLst>
              <a:gd name="adj1" fmla="val -76924"/>
              <a:gd name="adj2" fmla="val 9006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5E9CAF-9B4A-4DC8-BD7C-07E11F735FDF}"/>
              </a:ext>
            </a:extLst>
          </p:cNvPr>
          <p:cNvSpPr txBox="1"/>
          <p:nvPr/>
        </p:nvSpPr>
        <p:spPr>
          <a:xfrm>
            <a:off x="202828" y="2096574"/>
            <a:ext cx="4567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Exemplář je dostupný v dílčí knihovně mimo prostory Ústřední knihovny.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CE2FE35F-AB1D-437C-825C-B004A78167AC}"/>
              </a:ext>
            </a:extLst>
          </p:cNvPr>
          <p:cNvSpPr/>
          <p:nvPr/>
        </p:nvSpPr>
        <p:spPr>
          <a:xfrm rot="16200000">
            <a:off x="9324859" y="357169"/>
            <a:ext cx="1325355" cy="4408929"/>
          </a:xfrm>
          <a:prstGeom prst="wedgeRoundRectCallout">
            <a:avLst>
              <a:gd name="adj1" fmla="val -154917"/>
              <a:gd name="adj2" fmla="val -3669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B62A48-44AB-43D5-9BB5-E0D9AB7BFCD0}"/>
              </a:ext>
            </a:extLst>
          </p:cNvPr>
          <p:cNvSpPr txBox="1"/>
          <p:nvPr/>
        </p:nvSpPr>
        <p:spPr>
          <a:xfrm>
            <a:off x="7898295" y="2007702"/>
            <a:ext cx="4293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Pro výpůjčku je třeba rozkliknout symbol s lupou a kontaktovat dílčího knihovníka emailem.</a:t>
            </a:r>
          </a:p>
        </p:txBody>
      </p:sp>
    </p:spTree>
    <p:extLst>
      <p:ext uri="{BB962C8B-B14F-4D97-AF65-F5344CB8AC3E}">
        <p14:creationId xmlns:p14="http://schemas.microsoft.com/office/powerpoint/2010/main" val="401965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901CC-9D40-4D6E-8C95-44CF8B10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07173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najdu publikaci a jak si ji můžu půjčit?</a:t>
            </a: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7AD98C-A4E3-4EDC-B324-115F52E8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2292"/>
            <a:ext cx="12192000" cy="1988535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118C7C72-2665-44EA-B1D2-E63E89D33325}"/>
              </a:ext>
            </a:extLst>
          </p:cNvPr>
          <p:cNvSpPr/>
          <p:nvPr/>
        </p:nvSpPr>
        <p:spPr>
          <a:xfrm rot="16200000">
            <a:off x="9425552" y="1284194"/>
            <a:ext cx="1325354" cy="3351849"/>
          </a:xfrm>
          <a:prstGeom prst="wedgeRoundRectCallout">
            <a:avLst>
              <a:gd name="adj1" fmla="val -142564"/>
              <a:gd name="adj2" fmla="val -15053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38B5766-6809-4EE8-8000-97AA287773C8}"/>
              </a:ext>
            </a:extLst>
          </p:cNvPr>
          <p:cNvSpPr/>
          <p:nvPr/>
        </p:nvSpPr>
        <p:spPr>
          <a:xfrm>
            <a:off x="8412304" y="2419295"/>
            <a:ext cx="3351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Publikaci lze půjčit na 30 dní a je možné ji až dvakrát prodloužit.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0A7EC67D-F41C-4D0B-A765-27DDDB8FFE30}"/>
              </a:ext>
            </a:extLst>
          </p:cNvPr>
          <p:cNvSpPr/>
          <p:nvPr/>
        </p:nvSpPr>
        <p:spPr>
          <a:xfrm rot="16200000">
            <a:off x="1567308" y="419318"/>
            <a:ext cx="1838998" cy="4567958"/>
          </a:xfrm>
          <a:prstGeom prst="wedgeRoundRectCallout">
            <a:avLst>
              <a:gd name="adj1" fmla="val -65422"/>
              <a:gd name="adj2" fmla="val -3091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C72F75-30F4-46CB-99BD-FA751F2E16A1}"/>
              </a:ext>
            </a:extLst>
          </p:cNvPr>
          <p:cNvSpPr txBox="1"/>
          <p:nvPr/>
        </p:nvSpPr>
        <p:spPr>
          <a:xfrm>
            <a:off x="427846" y="1954584"/>
            <a:ext cx="4567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Exemplář je dostupný ve skladu, je třeba jej objednat prostřednictvím katalog.mendelu.cz.</a:t>
            </a:r>
          </a:p>
        </p:txBody>
      </p:sp>
    </p:spTree>
    <p:extLst>
      <p:ext uri="{BB962C8B-B14F-4D97-AF65-F5344CB8AC3E}">
        <p14:creationId xmlns:p14="http://schemas.microsoft.com/office/powerpoint/2010/main" val="53971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4B5A03-15E6-4344-AB42-6229D431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123685"/>
            <a:ext cx="11523260" cy="48247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1B77ED-E649-4AC1-9C35-D512696A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35" y="619685"/>
            <a:ext cx="8386090" cy="5040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objednat publikace ze skladu?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96167658-8A69-4817-A8A6-8480C44DADB7}"/>
              </a:ext>
            </a:extLst>
          </p:cNvPr>
          <p:cNvSpPr/>
          <p:nvPr/>
        </p:nvSpPr>
        <p:spPr>
          <a:xfrm rot="16200000">
            <a:off x="6909918" y="-233572"/>
            <a:ext cx="1718184" cy="4432698"/>
          </a:xfrm>
          <a:prstGeom prst="wedgeRoundRectCallout">
            <a:avLst>
              <a:gd name="adj1" fmla="val 37981"/>
              <a:gd name="adj2" fmla="val 6324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90CF77-6C65-49C1-83EA-CB4E983F9917}"/>
              </a:ext>
            </a:extLst>
          </p:cNvPr>
          <p:cNvSpPr txBox="1"/>
          <p:nvPr/>
        </p:nvSpPr>
        <p:spPr>
          <a:xfrm>
            <a:off x="5969950" y="1197947"/>
            <a:ext cx="401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Přihlaste se do katalogu Mendelu. </a:t>
            </a:r>
          </a:p>
          <a:p>
            <a:r>
              <a:rPr lang="cs-CZ" sz="2400" b="1" dirty="0"/>
              <a:t>Přihlašovací údaje jsou stejné jako do </a:t>
            </a:r>
            <a:r>
              <a:rPr lang="cs-CZ" sz="2400" b="1" dirty="0" err="1"/>
              <a:t>UISu</a:t>
            </a:r>
            <a:r>
              <a:rPr lang="cs-CZ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56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E576E2-C7BA-44C3-8DA2-280E3676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50" y="0"/>
            <a:ext cx="9497750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883769-B8EE-4E47-8C86-825C83F7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321"/>
            <a:ext cx="5761444" cy="46863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BA77B6-62A6-454B-8FC7-A5B88A07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02" y="709085"/>
            <a:ext cx="5677692" cy="459169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601B1D5-82BB-4640-BF4A-5C6F2B7A52D7}"/>
              </a:ext>
            </a:extLst>
          </p:cNvPr>
          <p:cNvSpPr/>
          <p:nvPr/>
        </p:nvSpPr>
        <p:spPr>
          <a:xfrm>
            <a:off x="6997148" y="1285461"/>
            <a:ext cx="1311965" cy="27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FCE99794-8399-459D-AD4C-97A689438D4C}"/>
              </a:ext>
            </a:extLst>
          </p:cNvPr>
          <p:cNvSpPr/>
          <p:nvPr/>
        </p:nvSpPr>
        <p:spPr>
          <a:xfrm rot="16200000">
            <a:off x="2166284" y="3671641"/>
            <a:ext cx="1023074" cy="3258270"/>
          </a:xfrm>
          <a:prstGeom prst="wedgeRoundRectCallout">
            <a:avLst>
              <a:gd name="adj1" fmla="val 119963"/>
              <a:gd name="adj2" fmla="val 2449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DFB9BF-A072-4055-9056-2376987B5672}"/>
              </a:ext>
            </a:extLst>
          </p:cNvPr>
          <p:cNvSpPr txBox="1"/>
          <p:nvPr/>
        </p:nvSpPr>
        <p:spPr>
          <a:xfrm>
            <a:off x="1224201" y="4825850"/>
            <a:ext cx="308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 přihlášení zvolte </a:t>
            </a:r>
            <a:r>
              <a:rPr lang="cs-CZ" b="1" dirty="0">
                <a:solidFill>
                  <a:srgbClr val="75BA0E"/>
                </a:solidFill>
              </a:rPr>
              <a:t>Možnosti vypůjčení</a:t>
            </a:r>
            <a:r>
              <a:rPr lang="cs-CZ" b="1" dirty="0"/>
              <a:t>, nebo </a:t>
            </a:r>
            <a:r>
              <a:rPr lang="cs-CZ" b="1" dirty="0">
                <a:solidFill>
                  <a:srgbClr val="75BA0E"/>
                </a:solidFill>
              </a:rPr>
              <a:t>Objednat</a:t>
            </a:r>
            <a:r>
              <a:rPr lang="cs-CZ" b="1" dirty="0"/>
              <a:t>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42B11F9-66EF-4136-8B38-3388A46D5559}"/>
              </a:ext>
            </a:extLst>
          </p:cNvPr>
          <p:cNvSpPr/>
          <p:nvPr/>
        </p:nvSpPr>
        <p:spPr>
          <a:xfrm rot="16200000">
            <a:off x="9142627" y="846763"/>
            <a:ext cx="2971235" cy="3021495"/>
          </a:xfrm>
          <a:prstGeom prst="wedgeRoundRectCallout">
            <a:avLst>
              <a:gd name="adj1" fmla="val 3177"/>
              <a:gd name="adj2" fmla="val -6745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00A4A2-0041-4804-A20D-3A5510EAFBF3}"/>
              </a:ext>
            </a:extLst>
          </p:cNvPr>
          <p:cNvSpPr txBox="1"/>
          <p:nvPr/>
        </p:nvSpPr>
        <p:spPr>
          <a:xfrm>
            <a:off x="9236765" y="980806"/>
            <a:ext cx="2902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Okno pro objednávku exempláře ze skladu. Určete datum, do kdy  máte o knihu zájem.</a:t>
            </a:r>
          </a:p>
          <a:p>
            <a:r>
              <a:rPr lang="cs-CZ" sz="2000" b="1" dirty="0"/>
              <a:t>Exemplář bude připraven                     k vyzvednutí               u výpůjčního pultu ÚK.</a:t>
            </a:r>
          </a:p>
        </p:txBody>
      </p:sp>
    </p:spTree>
    <p:extLst>
      <p:ext uri="{BB962C8B-B14F-4D97-AF65-F5344CB8AC3E}">
        <p14:creationId xmlns:p14="http://schemas.microsoft.com/office/powerpoint/2010/main" val="9743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208" y="1693112"/>
            <a:ext cx="10499583" cy="504000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Kde hledat?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791" y="3086323"/>
            <a:ext cx="10800000" cy="361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92D050"/>
                </a:solidFill>
                <a:latin typeface="Arial"/>
                <a:ea typeface="+mj-ea"/>
                <a:cs typeface="+mj-cs"/>
              </a:rPr>
              <a:t>katalog.mendelu.cz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450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7B4B52-8797-4DDC-B9BA-7506C052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10" y="1734034"/>
            <a:ext cx="9534180" cy="429451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AD4EC4A-4D7F-4E62-B0FA-018B3EA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81" y="1099930"/>
            <a:ext cx="9907519" cy="342556"/>
          </a:xfrm>
        </p:spPr>
        <p:txBody>
          <a:bodyPr>
            <a:noAutofit/>
          </a:bodyPr>
          <a:lstStyle/>
          <a:p>
            <a:r>
              <a:rPr lang="cs-CZ" sz="2800" dirty="0"/>
              <a:t>Všechny exempláře jsou vypůjčené, co mám</a:t>
            </a:r>
            <a:br>
              <a:rPr lang="cs-CZ" sz="2800" dirty="0"/>
            </a:br>
            <a:r>
              <a:rPr lang="cs-CZ" sz="2800" dirty="0"/>
              <a:t>                                                              dělat?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E255048-B1C7-40BD-8014-B412EA26CC05}"/>
              </a:ext>
            </a:extLst>
          </p:cNvPr>
          <p:cNvSpPr/>
          <p:nvPr/>
        </p:nvSpPr>
        <p:spPr>
          <a:xfrm rot="16200000">
            <a:off x="6538857" y="535054"/>
            <a:ext cx="1718184" cy="4432698"/>
          </a:xfrm>
          <a:prstGeom prst="wedgeRoundRectCallout">
            <a:avLst>
              <a:gd name="adj1" fmla="val 41837"/>
              <a:gd name="adj2" fmla="val 6234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016410-50A7-49B7-9E43-902112B823EC}"/>
              </a:ext>
            </a:extLst>
          </p:cNvPr>
          <p:cNvSpPr txBox="1"/>
          <p:nvPr/>
        </p:nvSpPr>
        <p:spPr>
          <a:xfrm>
            <a:off x="5598889" y="1966572"/>
            <a:ext cx="401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Přihlaste se do katalogu Mendelu. </a:t>
            </a:r>
          </a:p>
          <a:p>
            <a:r>
              <a:rPr lang="cs-CZ" sz="2400" b="1" dirty="0"/>
              <a:t>Přihlašovací údaje jsou stejné jako do </a:t>
            </a:r>
            <a:r>
              <a:rPr lang="cs-CZ" sz="2400" b="1" dirty="0" err="1"/>
              <a:t>UISu</a:t>
            </a:r>
            <a:r>
              <a:rPr lang="cs-CZ" sz="2400" b="1" dirty="0"/>
              <a:t>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074E9027-CCA1-4688-8ED8-68FE02FCD628}"/>
              </a:ext>
            </a:extLst>
          </p:cNvPr>
          <p:cNvSpPr/>
          <p:nvPr/>
        </p:nvSpPr>
        <p:spPr>
          <a:xfrm rot="16200000">
            <a:off x="6194945" y="3764406"/>
            <a:ext cx="1023074" cy="3258270"/>
          </a:xfrm>
          <a:prstGeom prst="wedgeRoundRectCallout">
            <a:avLst>
              <a:gd name="adj1" fmla="val 94056"/>
              <a:gd name="adj2" fmla="val -3082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D3ABB1-B7FE-4798-87E8-4D08D129C993}"/>
              </a:ext>
            </a:extLst>
          </p:cNvPr>
          <p:cNvSpPr txBox="1"/>
          <p:nvPr/>
        </p:nvSpPr>
        <p:spPr>
          <a:xfrm>
            <a:off x="5189990" y="4931875"/>
            <a:ext cx="303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Všechny exempláře určené k absenční výpůjčce jsou vypůjčené.</a:t>
            </a:r>
          </a:p>
        </p:txBody>
      </p:sp>
    </p:spTree>
    <p:extLst>
      <p:ext uri="{BB962C8B-B14F-4D97-AF65-F5344CB8AC3E}">
        <p14:creationId xmlns:p14="http://schemas.microsoft.com/office/powerpoint/2010/main" val="283109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F9BEEE-1588-4DFD-9669-811DD272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23" y="1394989"/>
            <a:ext cx="7149994" cy="4330428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350D7A3-1FBB-4F54-8C5B-A781A538BC76}"/>
              </a:ext>
            </a:extLst>
          </p:cNvPr>
          <p:cNvSpPr/>
          <p:nvPr/>
        </p:nvSpPr>
        <p:spPr>
          <a:xfrm rot="16200000">
            <a:off x="1949891" y="3645202"/>
            <a:ext cx="769838" cy="2884120"/>
          </a:xfrm>
          <a:prstGeom prst="wedgeRoundRectCallout">
            <a:avLst>
              <a:gd name="adj1" fmla="val 138899"/>
              <a:gd name="adj2" fmla="val 3368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479459-E40E-4B6A-A637-F5E0ACC67BD1}"/>
              </a:ext>
            </a:extLst>
          </p:cNvPr>
          <p:cNvSpPr txBox="1"/>
          <p:nvPr/>
        </p:nvSpPr>
        <p:spPr>
          <a:xfrm>
            <a:off x="1127309" y="4764096"/>
            <a:ext cx="308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 přihlášení zvolte možnost Rezervovat.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FAD51F7-0BB3-4E42-8602-E42CB401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6925"/>
            <a:ext cx="6116452" cy="4660691"/>
          </a:xfrm>
          <a:prstGeom prst="rect">
            <a:avLst/>
          </a:prstGeom>
        </p:spPr>
      </p:pic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A7FA7A8-0F98-4BD3-B7C2-93F82653C740}"/>
              </a:ext>
            </a:extLst>
          </p:cNvPr>
          <p:cNvSpPr/>
          <p:nvPr/>
        </p:nvSpPr>
        <p:spPr>
          <a:xfrm rot="16200000">
            <a:off x="8260341" y="2275138"/>
            <a:ext cx="1608294" cy="5698435"/>
          </a:xfrm>
          <a:prstGeom prst="wedgeRoundRectCallout">
            <a:avLst>
              <a:gd name="adj1" fmla="val 86922"/>
              <a:gd name="adj2" fmla="val -1466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CC32E0-0545-4D9E-A9A6-2062FDF6F0F5}"/>
              </a:ext>
            </a:extLst>
          </p:cNvPr>
          <p:cNvSpPr txBox="1"/>
          <p:nvPr/>
        </p:nvSpPr>
        <p:spPr>
          <a:xfrm>
            <a:off x="6305008" y="4451175"/>
            <a:ext cx="5698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Zvolte datum, do kdy chcete na exemplář čekat,    a počkejte na email s informací, že je publikace připravena k vyzvednutí.</a:t>
            </a:r>
          </a:p>
          <a:p>
            <a:r>
              <a:rPr lang="cs-CZ" b="1" dirty="0"/>
              <a:t>Své rezervace si můžete kontrolovat ve svém čtenářském kontu.</a:t>
            </a:r>
          </a:p>
        </p:txBody>
      </p:sp>
    </p:spTree>
    <p:extLst>
      <p:ext uri="{BB962C8B-B14F-4D97-AF65-F5344CB8AC3E}">
        <p14:creationId xmlns:p14="http://schemas.microsoft.com/office/powerpoint/2010/main" val="427433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D3669-78A7-4EEF-BD24-7C9BC0BC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838886"/>
            <a:ext cx="10800000" cy="5040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j-lt"/>
              </a:rPr>
              <a:t>Kde zjistím, jaké mám výpůjčky a kdy je </a:t>
            </a:r>
            <a:br>
              <a:rPr lang="cs-CZ" sz="4000" b="1" dirty="0">
                <a:latin typeface="+mj-lt"/>
              </a:rPr>
            </a:br>
            <a:r>
              <a:rPr lang="cs-CZ" sz="4000" b="1" dirty="0">
                <a:latin typeface="+mj-lt"/>
              </a:rPr>
              <a:t>                                                mám vrátit?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F264894-E266-4683-9B9B-15FCA971814B}"/>
              </a:ext>
            </a:extLst>
          </p:cNvPr>
          <p:cNvSpPr/>
          <p:nvPr/>
        </p:nvSpPr>
        <p:spPr>
          <a:xfrm>
            <a:off x="2341845" y="2967335"/>
            <a:ext cx="6802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92D050"/>
                </a:solidFill>
              </a:rPr>
              <a:t>katalog.mendelu.cz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566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C68923-A086-4C19-962E-F4B2ED747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6654"/>
            <a:ext cx="12192000" cy="2063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A04225-6209-4EBC-8E49-00F27E90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364"/>
            <a:ext cx="12192000" cy="39058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8C26A39-3269-400D-A2EE-745B06581E44}"/>
              </a:ext>
            </a:extLst>
          </p:cNvPr>
          <p:cNvSpPr/>
          <p:nvPr/>
        </p:nvSpPr>
        <p:spPr>
          <a:xfrm rot="16200000">
            <a:off x="7327207" y="1410350"/>
            <a:ext cx="1718184" cy="4432698"/>
          </a:xfrm>
          <a:prstGeom prst="wedgeRoundRectCallout">
            <a:avLst>
              <a:gd name="adj1" fmla="val 37981"/>
              <a:gd name="adj2" fmla="val 6324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9E135B-28DE-498F-9AAF-DC01773ECD71}"/>
              </a:ext>
            </a:extLst>
          </p:cNvPr>
          <p:cNvSpPr txBox="1"/>
          <p:nvPr/>
        </p:nvSpPr>
        <p:spPr>
          <a:xfrm>
            <a:off x="6387239" y="2841868"/>
            <a:ext cx="401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Přihlaste se do katalogu Mendelu. </a:t>
            </a:r>
          </a:p>
          <a:p>
            <a:r>
              <a:rPr lang="cs-CZ" sz="2400" b="1" dirty="0"/>
              <a:t>Přihlašovací údaje jsou stejné jako do </a:t>
            </a:r>
            <a:r>
              <a:rPr lang="cs-CZ" sz="2400" b="1" dirty="0" err="1"/>
              <a:t>UISu</a:t>
            </a:r>
            <a:r>
              <a:rPr lang="cs-CZ" sz="2400" b="1" dirty="0"/>
              <a:t>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1417EC91-8CC4-4162-B765-F7568ECEFE6E}"/>
              </a:ext>
            </a:extLst>
          </p:cNvPr>
          <p:cNvSpPr/>
          <p:nvPr/>
        </p:nvSpPr>
        <p:spPr>
          <a:xfrm rot="16200000">
            <a:off x="2005431" y="2787304"/>
            <a:ext cx="1329614" cy="4201097"/>
          </a:xfrm>
          <a:prstGeom prst="wedgeRoundRectCallout">
            <a:avLst>
              <a:gd name="adj1" fmla="val 136604"/>
              <a:gd name="adj2" fmla="val 371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586B80-05BC-4B26-875D-1ECA9CF04E84}"/>
              </a:ext>
            </a:extLst>
          </p:cNvPr>
          <p:cNvSpPr txBox="1"/>
          <p:nvPr/>
        </p:nvSpPr>
        <p:spPr>
          <a:xfrm>
            <a:off x="722556" y="4352331"/>
            <a:ext cx="404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 záložce Můj účet zobrazíte své čtenářské konto.</a:t>
            </a:r>
          </a:p>
        </p:txBody>
      </p:sp>
    </p:spTree>
    <p:extLst>
      <p:ext uri="{BB962C8B-B14F-4D97-AF65-F5344CB8AC3E}">
        <p14:creationId xmlns:p14="http://schemas.microsoft.com/office/powerpoint/2010/main" val="1590845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60C037-5DF4-4D98-B2E2-6BD2C4F1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61" y="882357"/>
            <a:ext cx="9357016" cy="50932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9C96C-CEF6-4D7B-AAB8-7448F137C552}"/>
              </a:ext>
            </a:extLst>
          </p:cNvPr>
          <p:cNvSpPr txBox="1"/>
          <p:nvPr/>
        </p:nvSpPr>
        <p:spPr>
          <a:xfrm>
            <a:off x="2583193" y="717792"/>
            <a:ext cx="32212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Viktor Bažant</a:t>
            </a:r>
          </a:p>
          <a:p>
            <a:endParaRPr lang="cs-CZ" sz="1600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2AFCE31-0D6B-482B-ADC0-92444F68F71C}"/>
              </a:ext>
            </a:extLst>
          </p:cNvPr>
          <p:cNvSpPr/>
          <p:nvPr/>
        </p:nvSpPr>
        <p:spPr>
          <a:xfrm>
            <a:off x="5261113" y="1948070"/>
            <a:ext cx="543339" cy="9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74260C-17D5-4B11-A448-5EC85F8015C6}"/>
              </a:ext>
            </a:extLst>
          </p:cNvPr>
          <p:cNvSpPr/>
          <p:nvPr/>
        </p:nvSpPr>
        <p:spPr>
          <a:xfrm>
            <a:off x="5261113" y="2146852"/>
            <a:ext cx="543339" cy="18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06D71E-770D-4746-945E-B8806EAB773E}"/>
              </a:ext>
            </a:extLst>
          </p:cNvPr>
          <p:cNvSpPr/>
          <p:nvPr/>
        </p:nvSpPr>
        <p:spPr>
          <a:xfrm>
            <a:off x="2729948" y="3286539"/>
            <a:ext cx="1391478" cy="1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8EC350-A9FC-4DB8-BF18-7FB50FBE2B35}"/>
              </a:ext>
            </a:extLst>
          </p:cNvPr>
          <p:cNvSpPr txBox="1"/>
          <p:nvPr/>
        </p:nvSpPr>
        <p:spPr>
          <a:xfrm>
            <a:off x="8918713" y="1669774"/>
            <a:ext cx="8216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rgbClr val="C00000"/>
                </a:solidFill>
              </a:rPr>
              <a:t>- 55 Kč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5D07E41-65B4-447A-8B03-880E8D9CB9C6}"/>
              </a:ext>
            </a:extLst>
          </p:cNvPr>
          <p:cNvSpPr/>
          <p:nvPr/>
        </p:nvSpPr>
        <p:spPr>
          <a:xfrm rot="16200000">
            <a:off x="963858" y="3633689"/>
            <a:ext cx="761494" cy="2477176"/>
          </a:xfrm>
          <a:prstGeom prst="wedgeRoundRectCallout">
            <a:avLst>
              <a:gd name="adj1" fmla="val 75758"/>
              <a:gd name="adj2" fmla="val 6069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09084AE-1F5C-477F-92DE-21CF116567F3}"/>
              </a:ext>
            </a:extLst>
          </p:cNvPr>
          <p:cNvSpPr txBox="1"/>
          <p:nvPr/>
        </p:nvSpPr>
        <p:spPr>
          <a:xfrm>
            <a:off x="251791" y="4549111"/>
            <a:ext cx="235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Zde sledujte své aktuální výpůjčky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2F9493CF-FB77-4DED-A72B-C7AC24465E11}"/>
              </a:ext>
            </a:extLst>
          </p:cNvPr>
          <p:cNvSpPr/>
          <p:nvPr/>
        </p:nvSpPr>
        <p:spPr>
          <a:xfrm rot="16200000" flipH="1">
            <a:off x="9791667" y="-959286"/>
            <a:ext cx="1109864" cy="3372756"/>
          </a:xfrm>
          <a:prstGeom prst="wedgeRoundRectCallout">
            <a:avLst>
              <a:gd name="adj1" fmla="val 62574"/>
              <a:gd name="adj2" fmla="val -1789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205B4A-4B3B-4044-8600-2E91A7766F97}"/>
              </a:ext>
            </a:extLst>
          </p:cNvPr>
          <p:cNvSpPr txBox="1"/>
          <p:nvPr/>
        </p:nvSpPr>
        <p:spPr>
          <a:xfrm>
            <a:off x="8805999" y="299606"/>
            <a:ext cx="327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Zde se zobrazují dluhy vzniklé například pozdním vrácením.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31CA73CA-8A2D-4732-92CC-AB305425D7EA}"/>
              </a:ext>
            </a:extLst>
          </p:cNvPr>
          <p:cNvSpPr/>
          <p:nvPr/>
        </p:nvSpPr>
        <p:spPr>
          <a:xfrm rot="16200000">
            <a:off x="9412043" y="2428698"/>
            <a:ext cx="761494" cy="2477176"/>
          </a:xfrm>
          <a:prstGeom prst="wedgeRoundRectCallout">
            <a:avLst>
              <a:gd name="adj1" fmla="val -119155"/>
              <a:gd name="adj2" fmla="val -13992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8859283-4972-46C2-BCF6-B1C712CA48BE}"/>
              </a:ext>
            </a:extLst>
          </p:cNvPr>
          <p:cNvSpPr txBox="1"/>
          <p:nvPr/>
        </p:nvSpPr>
        <p:spPr>
          <a:xfrm>
            <a:off x="8600587" y="3363040"/>
            <a:ext cx="24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Termín, do kdy se musí výpůjčky vrátit.</a:t>
            </a: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14609879-EB18-463F-A1B8-7A5B061BC5C8}"/>
              </a:ext>
            </a:extLst>
          </p:cNvPr>
          <p:cNvSpPr/>
          <p:nvPr/>
        </p:nvSpPr>
        <p:spPr>
          <a:xfrm rot="16200000">
            <a:off x="5933916" y="996973"/>
            <a:ext cx="1424103" cy="2769706"/>
          </a:xfrm>
          <a:prstGeom prst="wedgeRoundRectCallout">
            <a:avLst>
              <a:gd name="adj1" fmla="val -135759"/>
              <a:gd name="adj2" fmla="val -3366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4A3BBB2-E781-471E-9CFC-5D989F79FA74}"/>
              </a:ext>
            </a:extLst>
          </p:cNvPr>
          <p:cNvSpPr txBox="1"/>
          <p:nvPr/>
        </p:nvSpPr>
        <p:spPr>
          <a:xfrm>
            <a:off x="5532782" y="1760823"/>
            <a:ext cx="275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Záložka zobrazuje exempláře zapůjčené přes Meziknihovní výpůjční službu.</a:t>
            </a: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A54744E7-B513-4E2D-8BAA-D28B38CA3189}"/>
              </a:ext>
            </a:extLst>
          </p:cNvPr>
          <p:cNvSpPr/>
          <p:nvPr/>
        </p:nvSpPr>
        <p:spPr>
          <a:xfrm rot="16200000">
            <a:off x="2345178" y="380911"/>
            <a:ext cx="1200731" cy="3373173"/>
          </a:xfrm>
          <a:prstGeom prst="wedgeRoundRectCallout">
            <a:avLst>
              <a:gd name="adj1" fmla="val -186511"/>
              <a:gd name="adj2" fmla="val 3020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4F860A-6E94-45C5-8BC2-16ED45EDA3EF}"/>
              </a:ext>
            </a:extLst>
          </p:cNvPr>
          <p:cNvSpPr txBox="1"/>
          <p:nvPr/>
        </p:nvSpPr>
        <p:spPr>
          <a:xfrm>
            <a:off x="1444484" y="1600010"/>
            <a:ext cx="318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Aktuální požadavky na rozpůjčované publikace či na objednávky ze skladu.</a:t>
            </a:r>
          </a:p>
        </p:txBody>
      </p:sp>
    </p:spTree>
    <p:extLst>
      <p:ext uri="{BB962C8B-B14F-4D97-AF65-F5344CB8AC3E}">
        <p14:creationId xmlns:p14="http://schemas.microsoft.com/office/powerpoint/2010/main" val="322695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2D2DDDD-F29F-44F6-B9B0-3556BEDA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13" y="882357"/>
            <a:ext cx="9357016" cy="5093285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C53CE2F1-E661-40CD-B0A1-65F53A52C319}"/>
              </a:ext>
            </a:extLst>
          </p:cNvPr>
          <p:cNvSpPr/>
          <p:nvPr/>
        </p:nvSpPr>
        <p:spPr>
          <a:xfrm rot="16200000" flipH="1">
            <a:off x="6833120" y="1772638"/>
            <a:ext cx="1109860" cy="3061331"/>
          </a:xfrm>
          <a:prstGeom prst="wedgeRoundRectCallout">
            <a:avLst>
              <a:gd name="adj1" fmla="val 178002"/>
              <a:gd name="adj2" fmla="val 9018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D592B1-16A4-42D8-8053-2A105BA83AF1}"/>
              </a:ext>
            </a:extLst>
          </p:cNvPr>
          <p:cNvSpPr txBox="1"/>
          <p:nvPr/>
        </p:nvSpPr>
        <p:spPr>
          <a:xfrm>
            <a:off x="6074640" y="2841638"/>
            <a:ext cx="282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Exempláře lze prodloužit o 30 dní od aktuálního data.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D388ED-D685-4023-AEAF-40C2D1FE687E}"/>
              </a:ext>
            </a:extLst>
          </p:cNvPr>
          <p:cNvSpPr txBox="1"/>
          <p:nvPr/>
        </p:nvSpPr>
        <p:spPr>
          <a:xfrm>
            <a:off x="2384413" y="756660"/>
            <a:ext cx="29959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Viktor Bažant</a:t>
            </a:r>
          </a:p>
          <a:p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13F74B-8EED-4F89-9008-12CB20AE4EFF}"/>
              </a:ext>
            </a:extLst>
          </p:cNvPr>
          <p:cNvSpPr/>
          <p:nvPr/>
        </p:nvSpPr>
        <p:spPr>
          <a:xfrm>
            <a:off x="5049078" y="1961322"/>
            <a:ext cx="530087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F87DCB5-25BF-4167-B20B-D5B9C4CA68A0}"/>
              </a:ext>
            </a:extLst>
          </p:cNvPr>
          <p:cNvSpPr/>
          <p:nvPr/>
        </p:nvSpPr>
        <p:spPr>
          <a:xfrm>
            <a:off x="5049078" y="2146852"/>
            <a:ext cx="530087" cy="19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1A37E49-188E-4D03-ADD4-2B3D3A71AFC1}"/>
              </a:ext>
            </a:extLst>
          </p:cNvPr>
          <p:cNvSpPr/>
          <p:nvPr/>
        </p:nvSpPr>
        <p:spPr>
          <a:xfrm>
            <a:off x="2557670" y="3303303"/>
            <a:ext cx="1364973" cy="125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573A3FE4-6797-4887-BDB8-5040A597719A}"/>
              </a:ext>
            </a:extLst>
          </p:cNvPr>
          <p:cNvSpPr/>
          <p:nvPr/>
        </p:nvSpPr>
        <p:spPr>
          <a:xfrm rot="16200000" flipH="1">
            <a:off x="1085943" y="737981"/>
            <a:ext cx="1603025" cy="3061328"/>
          </a:xfrm>
          <a:prstGeom prst="wedgeRoundRectCallout">
            <a:avLst>
              <a:gd name="adj1" fmla="val 86648"/>
              <a:gd name="adj2" fmla="val 4260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B10200-B610-43D5-BE13-439226F35870}"/>
              </a:ext>
            </a:extLst>
          </p:cNvPr>
          <p:cNvSpPr txBox="1"/>
          <p:nvPr/>
        </p:nvSpPr>
        <p:spPr>
          <a:xfrm>
            <a:off x="489127" y="1506669"/>
            <a:ext cx="2967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Možnost hromadného prodloužení všech výpůjček. Ale jen ty,        u kterých je to dle Knihovního řádu možné.</a:t>
            </a: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8F0236E8-61BF-4DB1-BE12-C5AFE69295FA}"/>
              </a:ext>
            </a:extLst>
          </p:cNvPr>
          <p:cNvSpPr/>
          <p:nvPr/>
        </p:nvSpPr>
        <p:spPr>
          <a:xfrm rot="16200000" flipH="1">
            <a:off x="9384165" y="510170"/>
            <a:ext cx="1109860" cy="3061331"/>
          </a:xfrm>
          <a:prstGeom prst="wedgeRoundRectCallout">
            <a:avLst>
              <a:gd name="adj1" fmla="val 237704"/>
              <a:gd name="adj2" fmla="val 3044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65E7FE-6278-420F-AC2F-C18359F4EF54}"/>
              </a:ext>
            </a:extLst>
          </p:cNvPr>
          <p:cNvSpPr txBox="1"/>
          <p:nvPr/>
        </p:nvSpPr>
        <p:spPr>
          <a:xfrm>
            <a:off x="8531014" y="1579170"/>
            <a:ext cx="281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Výpůjčku již prodloužit nelze, je třeba ji vrátit   v termínu.</a:t>
            </a:r>
          </a:p>
        </p:txBody>
      </p:sp>
    </p:spTree>
    <p:extLst>
      <p:ext uri="{BB962C8B-B14F-4D97-AF65-F5344CB8AC3E}">
        <p14:creationId xmlns:p14="http://schemas.microsoft.com/office/powerpoint/2010/main" val="16097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FB6B-1ABB-44AF-AB9C-59928FC2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2050"/>
            <a:ext cx="9144000" cy="1190833"/>
          </a:xfrm>
        </p:spPr>
        <p:txBody>
          <a:bodyPr/>
          <a:lstStyle/>
          <a:p>
            <a:r>
              <a:rPr lang="cs-CZ" dirty="0"/>
              <a:t>Své dotazy nebo návrhy na koupi titulů směřujte na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9228732-660C-4BE7-A8B9-4C45CF461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92D050"/>
                </a:solidFill>
              </a:rPr>
              <a:t>katalog@mendelu.cz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814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CF87B94-AB62-43F2-981F-2A8E4E93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6654"/>
            <a:ext cx="12192000" cy="2063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A5A5EC-5810-48F7-849B-D1D308D4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364"/>
            <a:ext cx="12192000" cy="39058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5DEEA8D-9CBF-4020-8CEC-459356E16BFE}"/>
              </a:ext>
            </a:extLst>
          </p:cNvPr>
          <p:cNvSpPr/>
          <p:nvPr/>
        </p:nvSpPr>
        <p:spPr>
          <a:xfrm rot="10800000">
            <a:off x="7858537" y="2940567"/>
            <a:ext cx="3975653" cy="2506073"/>
          </a:xfrm>
          <a:prstGeom prst="wedgeRoundRectCallout">
            <a:avLst>
              <a:gd name="adj1" fmla="val -39990"/>
              <a:gd name="adj2" fmla="val 8788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57530B3E-C9C1-48D9-999A-164464F40E92}"/>
              </a:ext>
            </a:extLst>
          </p:cNvPr>
          <p:cNvSpPr/>
          <p:nvPr/>
        </p:nvSpPr>
        <p:spPr>
          <a:xfrm rot="10800000" flipH="1">
            <a:off x="238538" y="3864325"/>
            <a:ext cx="5141844" cy="2063102"/>
          </a:xfrm>
          <a:prstGeom prst="wedgeEllipseCallout">
            <a:avLst>
              <a:gd name="adj1" fmla="val -23228"/>
              <a:gd name="adj2" fmla="val 93876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996976-339A-41FF-9338-79343056F448}"/>
              </a:ext>
            </a:extLst>
          </p:cNvPr>
          <p:cNvSpPr txBox="1"/>
          <p:nvPr/>
        </p:nvSpPr>
        <p:spPr>
          <a:xfrm>
            <a:off x="8044070" y="3140765"/>
            <a:ext cx="379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Okno pro rychlé vyhledávání v katalogu.</a:t>
            </a:r>
          </a:p>
          <a:p>
            <a:r>
              <a:rPr lang="cs-CZ" sz="2400" b="1" dirty="0"/>
              <a:t> </a:t>
            </a:r>
          </a:p>
          <a:p>
            <a:r>
              <a:rPr lang="cs-CZ" sz="2400" b="1" dirty="0"/>
              <a:t>Zadejte název, autora nebo klíčové heslo.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080D38F-C231-4B05-95B3-CBFC15032519}"/>
              </a:ext>
            </a:extLst>
          </p:cNvPr>
          <p:cNvSpPr txBox="1"/>
          <p:nvPr/>
        </p:nvSpPr>
        <p:spPr>
          <a:xfrm>
            <a:off x="940907" y="4234156"/>
            <a:ext cx="4625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Rozšířené vyhledávání dle vybraných kritérií, např. dle typu dokumentu, dostupnosti, roku vydání.</a:t>
            </a:r>
          </a:p>
        </p:txBody>
      </p:sp>
    </p:spTree>
    <p:extLst>
      <p:ext uri="{BB962C8B-B14F-4D97-AF65-F5344CB8AC3E}">
        <p14:creationId xmlns:p14="http://schemas.microsoft.com/office/powerpoint/2010/main" val="376896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64285C-AC06-40DE-9F83-A50E7603F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63" y="772518"/>
            <a:ext cx="7154273" cy="5239481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0FF2125C-035E-4280-BEA2-FE99066DE38C}"/>
              </a:ext>
            </a:extLst>
          </p:cNvPr>
          <p:cNvSpPr/>
          <p:nvPr/>
        </p:nvSpPr>
        <p:spPr>
          <a:xfrm rot="16200000" flipH="1" flipV="1">
            <a:off x="8938591" y="402056"/>
            <a:ext cx="2014334" cy="3485320"/>
          </a:xfrm>
          <a:prstGeom prst="wedgeRoundRectCallout">
            <a:avLst>
              <a:gd name="adj1" fmla="val -22333"/>
              <a:gd name="adj2" fmla="val 8247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28ACFA8D-8865-4D44-8AE0-C86920C6279C}"/>
              </a:ext>
            </a:extLst>
          </p:cNvPr>
          <p:cNvSpPr/>
          <p:nvPr/>
        </p:nvSpPr>
        <p:spPr>
          <a:xfrm rot="16200000" flipH="1">
            <a:off x="775249" y="2580677"/>
            <a:ext cx="2014336" cy="3156752"/>
          </a:xfrm>
          <a:prstGeom prst="wedgeRoundRectCallout">
            <a:avLst>
              <a:gd name="adj1" fmla="val -21879"/>
              <a:gd name="adj2" fmla="val 8223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FE744F-BDE9-499A-B5A4-9DD585720D0F}"/>
              </a:ext>
            </a:extLst>
          </p:cNvPr>
          <p:cNvSpPr txBox="1"/>
          <p:nvPr/>
        </p:nvSpPr>
        <p:spPr>
          <a:xfrm>
            <a:off x="8322365" y="1272209"/>
            <a:ext cx="3366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TIP!</a:t>
            </a:r>
          </a:p>
          <a:p>
            <a:r>
              <a:rPr lang="cs-CZ" sz="2400" b="1" dirty="0"/>
              <a:t>Vyhledávat lze i zadáním části názvu nebo příjmení autora.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A5584B-A137-46A6-9EAC-49BB04953704}"/>
              </a:ext>
            </a:extLst>
          </p:cNvPr>
          <p:cNvSpPr txBox="1"/>
          <p:nvPr/>
        </p:nvSpPr>
        <p:spPr>
          <a:xfrm>
            <a:off x="450573" y="3388945"/>
            <a:ext cx="302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TIP!</a:t>
            </a:r>
          </a:p>
          <a:p>
            <a:r>
              <a:rPr lang="cs-CZ" sz="2400" b="1" dirty="0"/>
              <a:t>Omezte výsledky vyhledávání dle typu dokumentu.</a:t>
            </a:r>
          </a:p>
        </p:txBody>
      </p:sp>
    </p:spTree>
    <p:extLst>
      <p:ext uri="{BB962C8B-B14F-4D97-AF65-F5344CB8AC3E}">
        <p14:creationId xmlns:p14="http://schemas.microsoft.com/office/powerpoint/2010/main" val="20456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46C18A5-8C93-46F8-8A7E-12899F0F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918" y="848623"/>
            <a:ext cx="7130422" cy="5160754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6C437B3E-3AF6-4614-8D8D-C2231CFC8EBA}"/>
              </a:ext>
            </a:extLst>
          </p:cNvPr>
          <p:cNvSpPr/>
          <p:nvPr/>
        </p:nvSpPr>
        <p:spPr>
          <a:xfrm rot="16200000" flipH="1">
            <a:off x="549093" y="2167606"/>
            <a:ext cx="3071382" cy="3825003"/>
          </a:xfrm>
          <a:prstGeom prst="wedgeRoundRectCallout">
            <a:avLst>
              <a:gd name="adj1" fmla="val -8072"/>
              <a:gd name="adj2" fmla="val 78420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883EF1-0796-4C5F-B2E5-19D1D8B69C6F}"/>
              </a:ext>
            </a:extLst>
          </p:cNvPr>
          <p:cNvSpPr txBox="1"/>
          <p:nvPr/>
        </p:nvSpPr>
        <p:spPr>
          <a:xfrm>
            <a:off x="357812" y="2679723"/>
            <a:ext cx="3975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TIP KNIHOVNÍKA!</a:t>
            </a:r>
          </a:p>
          <a:p>
            <a:r>
              <a:rPr lang="cs-CZ" sz="2200" b="1" dirty="0"/>
              <a:t>Omezte výsledky vyhledávání dle dostupnosti, např. na publikace dostupné             v Lednici. Označil lze více řádku pomocí </a:t>
            </a:r>
            <a:r>
              <a:rPr lang="cs-CZ" sz="2200" b="1" dirty="0" err="1"/>
              <a:t>CTRL+levé</a:t>
            </a:r>
            <a:r>
              <a:rPr lang="cs-CZ" sz="2200" b="1" dirty="0"/>
              <a:t> tlačítko myši.</a:t>
            </a:r>
          </a:p>
        </p:txBody>
      </p:sp>
    </p:spTree>
    <p:extLst>
      <p:ext uri="{BB962C8B-B14F-4D97-AF65-F5344CB8AC3E}">
        <p14:creationId xmlns:p14="http://schemas.microsoft.com/office/powerpoint/2010/main" val="413040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AB8CB9-BE62-4891-98C7-4ABF46AD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111"/>
            <a:ext cx="6633013" cy="48897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895D7-2DEF-4D0F-B99C-E22969C2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87" y="480833"/>
            <a:ext cx="2876951" cy="5525271"/>
          </a:xfrm>
          <a:prstGeom prst="rect">
            <a:avLst/>
          </a:prstGeom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9EBD2BC5-E00C-445A-8C8B-9C23A2823F94}"/>
              </a:ext>
            </a:extLst>
          </p:cNvPr>
          <p:cNvSpPr/>
          <p:nvPr/>
        </p:nvSpPr>
        <p:spPr>
          <a:xfrm rot="10800000" flipH="1">
            <a:off x="2107095" y="1736035"/>
            <a:ext cx="4678018" cy="1692965"/>
          </a:xfrm>
          <a:prstGeom prst="wedgeEllipseCallout">
            <a:avLst>
              <a:gd name="adj1" fmla="val -45123"/>
              <a:gd name="adj2" fmla="val 74231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9C2BC1-EBB5-48C9-B48C-D6B4BF8F6028}"/>
              </a:ext>
            </a:extLst>
          </p:cNvPr>
          <p:cNvSpPr txBox="1"/>
          <p:nvPr/>
        </p:nvSpPr>
        <p:spPr>
          <a:xfrm>
            <a:off x="2428610" y="2167019"/>
            <a:ext cx="428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Výsledky vyhledávání hesla „Mendelova univerzita“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A9A4ABAA-8208-4AE5-9994-C87057920DCF}"/>
              </a:ext>
            </a:extLst>
          </p:cNvPr>
          <p:cNvSpPr/>
          <p:nvPr/>
        </p:nvSpPr>
        <p:spPr>
          <a:xfrm rot="10800000">
            <a:off x="4121425" y="3549931"/>
            <a:ext cx="4975259" cy="2121998"/>
          </a:xfrm>
          <a:prstGeom prst="wedgeEllipseCallout">
            <a:avLst>
              <a:gd name="adj1" fmla="val -52581"/>
              <a:gd name="adj2" fmla="val 76105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676F0A-9F6D-4FFD-8FD1-63E43D777F9A}"/>
              </a:ext>
            </a:extLst>
          </p:cNvPr>
          <p:cNvSpPr txBox="1"/>
          <p:nvPr/>
        </p:nvSpPr>
        <p:spPr>
          <a:xfrm>
            <a:off x="4568836" y="4010765"/>
            <a:ext cx="4318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Nalezené záznamy je možné dále filtrovat zaškrtnutím vybraných kritérií.</a:t>
            </a:r>
          </a:p>
        </p:txBody>
      </p:sp>
    </p:spTree>
    <p:extLst>
      <p:ext uri="{BB962C8B-B14F-4D97-AF65-F5344CB8AC3E}">
        <p14:creationId xmlns:p14="http://schemas.microsoft.com/office/powerpoint/2010/main" val="409097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48A5C-EEF5-4AAE-A697-8C0CD939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Našel /-la jsem, co potřebuji, a co dál?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59CF78-E0EE-4A55-B921-43CBE18A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75" y="1894393"/>
            <a:ext cx="5833792" cy="4135346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8B012A87-9D1C-4081-97BF-5F023028EC56}"/>
              </a:ext>
            </a:extLst>
          </p:cNvPr>
          <p:cNvSpPr/>
          <p:nvPr/>
        </p:nvSpPr>
        <p:spPr>
          <a:xfrm rot="16200000" flipH="1" flipV="1">
            <a:off x="6326804" y="1165942"/>
            <a:ext cx="1708306" cy="4229167"/>
          </a:xfrm>
          <a:prstGeom prst="wedgeRoundRectCallout">
            <a:avLst>
              <a:gd name="adj1" fmla="val -71573"/>
              <a:gd name="adj2" fmla="val 9126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115809-7809-4A26-A297-4F19D6786DF4}"/>
              </a:ext>
            </a:extLst>
          </p:cNvPr>
          <p:cNvSpPr txBox="1"/>
          <p:nvPr/>
        </p:nvSpPr>
        <p:spPr>
          <a:xfrm>
            <a:off x="5497931" y="2680360"/>
            <a:ext cx="336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Kliknutím na název publikace otevřete její záznam.</a:t>
            </a:r>
          </a:p>
        </p:txBody>
      </p:sp>
    </p:spTree>
    <p:extLst>
      <p:ext uri="{BB962C8B-B14F-4D97-AF65-F5344CB8AC3E}">
        <p14:creationId xmlns:p14="http://schemas.microsoft.com/office/powerpoint/2010/main" val="253269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DA1CA7-9930-4376-A20E-7EB71445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40" y="479796"/>
            <a:ext cx="8849960" cy="555385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D2CD8A49-9CD8-4F59-B7BE-192F737F6ABB}"/>
              </a:ext>
            </a:extLst>
          </p:cNvPr>
          <p:cNvSpPr/>
          <p:nvPr/>
        </p:nvSpPr>
        <p:spPr>
          <a:xfrm rot="16200000">
            <a:off x="1441765" y="2587629"/>
            <a:ext cx="1458025" cy="3140764"/>
          </a:xfrm>
          <a:prstGeom prst="wedgeRoundRectCallout">
            <a:avLst>
              <a:gd name="adj1" fmla="val -99606"/>
              <a:gd name="adj2" fmla="val 4949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B1BD3C-6A71-4368-B613-27D7C5F6F2C3}"/>
              </a:ext>
            </a:extLst>
          </p:cNvPr>
          <p:cNvSpPr txBox="1"/>
          <p:nvPr/>
        </p:nvSpPr>
        <p:spPr>
          <a:xfrm>
            <a:off x="759418" y="3594362"/>
            <a:ext cx="31407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TIP!</a:t>
            </a:r>
          </a:p>
          <a:p>
            <a:r>
              <a:rPr lang="cs-CZ" sz="2000" b="1" dirty="0"/>
              <a:t>Citace dle citačního manažeru </a:t>
            </a:r>
            <a:r>
              <a:rPr lang="cs-CZ" sz="2000" b="1" dirty="0" err="1"/>
              <a:t>CitacePRO</a:t>
            </a:r>
            <a:r>
              <a:rPr lang="cs-CZ" sz="2000" b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02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06AC1-10C6-4D77-82E3-0AB7266F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najdu vybranou publikaci??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847643-8A5E-4B0A-9788-90D2DE9A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727" y="1759790"/>
            <a:ext cx="6592516" cy="4137177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0FF47607-5E86-4464-997C-ABCA03591ABA}"/>
              </a:ext>
            </a:extLst>
          </p:cNvPr>
          <p:cNvSpPr/>
          <p:nvPr/>
        </p:nvSpPr>
        <p:spPr>
          <a:xfrm>
            <a:off x="5287617" y="3525078"/>
            <a:ext cx="808383" cy="2464905"/>
          </a:xfrm>
          <a:prstGeom prst="downArrow">
            <a:avLst/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34DA9-D3A2-4BE2-A787-1861711F3347}"/>
              </a:ext>
            </a:extLst>
          </p:cNvPr>
          <p:cNvSpPr txBox="1"/>
          <p:nvPr/>
        </p:nvSpPr>
        <p:spPr>
          <a:xfrm>
            <a:off x="5996609" y="4877664"/>
            <a:ext cx="320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Sjeďte myší níže!</a:t>
            </a:r>
          </a:p>
        </p:txBody>
      </p:sp>
    </p:spTree>
    <p:extLst>
      <p:ext uri="{BB962C8B-B14F-4D97-AF65-F5344CB8AC3E}">
        <p14:creationId xmlns:p14="http://schemas.microsoft.com/office/powerpoint/2010/main" val="2009842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-prezentace-knihovna_16-9" id="{249C1307-7724-48B5-977A-4465811DB884}" vid="{5C0EED28-BB76-4DA0-83E0-B47BE2762D4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Prezentace-ICUK_16-9</Template>
  <TotalTime>3352</TotalTime>
  <Words>707</Words>
  <Application>Microsoft Office PowerPoint</Application>
  <PresentationFormat>Širokoúhlá obrazovka</PresentationFormat>
  <Paragraphs>82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Motiv Office</vt:lpstr>
      <vt:lpstr>Prezentace aplikace PowerPoint</vt:lpstr>
      <vt:lpstr>Kde hledat?</vt:lpstr>
      <vt:lpstr>Prezentace aplikace PowerPoint</vt:lpstr>
      <vt:lpstr>Prezentace aplikace PowerPoint</vt:lpstr>
      <vt:lpstr>Prezentace aplikace PowerPoint</vt:lpstr>
      <vt:lpstr>Prezentace aplikace PowerPoint</vt:lpstr>
      <vt:lpstr>Našel /-la jsem, co potřebuji, a co dál?</vt:lpstr>
      <vt:lpstr>Prezentace aplikace PowerPoint</vt:lpstr>
      <vt:lpstr>Kde najdu vybranou publikaci??</vt:lpstr>
      <vt:lpstr>Prezentace aplikace PowerPoint</vt:lpstr>
      <vt:lpstr>Kde najdu publikaci a jak si ji můžu půjčit?</vt:lpstr>
      <vt:lpstr>Kde najdu publikaci a jak si ji můžu půjčit?</vt:lpstr>
      <vt:lpstr>Kde najdu publikaci a jak si ji můžu půjčit?</vt:lpstr>
      <vt:lpstr>Kde najdu publikaci a jak si ji můžu půjčit?</vt:lpstr>
      <vt:lpstr>Kde najdu publikaci a jak si ji můžu půjčit?</vt:lpstr>
      <vt:lpstr>Kde najdu publikaci a jak si ji můžu půjčit?</vt:lpstr>
      <vt:lpstr>Jak objednat publikace ze skladu?</vt:lpstr>
      <vt:lpstr>Prezentace aplikace PowerPoint</vt:lpstr>
      <vt:lpstr>Prezentace aplikace PowerPoint</vt:lpstr>
      <vt:lpstr>Všechny exempláře jsou vypůjčené, co mám                                                               dělat?</vt:lpstr>
      <vt:lpstr>Prezentace aplikace PowerPoint</vt:lpstr>
      <vt:lpstr>Kde zjistím, jaké mám výpůjčky a kdy je                                                  mám vrátit?</vt:lpstr>
      <vt:lpstr>Prezentace aplikace PowerPoint</vt:lpstr>
      <vt:lpstr>Prezentace aplikace PowerPoint</vt:lpstr>
      <vt:lpstr>Prezentace aplikace PowerPoint</vt:lpstr>
      <vt:lpstr>Své dotazy nebo návrhy na koupi titulů směřujte 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Urbánková</dc:creator>
  <cp:lastModifiedBy>Vladimíra Perlová</cp:lastModifiedBy>
  <cp:revision>31</cp:revision>
  <dcterms:created xsi:type="dcterms:W3CDTF">2019-04-24T10:37:39Z</dcterms:created>
  <dcterms:modified xsi:type="dcterms:W3CDTF">2020-04-21T16:46:36Z</dcterms:modified>
</cp:coreProperties>
</file>