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6"/>
  </p:notesMasterIdLst>
  <p:sldIdLst>
    <p:sldId id="258" r:id="rId2"/>
    <p:sldId id="257" r:id="rId3"/>
    <p:sldId id="259" r:id="rId4"/>
    <p:sldId id="260" r:id="rId5"/>
  </p:sldIdLst>
  <p:sldSz cx="6858000" cy="9906000" type="A4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C0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2" autoAdjust="0"/>
    <p:restoredTop sz="94660"/>
  </p:normalViewPr>
  <p:slideViewPr>
    <p:cSldViewPr snapToGrid="0">
      <p:cViewPr varScale="1">
        <p:scale>
          <a:sx n="83" d="100"/>
          <a:sy n="83" d="100"/>
        </p:scale>
        <p:origin x="1205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1C10B4-D6EB-4A70-957A-C80FEBBDA192}" type="datetimeFigureOut">
              <a:rPr lang="cs-CZ" smtClean="0"/>
              <a:t>17.5.2019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A6EEDE-7FDB-40C6-A269-C8762DF0874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24280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1154513"/>
            <a:ext cx="5915025" cy="1287594"/>
          </a:xfrm>
        </p:spPr>
        <p:txBody>
          <a:bodyPr>
            <a:normAutofit/>
          </a:bodyPr>
          <a:lstStyle>
            <a:lvl1pPr algn="ctr">
              <a:defRPr sz="3400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3254477"/>
            <a:ext cx="5915025" cy="5958102"/>
          </a:xfrm>
        </p:spPr>
        <p:txBody>
          <a:bodyPr/>
          <a:lstStyle>
            <a:lvl1pPr marL="0" indent="0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Footer Placeholder 4"/>
          <p:cNvSpPr>
            <a:spLocks noGrp="1" noChangeAspect="1"/>
          </p:cNvSpPr>
          <p:nvPr>
            <p:ph type="ftr" sz="quarter" idx="11"/>
          </p:nvPr>
        </p:nvSpPr>
        <p:spPr>
          <a:xfrm>
            <a:off x="3530600" y="18517802"/>
            <a:ext cx="2106261" cy="479937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9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1487" y="2614899"/>
            <a:ext cx="5915025" cy="466785"/>
          </a:xfrm>
        </p:spPr>
        <p:txBody>
          <a:bodyPr anchor="ctr" anchorCtr="0"/>
          <a:lstStyle>
            <a:lvl1pPr marL="0" indent="0" algn="ctr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dirty="0" smtClean="0"/>
              <a:t>(Vytvořeno „vepsat datum“)</a:t>
            </a:r>
          </a:p>
        </p:txBody>
      </p:sp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7" y="1318"/>
            <a:ext cx="2097741" cy="809872"/>
          </a:xfrm>
          <a:prstGeom prst="rect">
            <a:avLst/>
          </a:prstGeom>
        </p:spPr>
      </p:pic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385372"/>
            <a:ext cx="6858000" cy="5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2964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1092819"/>
            <a:ext cx="5940000" cy="8058457"/>
          </a:xfrm>
        </p:spPr>
        <p:txBody>
          <a:bodyPr>
            <a:normAutofit/>
          </a:bodyPr>
          <a:lstStyle>
            <a:lvl1pPr marL="0" indent="0"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Footer Placeholder 4"/>
          <p:cNvSpPr>
            <a:spLocks noGrp="1" noChangeAspect="1"/>
          </p:cNvSpPr>
          <p:nvPr>
            <p:ph type="ftr" sz="quarter" idx="11"/>
          </p:nvPr>
        </p:nvSpPr>
        <p:spPr>
          <a:xfrm>
            <a:off x="3530600" y="18517802"/>
            <a:ext cx="2106261" cy="479937"/>
          </a:xfrm>
        </p:spPr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360310"/>
            <a:ext cx="1543050" cy="348490"/>
          </a:xfrm>
        </p:spPr>
        <p:txBody>
          <a:bodyPr/>
          <a:lstStyle>
            <a:lvl1pPr>
              <a:defRPr sz="1100" baseline="0">
                <a:latin typeface="Arial" panose="020B0604020202020204" pitchFamily="34" charset="0"/>
              </a:defRPr>
            </a:lvl1pPr>
          </a:lstStyle>
          <a:p>
            <a:fld id="{2F09981A-47E3-4B65-97B8-EED82E99EAAA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7" y="1318"/>
            <a:ext cx="2097741" cy="809872"/>
          </a:xfrm>
          <a:prstGeom prst="rect">
            <a:avLst/>
          </a:prstGeom>
        </p:spPr>
      </p:pic>
      <p:pic>
        <p:nvPicPr>
          <p:cNvPr id="8" name="Obrázek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385372"/>
            <a:ext cx="6858000" cy="5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419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005958"/>
            <a:ext cx="2914650" cy="818464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005958"/>
            <a:ext cx="2914650" cy="8184646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100" baseline="0">
                <a:latin typeface="Arial" panose="020B0604020202020204" pitchFamily="34" charset="0"/>
              </a:defRPr>
            </a:lvl1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360310"/>
            <a:ext cx="1543050" cy="348490"/>
          </a:xfrm>
        </p:spPr>
        <p:txBody>
          <a:bodyPr/>
          <a:lstStyle>
            <a:lvl1pPr>
              <a:defRPr sz="1100" baseline="0">
                <a:latin typeface="Arial" panose="020B0604020202020204" pitchFamily="34" charset="0"/>
              </a:defRPr>
            </a:lvl1pPr>
          </a:lstStyle>
          <a:p>
            <a:fld id="{2F09981A-47E3-4B65-97B8-EED82E99EAAA}" type="slidenum">
              <a:rPr lang="cs-CZ" smtClean="0"/>
              <a:pPr/>
              <a:t>‹#›</a:t>
            </a:fld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17" y="1318"/>
            <a:ext cx="2097741" cy="809872"/>
          </a:xfrm>
          <a:prstGeom prst="rect">
            <a:avLst/>
          </a:prstGeom>
        </p:spPr>
      </p:pic>
      <p:pic>
        <p:nvPicPr>
          <p:cNvPr id="6" name="Obrázek 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9385372"/>
            <a:ext cx="6858000" cy="52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522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6F13C9-6A6F-4154-8702-13C9E785F94F}" type="datetime1">
              <a:rPr lang="cs-CZ" smtClean="0"/>
              <a:t>17.5.2019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09981A-47E3-4B65-97B8-EED82E99EAA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067200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72" r:id="rId2"/>
    <p:sldLayoutId id="214748366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71488" y="1098976"/>
            <a:ext cx="5915025" cy="1087633"/>
          </a:xfrm>
        </p:spPr>
        <p:txBody>
          <a:bodyPr>
            <a:normAutofit/>
          </a:bodyPr>
          <a:lstStyle/>
          <a:p>
            <a:r>
              <a:rPr lang="cs-CZ" dirty="0">
                <a:latin typeface="Pepi Bold" panose="02000503000000020004" pitchFamily="50" charset="-18"/>
              </a:rPr>
              <a:t>Citační analýza autora </a:t>
            </a:r>
            <a:r>
              <a:rPr lang="cs-CZ" dirty="0" smtClean="0">
                <a:latin typeface="Pepi Bold" panose="02000503000000020004" pitchFamily="50" charset="-18"/>
              </a:rPr>
              <a:t/>
            </a:r>
            <a:br>
              <a:rPr lang="cs-CZ" dirty="0" smtClean="0">
                <a:latin typeface="Pepi Bold" panose="02000503000000020004" pitchFamily="50" charset="-18"/>
              </a:rPr>
            </a:br>
            <a:r>
              <a:rPr lang="cs-CZ" dirty="0" smtClean="0">
                <a:latin typeface="Pepi Bold" panose="02000503000000020004" pitchFamily="50" charset="-18"/>
              </a:rPr>
              <a:t>z </a:t>
            </a:r>
            <a:r>
              <a:rPr lang="cs-CZ" dirty="0">
                <a:latin typeface="Pepi Bold" panose="02000503000000020004" pitchFamily="50" charset="-18"/>
              </a:rPr>
              <a:t>databáze </a:t>
            </a:r>
            <a:r>
              <a:rPr lang="cs-CZ" dirty="0" err="1">
                <a:latin typeface="Pepi Bold" panose="02000503000000020004" pitchFamily="50" charset="-18"/>
              </a:rPr>
              <a:t>Scopus</a:t>
            </a:r>
            <a:endParaRPr lang="cs-CZ" sz="3400" dirty="0">
              <a:latin typeface="Pepi Bold" panose="02000503000000020004" pitchFamily="50" charset="-18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32000" y="2726515"/>
            <a:ext cx="5940000" cy="6300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cs-CZ" sz="1200" dirty="0" smtClean="0"/>
              <a:t>1. Vyhledat </a:t>
            </a:r>
            <a:r>
              <a:rPr lang="cs-CZ" sz="1200" dirty="0"/>
              <a:t>autora, jeho </a:t>
            </a:r>
            <a:r>
              <a:rPr lang="cs-CZ" sz="1200" dirty="0" smtClean="0"/>
              <a:t>publikace:</a:t>
            </a:r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endParaRPr lang="cs-CZ" dirty="0" smtClean="0"/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endParaRPr lang="cs-CZ" dirty="0" smtClean="0"/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endParaRPr lang="cs-CZ" dirty="0" smtClean="0"/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endParaRPr lang="cs-CZ" dirty="0" smtClean="0"/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cs-CZ" sz="1200" dirty="0" smtClean="0"/>
              <a:t>Zadat </a:t>
            </a:r>
            <a:r>
              <a:rPr lang="cs-CZ" sz="1200" dirty="0"/>
              <a:t>příjmení bez diakritiky, počátek jména, popřípadě </a:t>
            </a:r>
            <a:r>
              <a:rPr lang="cs-CZ" sz="1200" dirty="0" smtClean="0"/>
              <a:t>část křestního </a:t>
            </a:r>
            <a:r>
              <a:rPr lang="cs-CZ" sz="1200" dirty="0"/>
              <a:t>jména: Nad*</a:t>
            </a:r>
          </a:p>
          <a:p>
            <a:pPr>
              <a:lnSpc>
                <a:spcPct val="100000"/>
              </a:lnSpc>
            </a:pPr>
            <a:r>
              <a:rPr lang="cs-CZ" sz="1200" dirty="0" smtClean="0"/>
              <a:t>2</a:t>
            </a:r>
            <a:r>
              <a:rPr lang="cs-CZ" sz="1200" dirty="0"/>
              <a:t>. Kliknete na počet publikací</a:t>
            </a:r>
          </a:p>
          <a:p>
            <a:pPr>
              <a:lnSpc>
                <a:spcPct val="100000"/>
              </a:lnSpc>
            </a:pPr>
            <a:endParaRPr lang="cs-CZ" dirty="0" smtClean="0"/>
          </a:p>
          <a:p>
            <a:pPr>
              <a:lnSpc>
                <a:spcPct val="100000"/>
              </a:lnSpc>
            </a:pPr>
            <a:endParaRPr lang="cs-CZ" dirty="0"/>
          </a:p>
          <a:p>
            <a:pPr>
              <a:lnSpc>
                <a:spcPct val="100000"/>
              </a:lnSpc>
            </a:pPr>
            <a:endParaRPr lang="cs-CZ" dirty="0" smtClean="0"/>
          </a:p>
          <a:p>
            <a:pPr>
              <a:lnSpc>
                <a:spcPct val="100000"/>
              </a:lnSpc>
            </a:pP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6048000" y="9000000"/>
            <a:ext cx="540000" cy="324000"/>
          </a:xfrm>
        </p:spPr>
        <p:txBody>
          <a:bodyPr/>
          <a:lstStyle/>
          <a:p>
            <a:fld id="{2F09981A-47E3-4B65-97B8-EED82E99EAAA}" type="slidenum">
              <a:rPr lang="cs-CZ" smtClean="0"/>
              <a:t>1</a:t>
            </a:fld>
            <a:endParaRPr lang="cs-CZ" dirty="0"/>
          </a:p>
        </p:txBody>
      </p:sp>
      <p:sp>
        <p:nvSpPr>
          <p:cNvPr id="7" name="TextovéPole 6"/>
          <p:cNvSpPr txBox="1"/>
          <p:nvPr/>
        </p:nvSpPr>
        <p:spPr>
          <a:xfrm>
            <a:off x="471488" y="2325757"/>
            <a:ext cx="5915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1400" dirty="0" smtClean="0"/>
              <a:t>Vytvořeno </a:t>
            </a:r>
            <a:r>
              <a:rPr lang="cs-CZ" sz="1400" dirty="0" smtClean="0"/>
              <a:t>15. 5. 2019</a:t>
            </a:r>
            <a:endParaRPr lang="cs-CZ" sz="1400" dirty="0"/>
          </a:p>
        </p:txBody>
      </p:sp>
      <p:grpSp>
        <p:nvGrpSpPr>
          <p:cNvPr id="5" name="Skupina 4"/>
          <p:cNvGrpSpPr/>
          <p:nvPr/>
        </p:nvGrpSpPr>
        <p:grpSpPr>
          <a:xfrm>
            <a:off x="580672" y="3054818"/>
            <a:ext cx="5642656" cy="2057401"/>
            <a:chOff x="478744" y="3174999"/>
            <a:chExt cx="5900512" cy="2540001"/>
          </a:xfrm>
        </p:grpSpPr>
        <p:pic>
          <p:nvPicPr>
            <p:cNvPr id="6" name="Obrázek 5"/>
            <p:cNvPicPr/>
            <p:nvPr/>
          </p:nvPicPr>
          <p:blipFill rotWithShape="1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3676" b="9906"/>
            <a:stretch/>
          </p:blipFill>
          <p:spPr bwMode="auto">
            <a:xfrm>
              <a:off x="478744" y="3174999"/>
              <a:ext cx="5900512" cy="2540001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8" name="Zaoblený obdélník 7"/>
            <p:cNvSpPr/>
            <p:nvPr/>
          </p:nvSpPr>
          <p:spPr>
            <a:xfrm>
              <a:off x="4106332" y="4732867"/>
              <a:ext cx="922867" cy="3556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9" name="Zaoblený obdélník 8"/>
            <p:cNvSpPr/>
            <p:nvPr/>
          </p:nvSpPr>
          <p:spPr>
            <a:xfrm>
              <a:off x="929217" y="4732867"/>
              <a:ext cx="933450" cy="3556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604043" y="5786524"/>
            <a:ext cx="5649913" cy="3045106"/>
            <a:chOff x="604043" y="5786524"/>
            <a:chExt cx="5649913" cy="3045106"/>
          </a:xfrm>
        </p:grpSpPr>
        <p:pic>
          <p:nvPicPr>
            <p:cNvPr id="10" name="Obrázek 9"/>
            <p:cNvPicPr/>
            <p:nvPr/>
          </p:nvPicPr>
          <p:blipFill rotWithShape="1">
            <a:blip r:embed="rId3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811" b="5496"/>
            <a:stretch/>
          </p:blipFill>
          <p:spPr bwMode="auto">
            <a:xfrm>
              <a:off x="604043" y="5786524"/>
              <a:ext cx="5649913" cy="3045106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1" name="Šipka doprava 10"/>
            <p:cNvSpPr/>
            <p:nvPr/>
          </p:nvSpPr>
          <p:spPr>
            <a:xfrm>
              <a:off x="3256492" y="8243887"/>
              <a:ext cx="720000" cy="3600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968602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000" y="1080000"/>
            <a:ext cx="5940000" cy="7918670"/>
          </a:xfrm>
        </p:spPr>
        <p:txBody>
          <a:bodyPr>
            <a:noAutofit/>
          </a:bodyPr>
          <a:lstStyle/>
          <a:p>
            <a:pPr marL="177800" indent="-180000">
              <a:lnSpc>
                <a:spcPct val="100000"/>
              </a:lnSpc>
              <a:spcBef>
                <a:spcPts val="0"/>
              </a:spcBef>
            </a:pPr>
            <a:r>
              <a:rPr lang="cs-CZ" sz="1200" dirty="0"/>
              <a:t>3. V přehledu publikací označte jen ty publikace, které by měly patřit </a:t>
            </a:r>
            <a:r>
              <a:rPr lang="cs-CZ" sz="1200" dirty="0" smtClean="0"/>
              <a:t>autorovi. Kontrolu </a:t>
            </a:r>
            <a:r>
              <a:rPr lang="cs-CZ" sz="1200" dirty="0"/>
              <a:t>autora můžete provést tak, že přiblížením myši na příjmení autora v záznamu se objeví informace: </a:t>
            </a:r>
            <a:r>
              <a:rPr lang="cs-CZ" sz="1200" b="1" dirty="0"/>
              <a:t>Show </a:t>
            </a:r>
            <a:r>
              <a:rPr lang="cs-CZ" sz="1200" b="1" dirty="0" err="1"/>
              <a:t>author</a:t>
            </a:r>
            <a:r>
              <a:rPr lang="cs-CZ" sz="1200" b="1" dirty="0"/>
              <a:t> </a:t>
            </a:r>
            <a:r>
              <a:rPr lang="cs-CZ" sz="1200" b="1" dirty="0" err="1"/>
              <a:t>details</a:t>
            </a:r>
            <a:r>
              <a:rPr lang="cs-CZ" sz="1200" dirty="0"/>
              <a:t>.</a:t>
            </a:r>
          </a:p>
          <a:p>
            <a:pPr>
              <a:lnSpc>
                <a:spcPct val="100000"/>
              </a:lnSpc>
            </a:pPr>
            <a:r>
              <a:rPr lang="cs-CZ" sz="1200" dirty="0" smtClean="0"/>
              <a:t>Počet </a:t>
            </a:r>
            <a:r>
              <a:rPr lang="cs-CZ" sz="1200" dirty="0"/>
              <a:t>citací jednotlivých publikací najdete v posledním sloupci záznamů pod označením: </a:t>
            </a:r>
            <a:r>
              <a:rPr lang="cs-CZ" sz="1200" b="1" dirty="0" err="1" smtClean="0"/>
              <a:t>Cited</a:t>
            </a:r>
            <a:r>
              <a:rPr lang="cs-CZ" sz="1200" b="1" dirty="0" smtClean="0"/>
              <a:t> by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 marL="177800" indent="-177800">
              <a:lnSpc>
                <a:spcPct val="100000"/>
              </a:lnSpc>
              <a:spcBef>
                <a:spcPts val="0"/>
              </a:spcBef>
            </a:pPr>
            <a:r>
              <a:rPr lang="cs-CZ" sz="1200" dirty="0" smtClean="0"/>
              <a:t>4. Přehled </a:t>
            </a:r>
            <a:r>
              <a:rPr lang="cs-CZ" sz="1200" dirty="0"/>
              <a:t>prací, které citují našeho autora: (jen pro přehled a kontrolu </a:t>
            </a:r>
            <a:r>
              <a:rPr lang="cs-CZ" sz="1200" dirty="0" err="1"/>
              <a:t>autocitací</a:t>
            </a:r>
            <a:r>
              <a:rPr lang="cs-CZ" sz="1200" dirty="0"/>
              <a:t>) </a:t>
            </a:r>
            <a:r>
              <a:rPr lang="cs-CZ" sz="1200" b="1" dirty="0" err="1"/>
              <a:t>View</a:t>
            </a:r>
            <a:r>
              <a:rPr lang="cs-CZ" sz="1200" b="1" dirty="0"/>
              <a:t> </a:t>
            </a:r>
            <a:r>
              <a:rPr lang="cs-CZ" sz="1200" b="1" dirty="0" err="1"/>
              <a:t>of</a:t>
            </a:r>
            <a:r>
              <a:rPr lang="cs-CZ" sz="1200" b="1" dirty="0"/>
              <a:t> </a:t>
            </a:r>
            <a:r>
              <a:rPr lang="cs-CZ" sz="1200" b="1" dirty="0" err="1"/>
              <a:t>Citation</a:t>
            </a:r>
            <a:r>
              <a:rPr lang="cs-CZ" sz="1200" b="1" dirty="0"/>
              <a:t> </a:t>
            </a:r>
            <a:r>
              <a:rPr lang="cs-CZ" sz="1200" b="1" dirty="0" err="1"/>
              <a:t>Overview</a:t>
            </a:r>
            <a:r>
              <a:rPr lang="cs-CZ" sz="1200" b="1" dirty="0"/>
              <a:t>, včetně h-indexu:</a:t>
            </a:r>
            <a:r>
              <a:rPr lang="cs-CZ" sz="1200" dirty="0"/>
              <a:t>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6048000" y="9000000"/>
            <a:ext cx="540000" cy="324000"/>
          </a:xfrm>
        </p:spPr>
        <p:txBody>
          <a:bodyPr/>
          <a:lstStyle/>
          <a:p>
            <a:fld id="{2F09981A-47E3-4B65-97B8-EED82E99EAAA}" type="slidenum">
              <a:rPr lang="cs-CZ" smtClean="0"/>
              <a:t>2</a:t>
            </a:fld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512999" y="2550419"/>
            <a:ext cx="5849999" cy="2028613"/>
            <a:chOff x="432000" y="2844800"/>
            <a:chExt cx="5885999" cy="1986280"/>
          </a:xfrm>
        </p:grpSpPr>
        <p:pic>
          <p:nvPicPr>
            <p:cNvPr id="5" name="Obrázek 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1083732" y="2844800"/>
              <a:ext cx="5234267" cy="1986280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</p:spPr>
        </p:pic>
        <p:sp>
          <p:nvSpPr>
            <p:cNvPr id="7" name="Šipka doprava 6"/>
            <p:cNvSpPr/>
            <p:nvPr/>
          </p:nvSpPr>
          <p:spPr>
            <a:xfrm>
              <a:off x="432000" y="4120620"/>
              <a:ext cx="720000" cy="3600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6" name="Šipka doprava 5"/>
            <p:cNvSpPr/>
            <p:nvPr/>
          </p:nvSpPr>
          <p:spPr>
            <a:xfrm>
              <a:off x="432000" y="3564000"/>
              <a:ext cx="720000" cy="3600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8" name="Zaoblený obdélník 7"/>
            <p:cNvSpPr/>
            <p:nvPr/>
          </p:nvSpPr>
          <p:spPr>
            <a:xfrm>
              <a:off x="5952067" y="3386430"/>
              <a:ext cx="316064" cy="1371837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grpSp>
        <p:nvGrpSpPr>
          <p:cNvPr id="11" name="Skupina 10"/>
          <p:cNvGrpSpPr/>
          <p:nvPr/>
        </p:nvGrpSpPr>
        <p:grpSpPr>
          <a:xfrm>
            <a:off x="1160744" y="5313560"/>
            <a:ext cx="5202253" cy="3636476"/>
            <a:chOff x="1247288" y="5517803"/>
            <a:chExt cx="4939169" cy="3480867"/>
          </a:xfrm>
        </p:grpSpPr>
        <p:pic>
          <p:nvPicPr>
            <p:cNvPr id="9" name="Obrázek 8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1247288" y="5517803"/>
              <a:ext cx="4939169" cy="3480867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</p:spPr>
        </p:pic>
        <p:sp>
          <p:nvSpPr>
            <p:cNvPr id="10" name="Zaoblený obdélník 9"/>
            <p:cNvSpPr/>
            <p:nvPr/>
          </p:nvSpPr>
          <p:spPr>
            <a:xfrm>
              <a:off x="5277603" y="5821680"/>
              <a:ext cx="870786" cy="321945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929088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000" y="1080000"/>
            <a:ext cx="5940000" cy="79186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400" b="1" dirty="0"/>
              <a:t>Citační </a:t>
            </a:r>
            <a:r>
              <a:rPr lang="cs-CZ" sz="1400" b="1" dirty="0" smtClean="0"/>
              <a:t>analýza </a:t>
            </a:r>
            <a:r>
              <a:rPr lang="cs-CZ" sz="1400" b="1" dirty="0"/>
              <a:t>bez </a:t>
            </a:r>
            <a:r>
              <a:rPr lang="cs-CZ" sz="1400" b="1" dirty="0" err="1" smtClean="0"/>
              <a:t>autocitací</a:t>
            </a:r>
            <a:endParaRPr lang="cs-CZ" sz="1200" b="1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0"/>
              <a:t>Pokud odečtete </a:t>
            </a:r>
            <a:r>
              <a:rPr lang="cs-CZ" sz="1200" dirty="0" err="1"/>
              <a:t>autocitace</a:t>
            </a:r>
            <a:r>
              <a:rPr lang="cs-CZ" sz="1200" dirty="0"/>
              <a:t>, pak se kromě grafu změní i tabulka </a:t>
            </a:r>
            <a:r>
              <a:rPr lang="cs-CZ" sz="1200" dirty="0" err="1"/>
              <a:t>Documents</a:t>
            </a:r>
            <a:r>
              <a:rPr lang="cs-CZ" sz="1200" dirty="0"/>
              <a:t> uvedená pod grafem a může se změnit h-index.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0"/>
              <a:t>Citační analýzu můžete upravit podle zadání rozmezí let, v nabídce </a:t>
            </a:r>
            <a:r>
              <a:rPr lang="cs-CZ" sz="1200" b="1" dirty="0"/>
              <a:t>Data </a:t>
            </a:r>
            <a:r>
              <a:rPr lang="cs-CZ" sz="1200" b="1" dirty="0" err="1"/>
              <a:t>range</a:t>
            </a:r>
            <a:r>
              <a:rPr lang="cs-CZ" sz="1200" dirty="0"/>
              <a:t>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0" smtClean="0"/>
              <a:t>Poznámka</a:t>
            </a:r>
            <a:r>
              <a:rPr lang="cs-CZ" sz="1200" dirty="0"/>
              <a:t>: </a:t>
            </a: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0" smtClean="0"/>
              <a:t>h-index </a:t>
            </a:r>
            <a:r>
              <a:rPr lang="cs-CZ" sz="1200" dirty="0"/>
              <a:t>zjištěný z databáze </a:t>
            </a:r>
            <a:r>
              <a:rPr lang="cs-CZ" sz="1200" dirty="0" err="1"/>
              <a:t>Scopus</a:t>
            </a:r>
            <a:r>
              <a:rPr lang="cs-CZ" sz="1200" dirty="0"/>
              <a:t> je jiný než h-index určený z databáze </a:t>
            </a:r>
            <a:r>
              <a:rPr lang="cs-CZ" sz="1200" dirty="0" err="1"/>
              <a:t>WoS</a:t>
            </a:r>
            <a:r>
              <a:rPr lang="cs-CZ" sz="1200" dirty="0" smtClean="0"/>
              <a:t>.</a:t>
            </a:r>
            <a:endParaRPr lang="cs-CZ" sz="12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6048000" y="9000000"/>
            <a:ext cx="540000" cy="324000"/>
          </a:xfrm>
        </p:spPr>
        <p:txBody>
          <a:bodyPr/>
          <a:lstStyle/>
          <a:p>
            <a:fld id="{2F09981A-47E3-4B65-97B8-EED82E99EAAA}" type="slidenum">
              <a:rPr lang="cs-CZ" smtClean="0"/>
              <a:t>3</a:t>
            </a:fld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557640" y="1492144"/>
            <a:ext cx="5760720" cy="2925445"/>
            <a:chOff x="557640" y="1492144"/>
            <a:chExt cx="5760720" cy="2925445"/>
          </a:xfrm>
        </p:grpSpPr>
        <p:pic>
          <p:nvPicPr>
            <p:cNvPr id="5" name="Obrázek 4"/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557640" y="1492144"/>
              <a:ext cx="5760720" cy="2925445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</p:spPr>
        </p:pic>
        <p:sp>
          <p:nvSpPr>
            <p:cNvPr id="6" name="Zaoblený obdélník 5"/>
            <p:cNvSpPr/>
            <p:nvPr/>
          </p:nvSpPr>
          <p:spPr>
            <a:xfrm>
              <a:off x="2495973" y="3029118"/>
              <a:ext cx="1305560" cy="20515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7" name="Šipka doprava 6"/>
            <p:cNvSpPr/>
            <p:nvPr/>
          </p:nvSpPr>
          <p:spPr>
            <a:xfrm rot="10800000">
              <a:off x="5283180" y="2954866"/>
              <a:ext cx="720000" cy="360000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grpSp>
        <p:nvGrpSpPr>
          <p:cNvPr id="10" name="Skupina 9"/>
          <p:cNvGrpSpPr/>
          <p:nvPr/>
        </p:nvGrpSpPr>
        <p:grpSpPr>
          <a:xfrm>
            <a:off x="557640" y="5469879"/>
            <a:ext cx="5760720" cy="2476500"/>
            <a:chOff x="557640" y="5469879"/>
            <a:chExt cx="5760720" cy="2476500"/>
          </a:xfrm>
        </p:grpSpPr>
        <p:pic>
          <p:nvPicPr>
            <p:cNvPr id="8" name="Obrázek 7"/>
            <p:cNvPicPr/>
            <p:nvPr/>
          </p:nvPicPr>
          <p:blipFill>
            <a:blip r:embed="rId3"/>
            <a:stretch>
              <a:fillRect/>
            </a:stretch>
          </p:blipFill>
          <p:spPr>
            <a:xfrm>
              <a:off x="557640" y="5469879"/>
              <a:ext cx="5760720" cy="2476500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</p:spPr>
        </p:pic>
        <p:sp>
          <p:nvSpPr>
            <p:cNvPr id="9" name="Zaoblený obdélník 8"/>
            <p:cNvSpPr/>
            <p:nvPr/>
          </p:nvSpPr>
          <p:spPr>
            <a:xfrm>
              <a:off x="612000" y="6516000"/>
              <a:ext cx="1440000" cy="288000"/>
            </a:xfrm>
            <a:prstGeom prst="roundRect">
              <a:avLst/>
            </a:prstGeom>
            <a:noFill/>
            <a:ln w="28575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3635226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8000" y="1080000"/>
            <a:ext cx="5940000" cy="791867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400" b="1" dirty="0"/>
              <a:t>Stažení vyhledaných dat z databáze </a:t>
            </a:r>
            <a:r>
              <a:rPr lang="cs-CZ" sz="1400" b="1" dirty="0" err="1"/>
              <a:t>Scopus</a:t>
            </a:r>
            <a:endParaRPr lang="cs-CZ" sz="1400" b="1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0"/>
              <a:t>Přehled citací v jednotlivých letech stáhnete tak, že označíte záznamy a pak kliknete v horní liště tabulky na </a:t>
            </a:r>
            <a:r>
              <a:rPr lang="cs-CZ" sz="1200" b="1" dirty="0" smtClean="0"/>
              <a:t>Export</a:t>
            </a:r>
            <a:r>
              <a:rPr lang="cs-CZ" sz="1200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200" dirty="0"/>
              <a:t>Přehled označených publikací s počtem citací lze stáhnout do </a:t>
            </a:r>
            <a:r>
              <a:rPr lang="cs-CZ" sz="1200" dirty="0" err="1"/>
              <a:t>excelu</a:t>
            </a: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cs-CZ" sz="12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cs-CZ" sz="1400" b="1" dirty="0" smtClean="0"/>
              <a:t>Výsledek </a:t>
            </a:r>
            <a:r>
              <a:rPr lang="cs-CZ" sz="1400" b="1" dirty="0"/>
              <a:t>citační analýzy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4294967295"/>
          </p:nvPr>
        </p:nvSpPr>
        <p:spPr>
          <a:xfrm>
            <a:off x="6048000" y="9000000"/>
            <a:ext cx="540000" cy="324000"/>
          </a:xfrm>
        </p:spPr>
        <p:txBody>
          <a:bodyPr/>
          <a:lstStyle/>
          <a:p>
            <a:fld id="{2F09981A-47E3-4B65-97B8-EED82E99EAAA}" type="slidenum">
              <a:rPr lang="cs-CZ" smtClean="0"/>
              <a:t>4</a:t>
            </a:fld>
            <a:endParaRPr lang="cs-CZ" dirty="0"/>
          </a:p>
        </p:txBody>
      </p:sp>
      <p:grpSp>
        <p:nvGrpSpPr>
          <p:cNvPr id="2" name="Skupina 1"/>
          <p:cNvGrpSpPr/>
          <p:nvPr/>
        </p:nvGrpSpPr>
        <p:grpSpPr>
          <a:xfrm>
            <a:off x="530820" y="1957670"/>
            <a:ext cx="5760720" cy="2015066"/>
            <a:chOff x="468000" y="2142466"/>
            <a:chExt cx="5760720" cy="2015066"/>
          </a:xfrm>
        </p:grpSpPr>
        <p:pic>
          <p:nvPicPr>
            <p:cNvPr id="5" name="Obrázek 4"/>
            <p:cNvPicPr/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468000" y="2142466"/>
              <a:ext cx="5760720" cy="2015066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</p:spPr>
        </p:pic>
        <p:sp>
          <p:nvSpPr>
            <p:cNvPr id="8" name="Zaoblený obdélník 7"/>
            <p:cNvSpPr/>
            <p:nvPr/>
          </p:nvSpPr>
          <p:spPr>
            <a:xfrm>
              <a:off x="504000" y="2411999"/>
              <a:ext cx="288000" cy="1476000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9" name="Zaoblený obdélník 8"/>
            <p:cNvSpPr/>
            <p:nvPr/>
          </p:nvSpPr>
          <p:spPr>
            <a:xfrm>
              <a:off x="909180" y="2416796"/>
              <a:ext cx="314131" cy="216000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grpSp>
        <p:nvGrpSpPr>
          <p:cNvPr id="12" name="Skupina 11"/>
          <p:cNvGrpSpPr/>
          <p:nvPr/>
        </p:nvGrpSpPr>
        <p:grpSpPr>
          <a:xfrm>
            <a:off x="530820" y="4557508"/>
            <a:ext cx="5760720" cy="2648512"/>
            <a:chOff x="557640" y="4631161"/>
            <a:chExt cx="5760720" cy="2648512"/>
          </a:xfrm>
        </p:grpSpPr>
        <p:pic>
          <p:nvPicPr>
            <p:cNvPr id="6" name="Obrázek 5"/>
            <p:cNvPicPr/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t="2284"/>
            <a:stretch/>
          </p:blipFill>
          <p:spPr bwMode="auto">
            <a:xfrm>
              <a:off x="557640" y="4631161"/>
              <a:ext cx="5760720" cy="2607945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" name="Zaoblený obdélník 9"/>
            <p:cNvSpPr/>
            <p:nvPr/>
          </p:nvSpPr>
          <p:spPr>
            <a:xfrm>
              <a:off x="2197771" y="4990273"/>
              <a:ext cx="288000" cy="360000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  <p:sp>
          <p:nvSpPr>
            <p:cNvPr id="11" name="Šipka doprava 10"/>
            <p:cNvSpPr/>
            <p:nvPr/>
          </p:nvSpPr>
          <p:spPr>
            <a:xfrm>
              <a:off x="5256000" y="6912000"/>
              <a:ext cx="715596" cy="367673"/>
            </a:xfrm>
            <a:prstGeom prst="right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  <p:grpSp>
        <p:nvGrpSpPr>
          <p:cNvPr id="14" name="Skupina 13"/>
          <p:cNvGrpSpPr/>
          <p:nvPr/>
        </p:nvGrpSpPr>
        <p:grpSpPr>
          <a:xfrm>
            <a:off x="530820" y="7652839"/>
            <a:ext cx="5814360" cy="1405466"/>
            <a:chOff x="557640" y="7653867"/>
            <a:chExt cx="5814360" cy="1405466"/>
          </a:xfrm>
        </p:grpSpPr>
        <p:pic>
          <p:nvPicPr>
            <p:cNvPr id="7" name="Obrázek 6"/>
            <p:cNvPicPr/>
            <p:nvPr/>
          </p:nvPicPr>
          <p:blipFill>
            <a:blip r:embed="rId4"/>
            <a:stretch>
              <a:fillRect/>
            </a:stretch>
          </p:blipFill>
          <p:spPr>
            <a:xfrm>
              <a:off x="557640" y="7733115"/>
              <a:ext cx="5760720" cy="1265555"/>
            </a:xfrm>
            <a:prstGeom prst="rect">
              <a:avLst/>
            </a:prstGeom>
            <a:noFill/>
            <a:ln w="25400" cap="flat" cmpd="sng" algn="ctr">
              <a:solidFill>
                <a:srgbClr val="8BC04A"/>
              </a:solidFill>
              <a:prstDash val="solid"/>
              <a:round/>
              <a:headEnd type="none" w="med" len="med"/>
              <a:tailEnd type="none" w="med" len="med"/>
            </a:ln>
          </p:spPr>
        </p:pic>
        <p:sp>
          <p:nvSpPr>
            <p:cNvPr id="13" name="Zaoblený obdélník 12"/>
            <p:cNvSpPr/>
            <p:nvPr/>
          </p:nvSpPr>
          <p:spPr>
            <a:xfrm>
              <a:off x="5904000" y="7653867"/>
              <a:ext cx="468000" cy="1405466"/>
            </a:xfrm>
            <a:prstGeom prst="roundRect">
              <a:avLst/>
            </a:prstGeom>
            <a:noFill/>
            <a:ln w="28575" cap="flat" cmpd="sng" algn="ctr">
              <a:solidFill>
                <a:srgbClr val="FF000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570057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Návody - vlastní1">
      <a:majorFont>
        <a:latin typeface="Arial Black"/>
        <a:ea typeface=""/>
        <a:cs typeface=""/>
      </a:majorFont>
      <a:minorFont>
        <a:latin typeface="Arial"/>
        <a:ea typeface=""/>
        <a:cs typeface="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Šablona PowerPoint-návody" id="{348DF4CF-8E96-4888-921B-194358872CB7}" vid="{4F49372E-3E80-41C4-90D6-670353E6867F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 PowerPoint-návody</Template>
  <TotalTime>63</TotalTime>
  <Words>215</Words>
  <Application>Microsoft Office PowerPoint</Application>
  <PresentationFormat>A4 (210 × 297 mm)</PresentationFormat>
  <Paragraphs>113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Arial</vt:lpstr>
      <vt:lpstr>Arial Black</vt:lpstr>
      <vt:lpstr>Calibri</vt:lpstr>
      <vt:lpstr>Pepi Bold</vt:lpstr>
      <vt:lpstr>Motiv Office</vt:lpstr>
      <vt:lpstr>Citační analýza autora  z databáze Scopus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Kristýna Urbánková</dc:creator>
  <cp:lastModifiedBy>Jana Kratochvílová</cp:lastModifiedBy>
  <cp:revision>17</cp:revision>
  <dcterms:created xsi:type="dcterms:W3CDTF">2019-04-26T11:10:36Z</dcterms:created>
  <dcterms:modified xsi:type="dcterms:W3CDTF">2019-05-17T07:34:07Z</dcterms:modified>
</cp:coreProperties>
</file>