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2009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2" d="100"/>
          <a:sy n="132" d="100"/>
        </p:scale>
        <p:origin x="-608" y="-69"/>
      </p:cViewPr>
      <p:guideLst>
        <p:guide orient="horz" pos="2160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4FFB7-B6D5-4E8A-8A14-628DF265024D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628775" y="685800"/>
            <a:ext cx="3600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23846-C1D0-4129-ABB3-3A55F4046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23846-C1D0-4129-ABB3-3A55F404636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70" y="2130428"/>
            <a:ext cx="6120765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80135" y="3886200"/>
            <a:ext cx="504063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111764" y="274639"/>
            <a:ext cx="1275159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3788" y="274639"/>
            <a:ext cx="37079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8822" y="4406903"/>
            <a:ext cx="612076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68822" y="2906713"/>
            <a:ext cx="612076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83787" y="1600203"/>
            <a:ext cx="24915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895362" y="1600203"/>
            <a:ext cx="24915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45" y="274638"/>
            <a:ext cx="648081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46" y="1535113"/>
            <a:ext cx="31816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60046" y="2174875"/>
            <a:ext cx="31816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657958" y="1535113"/>
            <a:ext cx="31828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657958" y="2174875"/>
            <a:ext cx="31828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46" y="273050"/>
            <a:ext cx="23690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5354" y="273052"/>
            <a:ext cx="402550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60046" y="1435102"/>
            <a:ext cx="23690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1428" y="4800600"/>
            <a:ext cx="43205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11428" y="612775"/>
            <a:ext cx="43205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11428" y="5367338"/>
            <a:ext cx="43205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45" y="274638"/>
            <a:ext cx="648081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45" y="1600203"/>
            <a:ext cx="648081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0045" y="6356353"/>
            <a:ext cx="1680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657DC-D009-46F3-87C1-02F5168B2C9A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60308" y="6356353"/>
            <a:ext cx="2280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160645" y="6356353"/>
            <a:ext cx="1680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8EA6-2F80-4B0B-99A8-73357AF9BD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44267" y="116630"/>
          <a:ext cx="3600409" cy="6527061"/>
        </p:xfrm>
        <a:graphic>
          <a:graphicData uri="http://schemas.openxmlformats.org/drawingml/2006/table">
            <a:tbl>
              <a:tblPr/>
              <a:tblGrid>
                <a:gridCol w="1035963"/>
                <a:gridCol w="243964"/>
                <a:gridCol w="321318"/>
                <a:gridCol w="65429"/>
                <a:gridCol w="321318"/>
                <a:gridCol w="65429"/>
                <a:gridCol w="321318"/>
                <a:gridCol w="65429"/>
                <a:gridCol w="321318"/>
                <a:gridCol w="65429"/>
                <a:gridCol w="321318"/>
                <a:gridCol w="65429"/>
                <a:gridCol w="321318"/>
                <a:gridCol w="65429"/>
              </a:tblGrid>
              <a:tr h="110126">
                <a:tc gridSpan="13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 smtClean="0">
                          <a:solidFill>
                            <a:schemeClr val="tx1"/>
                          </a:solidFill>
                          <a:latin typeface="Arial CE"/>
                        </a:rPr>
                        <a:t>  Tab</a:t>
                      </a:r>
                      <a:r>
                        <a:rPr lang="cs-CZ" sz="600" b="1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. 6   Potřeba živin v 1 kg krmné směsi pro vykrmovaná kuřata </a:t>
                      </a:r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(Zelenka aj., 2007) </a:t>
                      </a:r>
                      <a:endParaRPr lang="cs-CZ" sz="600" b="1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126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98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 smtClean="0">
                          <a:solidFill>
                            <a:schemeClr val="tx1"/>
                          </a:solidFill>
                          <a:latin typeface="Arial CE"/>
                        </a:rPr>
                        <a:t>Živina</a:t>
                      </a:r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Dny výkrmu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od 1.do 10.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od 11. do 24. - 28.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od 25. - 29.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od 43.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608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do konce výkrmu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7304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Pohlaví kuřat </a:t>
                      </a:r>
                      <a:r>
                        <a:rPr lang="cs-CZ" sz="600" b="0" i="0" u="none" strike="noStrike" baseline="30000" dirty="0">
                          <a:solidFill>
                            <a:schemeClr val="tx1"/>
                          </a:solidFill>
                          <a:latin typeface="Arial CE"/>
                        </a:rPr>
                        <a:t>1)</a:t>
                      </a:r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7304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K  i  S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2)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KS  i  K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4)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KS  i  K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S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K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28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064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N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5)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MJ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13.3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13.4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13.4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Dusíkaté látky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230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210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210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190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190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linolová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Veškeré aminokyseliny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lysin   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9.9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9.7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methionin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3.8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3.8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methionin + cystein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7.9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7.5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threonin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6.8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tryptofan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arginin 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Stravitelné aminokyseliny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lysin   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10.9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8.9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8.7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methionin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3.6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3.5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methionin + cystein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6.8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threonin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7.9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5.7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tryptofan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s. arginin       </a:t>
                      </a:r>
                    </a:p>
                  </a:txBody>
                  <a:tcPr marL="29506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9.4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Ca 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P využitelný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4.2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4.2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Mg 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0.5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6)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6.5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Na </a:t>
                      </a:r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6)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1.6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Cl 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Mn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Zn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Fe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Cu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I 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Se    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0.15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Vit. A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tis.m.j.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11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3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tis.m.j.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E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50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0.020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0.020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0.020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0.015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0.015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Biotin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0.05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listová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1,5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1,5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1,5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nikotinová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40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40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50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pantotenová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064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Cholin       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1400</a:t>
                      </a:r>
                    </a:p>
                  </a:txBody>
                  <a:tcPr marL="2460" marR="2460" marT="2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1400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1400</a:t>
                      </a:r>
                    </a:p>
                  </a:txBody>
                  <a:tcPr marL="2460" marR="2460" marT="2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85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1)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KS - společný výkrm kuřat obou pohlaví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8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K - oddělený výkrm kohoutků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 dirty="0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8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S - oddělený výkrm slepiček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8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2)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směsi se spotřebuje 260 g pro 1 kuře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 dirty="0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579">
                <a:tc gridSpan="13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3)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směsi se spotřebuje 1150 - 1700 g při společném výkrmu kuřat obou pohlaví a 1200 – 1800 g 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08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při výkrmu kohoutků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089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solidFill>
                            <a:schemeClr val="tx1"/>
                          </a:solidFill>
                          <a:latin typeface="Arial CE"/>
                        </a:rPr>
                        <a:t>4)   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směsi se spotřebuje 1100 – 1600 g pro 1 slepičku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649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 dirty="0">
                          <a:solidFill>
                            <a:schemeClr val="tx1"/>
                          </a:solidFill>
                          <a:latin typeface="Arial CE"/>
                        </a:rPr>
                        <a:t>5)</a:t>
                      </a:r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 od věku 10 dní lze použít až o 0,5 MJ nižšího obsahu ME</a:t>
                      </a:r>
                      <a:r>
                        <a:rPr lang="cs-CZ" sz="600" b="0" i="0" u="none" strike="noStrike" baseline="-25000" dirty="0">
                          <a:solidFill>
                            <a:schemeClr val="tx1"/>
                          </a:solidFill>
                          <a:latin typeface="Arial CE"/>
                        </a:rPr>
                        <a:t>N</a:t>
                      </a:r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; úměrně snížení obsahu energie </a:t>
                      </a:r>
                    </a:p>
                  </a:txBody>
                  <a:tcPr marL="2460" marR="2460" marT="24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089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je třeba zároveň snížit obsah živin, především aminokyselin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57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solidFill>
                            <a:schemeClr val="tx1"/>
                          </a:solidFill>
                          <a:latin typeface="Arial CE"/>
                        </a:rPr>
                        <a:t>6)</a:t>
                      </a:r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 zařazujeme-li do směsi </a:t>
                      </a:r>
                      <a:r>
                        <a:rPr lang="cs-CZ" sz="600" b="0" i="0" u="none" strike="noStrike" dirty="0" err="1">
                          <a:solidFill>
                            <a:schemeClr val="tx1"/>
                          </a:solidFill>
                          <a:latin typeface="Arial CE"/>
                        </a:rPr>
                        <a:t>ionoforní</a:t>
                      </a:r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látky, je třeba dodržet obsah K a Na doporučený jejich výrobcem</a:t>
                      </a:r>
                    </a:p>
                  </a:txBody>
                  <a:tcPr marL="2460" marR="2460" marT="24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68194" y="332675"/>
          <a:ext cx="4680527" cy="6192678"/>
        </p:xfrm>
        <a:graphic>
          <a:graphicData uri="http://schemas.openxmlformats.org/drawingml/2006/table">
            <a:tbl>
              <a:tblPr/>
              <a:tblGrid>
                <a:gridCol w="1226680"/>
                <a:gridCol w="295846"/>
                <a:gridCol w="378829"/>
                <a:gridCol w="72314"/>
                <a:gridCol w="378829"/>
                <a:gridCol w="72314"/>
                <a:gridCol w="378829"/>
                <a:gridCol w="72314"/>
                <a:gridCol w="378829"/>
                <a:gridCol w="72314"/>
                <a:gridCol w="378829"/>
                <a:gridCol w="72314"/>
                <a:gridCol w="378829"/>
                <a:gridCol w="72314"/>
                <a:gridCol w="378829"/>
                <a:gridCol w="72314"/>
              </a:tblGrid>
              <a:tr h="196903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 smtClean="0">
                          <a:solidFill>
                            <a:schemeClr val="tx1"/>
                          </a:solidFill>
                          <a:latin typeface="Arial CE"/>
                        </a:rPr>
                        <a:t>Tab.</a:t>
                      </a:r>
                      <a:r>
                        <a:rPr lang="cs-CZ" sz="600" b="1" i="0" u="none" strike="noStrike" baseline="0" dirty="0" smtClean="0">
                          <a:solidFill>
                            <a:schemeClr val="tx1"/>
                          </a:solidFill>
                          <a:latin typeface="Arial CE"/>
                        </a:rPr>
                        <a:t> 2  Obsah živin v 1 kg krmiva</a:t>
                      </a:r>
                      <a:r>
                        <a:rPr lang="cs-CZ" sz="600" b="0" i="0" u="none" strike="noStrike" baseline="0" dirty="0" smtClean="0">
                          <a:solidFill>
                            <a:schemeClr val="tx1"/>
                          </a:solidFill>
                          <a:latin typeface="Arial CE"/>
                        </a:rPr>
                        <a:t> (Zelenka aj., 2007)</a:t>
                      </a:r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577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ŽIVINY</a:t>
                      </a:r>
                    </a:p>
                  </a:txBody>
                  <a:tcPr marL="3020" marR="3020" marT="30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 Ječmen jarní  (11 % NL)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 Kukuřice  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  Pšenice  (12,5 % NL)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Hrách setý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Sója tepelně ošetřená  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Sójový extrahovaný šrot (46 % NL)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Rybí moučka                (64 % NL)</a:t>
                      </a:r>
                    </a:p>
                  </a:txBody>
                  <a:tcPr marL="3020" marR="3020" marT="30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40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Sušina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36236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880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905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915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N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MJ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11.50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13.84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12.77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11.20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14.40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9.46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12.23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Dusíkaté látky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111.7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84.5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125.0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204.2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348.0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461.5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639.6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Tuk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19.8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37.0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9.7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191.0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11.79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linolová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17.8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92.6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Veškeré aminokyseliny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lysin   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3.96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2.40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3.45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14.82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21.83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28.29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46.64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methionin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1.94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1.99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5.12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6.29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17.11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methionin+cystein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4.30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3.56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4.73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4.84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10.49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13.34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23.34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threonin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3.74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2.86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3.57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7.70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13.96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18.02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25.73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tryptofan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1.34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0.60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1.49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4.75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6.17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6.69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arginin 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5.47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4.11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5.88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17.39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25.35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33.83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36.74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Stravitelné aminokyseliny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lysin   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3.33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2.09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2.91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12.75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19.21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25.03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39.88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methionin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1.60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1.58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1.75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1.55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4.40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5.66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15.05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methionin + cys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3.73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3.16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4.24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3.51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8.55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11.33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19.75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threonin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3.16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2.43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3.02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6.20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11.87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15.14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21.10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tryptofan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0.93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1.33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1.38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5.34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4.91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s. arginin       </a:t>
                      </a:r>
                    </a:p>
                  </a:txBody>
                  <a:tcPr marL="72472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4.71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3.82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5.00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15.39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23.07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31.13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30.86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Ca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42.0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P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25.5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P využitelný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22.0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Mg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 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21.3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Na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Cl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Mn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33.8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23.0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38.7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16.47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Zn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22.5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20.2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32.5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36.1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45.0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47.5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89.00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Fe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85.4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34.9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52.0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92.0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283.0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469.0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Cu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12.7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6.31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I 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Se     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Vit. A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tis.m.j.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2.32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E      </a:t>
                      </a:r>
                    </a:p>
                  </a:txBody>
                  <a:tcPr marL="3020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17.6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14.4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13.0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31.6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18.1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</a:t>
                      </a:r>
                    </a:p>
                  </a:txBody>
                  <a:tcPr marL="3020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</a:t>
                      </a:r>
                    </a:p>
                  </a:txBody>
                  <a:tcPr marL="3020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1.7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9.0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solidFill>
                            <a:schemeClr val="tx1"/>
                          </a:solidFill>
                          <a:latin typeface="Arial CE"/>
                        </a:rPr>
                        <a:t>6</a:t>
                      </a:r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    </a:t>
                      </a:r>
                    </a:p>
                  </a:txBody>
                  <a:tcPr marL="3020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3.2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Biotin     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0.12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0.08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0.24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listová 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0.19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0.45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0.83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4.00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0.59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0.37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nikotinová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30.3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16.8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55.6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25.0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22.0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39.0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71.0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30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Kys. pantotenová</a:t>
                      </a:r>
                    </a:p>
                  </a:txBody>
                  <a:tcPr marL="36236" marR="3020" marT="30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  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7.6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4.1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8.4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15.0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16.0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11.6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14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 Cholin       </a:t>
                      </a:r>
                    </a:p>
                  </a:txBody>
                  <a:tcPr marL="36236" marR="3020" marT="30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mg</a:t>
                      </a:r>
                    </a:p>
                  </a:txBody>
                  <a:tcPr marL="3020" marR="3020" marT="30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860</a:t>
                      </a:r>
                    </a:p>
                  </a:txBody>
                  <a:tcPr marL="3020" marR="3020" marT="3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530</a:t>
                      </a:r>
                    </a:p>
                  </a:txBody>
                  <a:tcPr marL="3020" marR="3020" marT="3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890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1780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2120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2550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3790</a:t>
                      </a:r>
                    </a:p>
                  </a:txBody>
                  <a:tcPr marL="3020" marR="3020" marT="3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3020" marR="3020" marT="3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800255" y="260634"/>
          <a:ext cx="4536495" cy="6336723"/>
        </p:xfrm>
        <a:graphic>
          <a:graphicData uri="http://schemas.openxmlformats.org/drawingml/2006/table">
            <a:tbl>
              <a:tblPr/>
              <a:tblGrid>
                <a:gridCol w="1190021"/>
                <a:gridCol w="287005"/>
                <a:gridCol w="367505"/>
                <a:gridCol w="69562"/>
                <a:gridCol w="367505"/>
                <a:gridCol w="69562"/>
                <a:gridCol w="367505"/>
                <a:gridCol w="69562"/>
                <a:gridCol w="367505"/>
                <a:gridCol w="69562"/>
                <a:gridCol w="367505"/>
                <a:gridCol w="69562"/>
                <a:gridCol w="367505"/>
                <a:gridCol w="69562"/>
                <a:gridCol w="367505"/>
                <a:gridCol w="69562"/>
              </a:tblGrid>
              <a:tr h="172494">
                <a:tc gridSpan="15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</a:t>
                      </a:r>
                      <a:r>
                        <a:rPr lang="cs-CZ" sz="600" b="1" i="0" u="none" strike="noStrike" dirty="0">
                          <a:latin typeface="Arial CE"/>
                        </a:rPr>
                        <a:t>Tab. 2  Obsah živin v 1 kg krmiva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(Zelenka aj., 2007)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231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ŽIVINY</a:t>
                      </a:r>
                    </a:p>
                  </a:txBody>
                  <a:tcPr marL="3051" marR="3051" marT="30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Ječmen jarní  (11 % NL)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Kukuřice  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Pšenice  (12,5 % NL)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Hrách setý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Sója tepelně ošetřená  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 Sójový extrahovaný šrot (46 % NL)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 Rybí moučka                (64 % NL)</a:t>
                      </a:r>
                    </a:p>
                  </a:txBody>
                  <a:tcPr marL="3051" marR="3051" marT="305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972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Sušina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g</a:t>
                      </a:r>
                    </a:p>
                  </a:txBody>
                  <a:tcPr marL="36615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905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915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13.84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12.77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11.20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14.40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9.46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12.23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111.7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84.5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125.0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204.2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348.0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461.5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639.6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Tuk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19.8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37.0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191.0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11.79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linolová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92.6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2.40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3.45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14.82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21.83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28.29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46.64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1.94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1.99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5.12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6.29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17.11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methionin+cystein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3.56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4.84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10.49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13.34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23.34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3.74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2.86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3.57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7.70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13.96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18.02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25.73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1.49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6.69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arginin 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5.47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4.11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5.88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17.39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25.35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33.83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36.74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Stravitelné aminokyseliny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lysin   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3.33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2.91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12.75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19.21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25.03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39.88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methionin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4.40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5.66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15.05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methionin + cys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3.73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3.16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4.24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3.51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8.55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11.33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19.75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threonin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3.16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2.43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6.20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11.87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15.14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21.10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tryptofan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0.93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5.34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4.91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s. arginin       </a:t>
                      </a:r>
                    </a:p>
                  </a:txBody>
                  <a:tcPr marL="73230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3.82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15.39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23.07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31.13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30.86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Ca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42.0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využitelný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22.0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 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Na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Cl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15.8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Mn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33.8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23.0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38.7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16.47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Zn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22.5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32.5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36.1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45.0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47.5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89.00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Fe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85.4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34.9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52.0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92.0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283.0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469.0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Cu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6.31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I 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Se     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Vit. A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E      </a:t>
                      </a:r>
                    </a:p>
                  </a:txBody>
                  <a:tcPr marL="3051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31.6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18.1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</a:t>
                      </a:r>
                    </a:p>
                  </a:txBody>
                  <a:tcPr marL="3051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</a:t>
                      </a:r>
                    </a:p>
                  </a:txBody>
                  <a:tcPr marL="3051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</a:t>
                      </a:r>
                    </a:p>
                  </a:txBody>
                  <a:tcPr marL="3051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0.12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0.24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0.45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0.83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0.59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0.37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30.3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16.8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55.6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22.0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39.0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71.0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52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36615" marR="3051" marT="305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4.1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8.4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11.6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4972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Cholin       </a:t>
                      </a:r>
                    </a:p>
                  </a:txBody>
                  <a:tcPr marL="36615" marR="3051" marT="30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051" marR="3051" marT="3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860</a:t>
                      </a:r>
                    </a:p>
                  </a:txBody>
                  <a:tcPr marL="3051" marR="3051" marT="3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530</a:t>
                      </a:r>
                    </a:p>
                  </a:txBody>
                  <a:tcPr marL="3051" marR="3051" marT="3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890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1780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2120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2550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3790</a:t>
                      </a:r>
                    </a:p>
                  </a:txBody>
                  <a:tcPr marL="3051" marR="3051" marT="3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51" marR="3051" marT="3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56234" y="188640"/>
          <a:ext cx="3744416" cy="6408732"/>
        </p:xfrm>
        <a:graphic>
          <a:graphicData uri="http://schemas.openxmlformats.org/drawingml/2006/table">
            <a:tbl>
              <a:tblPr/>
              <a:tblGrid>
                <a:gridCol w="1118369"/>
                <a:gridCol w="332679"/>
                <a:gridCol w="438853"/>
                <a:gridCol w="134489"/>
                <a:gridCol w="438853"/>
                <a:gridCol w="134489"/>
                <a:gridCol w="438853"/>
                <a:gridCol w="134489"/>
                <a:gridCol w="438853"/>
                <a:gridCol w="134489"/>
              </a:tblGrid>
              <a:tr h="209129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>
                          <a:latin typeface="Arial CE"/>
                        </a:rPr>
                        <a:t>Tab. 8   Potřeba živin v 1 kg krmné směsi pro kuřata a kuřice nosného typu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(Zelenka aj., 2007)</a:t>
                      </a:r>
                      <a:endParaRPr lang="cs-CZ" sz="600" b="1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4079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21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Živina </a:t>
                      </a:r>
                    </a:p>
                  </a:txBody>
                  <a:tcPr marL="3060" marR="3060" marT="30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Týden odchovu</a:t>
                      </a:r>
                    </a:p>
                  </a:txBody>
                  <a:tcPr marL="3060" marR="3060" marT="30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12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1. - 3.</a:t>
                      </a:r>
                    </a:p>
                  </a:txBody>
                  <a:tcPr marL="3060" marR="3060" marT="30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4. - 9. 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10. - 16.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17. až 2 % snášky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628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7842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  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12.3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200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155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linolová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12.5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12.8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5.6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+ cystein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10.1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8.5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5.4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5.7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arginin 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13.4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11.3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Stravitelné aminokyseliny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lysin   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11.1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9.3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methionin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5.2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3.3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methionin + cystein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8.9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threonin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7.3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tryptofan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2.2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arginin       </a:t>
                      </a:r>
                    </a:p>
                  </a:txBody>
                  <a:tcPr marL="36723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11.8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Ca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1)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využitelný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4.9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 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Na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Cl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1,6 - 2,2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Mn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Zn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Fe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Cu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I 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Se     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Vit. A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E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2.0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3060" marR="3060" marT="3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0.015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0.9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34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78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Cholin       </a:t>
                      </a:r>
                    </a:p>
                  </a:txBody>
                  <a:tcPr marL="3060" marR="3060" marT="30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060" marR="3060" marT="30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1600</a:t>
                      </a:r>
                    </a:p>
                  </a:txBody>
                  <a:tcPr marL="3060" marR="3060" marT="30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1600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1300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1300</a:t>
                      </a:r>
                    </a:p>
                  </a:txBody>
                  <a:tcPr marL="3060" marR="3060" marT="3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205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5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1) 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50 % Ca v částicích o velikosti 3 - 5 mm, aby se nesnížil příjem krmiva</a:t>
                      </a: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060" marR="3060" marT="3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24184" y="332643"/>
          <a:ext cx="4896546" cy="6336720"/>
        </p:xfrm>
        <a:graphic>
          <a:graphicData uri="http://schemas.openxmlformats.org/drawingml/2006/table">
            <a:tbl>
              <a:tblPr/>
              <a:tblGrid>
                <a:gridCol w="1424777"/>
                <a:gridCol w="423825"/>
                <a:gridCol w="622213"/>
                <a:gridCol w="171334"/>
                <a:gridCol w="622213"/>
                <a:gridCol w="171334"/>
                <a:gridCol w="559091"/>
                <a:gridCol w="171334"/>
                <a:gridCol w="559091"/>
                <a:gridCol w="171334"/>
              </a:tblGrid>
              <a:tr h="124779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>
                          <a:latin typeface="Arial CE"/>
                        </a:rPr>
                        <a:t>Tab. 9   Potřeba živin v 1 kg krmné směsi pro slepice nosného typu</a:t>
                      </a:r>
                      <a:r>
                        <a:rPr lang="cs-CZ" sz="600" b="1" i="0" u="none" strike="noStrike" baseline="30000" dirty="0">
                          <a:latin typeface="Arial CE"/>
                        </a:rPr>
                        <a:t>1)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(Zelenka aj., 2007)</a:t>
                      </a:r>
                      <a:endParaRPr lang="cs-CZ" sz="600" b="1" i="0" u="none" strike="noStrike" dirty="0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91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Živina 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Slepice produkující vejce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919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konzumní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násadová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372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do 45 týdnů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nad 45 týdnů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do 40 týdnů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nad 40 týdnů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  </a:t>
                      </a:r>
                      <a:r>
                        <a:rPr lang="cs-CZ" sz="600" b="0" i="0" u="none" strike="noStrike">
                          <a:latin typeface="Arial CE"/>
                        </a:rPr>
                        <a:t>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182.0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173.0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linolová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15.0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15.0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8.3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9.5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4.2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4.4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+ cystein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7.4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8.4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7.8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5.8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arginin 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10.7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12.3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Stravitelné aminokyseliny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lysin   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7.6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8.7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s.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methionin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methionin + cystein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6.7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6.4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7.6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threonin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5.2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tryptofan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1.6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arginin       </a:t>
                      </a:r>
                    </a:p>
                  </a:txBody>
                  <a:tcPr marL="35743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9.7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11.1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10.4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Ca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37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využitelný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4.1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3.8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 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Na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Cl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1,6-2,0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1,6-2,0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Mn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Zn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Fe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65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Cu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I 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Se     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0.2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Vit. A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E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3.5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3.5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0.07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0.07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2979" marR="2979" marT="297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79" marR="2979" marT="2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Cholin       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2979" marR="2979" marT="29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1300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1300</a:t>
                      </a:r>
                    </a:p>
                  </a:txBody>
                  <a:tcPr marL="2979" marR="2979" marT="2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79" marR="2979" marT="297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779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47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1)  </a:t>
                      </a:r>
                      <a:r>
                        <a:rPr lang="cs-CZ" sz="600" b="0" i="0" u="none" strike="noStrike">
                          <a:latin typeface="Arial CE"/>
                        </a:rPr>
                        <a:t>při denní spotřebě 115 g krmiva</a:t>
                      </a: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79" marR="2979" marT="2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52175" y="188647"/>
          <a:ext cx="5256589" cy="6480731"/>
        </p:xfrm>
        <a:graphic>
          <a:graphicData uri="http://schemas.openxmlformats.org/drawingml/2006/table">
            <a:tbl>
              <a:tblPr/>
              <a:tblGrid>
                <a:gridCol w="1321411"/>
                <a:gridCol w="398365"/>
                <a:gridCol w="359502"/>
                <a:gridCol w="92351"/>
                <a:gridCol w="359502"/>
                <a:gridCol w="92351"/>
                <a:gridCol w="359502"/>
                <a:gridCol w="116595"/>
                <a:gridCol w="417799"/>
                <a:gridCol w="116595"/>
                <a:gridCol w="417799"/>
                <a:gridCol w="116595"/>
                <a:gridCol w="427516"/>
                <a:gridCol w="116595"/>
                <a:gridCol w="427516"/>
                <a:gridCol w="116595"/>
              </a:tblGrid>
              <a:tr h="194332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>
                          <a:latin typeface="Arial CE"/>
                        </a:rPr>
                        <a:t>Tab. 12   Potřeba živin v 1 kg krmné směsi pro vykrmované krůty a krocany</a:t>
                      </a:r>
                      <a:r>
                        <a:rPr lang="cs-CZ" sz="600" b="1" i="0" u="none" strike="noStrike" baseline="30000" dirty="0">
                          <a:latin typeface="Arial CE"/>
                        </a:rPr>
                        <a:t> 1)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(Zelenka aj., 2007)</a:t>
                      </a:r>
                      <a:endParaRPr lang="cs-CZ" sz="600" b="1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86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Živina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Týden výkrmu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7018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 7.-8.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2)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9.-12.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2)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13.-15.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2)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nad 15.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2)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 dirty="0">
                          <a:latin typeface="Arial CE"/>
                        </a:rPr>
                        <a:t> 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7018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1.-4.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5.-6.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7.-9.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10.-12.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13.-16.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17.-20.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nad 20.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baseline="30000">
                          <a:latin typeface="Arial CE"/>
                        </a:rPr>
                        <a:t>3)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 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7022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11.6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12.2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270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230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200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170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150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linolová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17.8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16.1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14.4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5.7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5.1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3.9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+ cystein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11.7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10.4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11.8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9.5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4.9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3.1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arginin 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19.4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15.7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Stravitelné aminokyseliny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lysin   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13.4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7.9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methionin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5.2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4.7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methionin + cystein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10.9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9.7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threonin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10.2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8.2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tryptofan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2.7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2.2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1.9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s. arginin       </a:t>
                      </a:r>
                    </a:p>
                  </a:txBody>
                  <a:tcPr marL="35008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18.2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14.7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Ca 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13.3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11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P využitelný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7.4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6.6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4.7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K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Na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Cl 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Mn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Zn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Fe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Cu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I 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Se     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Vit. A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 dirty="0">
                          <a:latin typeface="Arial CE"/>
                        </a:rPr>
                        <a:t>3 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    E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0.015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0.30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0.30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mg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65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2917" marR="2917" marT="29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917" marR="2917" marT="2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7022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Cholin       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mg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1200</a:t>
                      </a:r>
                    </a:p>
                  </a:txBody>
                  <a:tcPr marL="2917" marR="2917" marT="2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1200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2917" marR="2917" marT="2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917" marR="2917" marT="2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485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1314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1)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 krůty velkého typu, např. BUT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Big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 6 nebo Hybrid </a:t>
                      </a:r>
                      <a:r>
                        <a:rPr lang="cs-CZ" sz="600" b="0" i="0" u="none" strike="noStrike" dirty="0" err="1">
                          <a:latin typeface="Arial CE"/>
                        </a:rPr>
                        <a:t>Converter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2) 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krůťata samičího pohlaví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3) 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krůťata</a:t>
                      </a:r>
                      <a:r>
                        <a:rPr lang="cs-CZ" sz="600" b="0" i="0" u="none" strike="noStrike" baseline="30000" dirty="0">
                          <a:latin typeface="Arial CE"/>
                        </a:rPr>
                        <a:t>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samčího pohlaví</a:t>
                      </a: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917" marR="2917" marT="2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80172" y="116627"/>
          <a:ext cx="4896536" cy="6552719"/>
        </p:xfrm>
        <a:graphic>
          <a:graphicData uri="http://schemas.openxmlformats.org/drawingml/2006/table">
            <a:tbl>
              <a:tblPr/>
              <a:tblGrid>
                <a:gridCol w="1107045"/>
                <a:gridCol w="360229"/>
                <a:gridCol w="500805"/>
                <a:gridCol w="70738"/>
                <a:gridCol w="500805"/>
                <a:gridCol w="70738"/>
                <a:gridCol w="483234"/>
                <a:gridCol w="70738"/>
                <a:gridCol w="483234"/>
                <a:gridCol w="70738"/>
                <a:gridCol w="483234"/>
                <a:gridCol w="70738"/>
                <a:gridCol w="553522"/>
                <a:gridCol w="70738"/>
              </a:tblGrid>
              <a:tr h="132028">
                <a:tc gridSpan="13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>
                          <a:latin typeface="Arial CE"/>
                        </a:rPr>
                        <a:t>Tab. 13   Potřeba živin v 1 kg krmné směsi pro kachny pekingské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(Zelenka aj., 2007)</a:t>
                      </a:r>
                      <a:endParaRPr lang="cs-CZ" sz="600" b="1" i="0" u="none" strike="noStrike" dirty="0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240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11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Živina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Kachňata vykrmovaná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Kachňata chovná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Kachny dospělé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51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Týden výkrmu 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Týden odchovu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361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1. - 3.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  4. - 7. </a:t>
                      </a:r>
                    </a:p>
                  </a:txBody>
                  <a:tcPr marL="3621" marR="3621" marT="3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1. - 2. 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 3. - 8.  </a:t>
                      </a:r>
                    </a:p>
                  </a:txBody>
                  <a:tcPr marL="3621" marR="3621" marT="3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 9. - 20.   </a:t>
                      </a:r>
                    </a:p>
                  </a:txBody>
                  <a:tcPr marL="3621" marR="3621" marT="3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19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0831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12.1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12.1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10.9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220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220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180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linolová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486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4.4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4.4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+ cystein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7.8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5.4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arginin       </a:t>
                      </a:r>
                    </a:p>
                  </a:txBody>
                  <a:tcPr marL="43444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9.7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Ca 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využitelný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Na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1.7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Cl 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Mn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Zn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Fe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Cu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I 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0.8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Se     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Vit. A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E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0.015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0.025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50335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908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 Cholin       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1800</a:t>
                      </a:r>
                    </a:p>
                  </a:txBody>
                  <a:tcPr marL="3621" marR="3621" marT="36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1600</a:t>
                      </a:r>
                    </a:p>
                  </a:txBody>
                  <a:tcPr marL="3621" marR="3621" marT="3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1600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1400</a:t>
                      </a:r>
                    </a:p>
                  </a:txBody>
                  <a:tcPr marL="3621" marR="3621" marT="3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1400</a:t>
                      </a:r>
                    </a:p>
                  </a:txBody>
                  <a:tcPr marL="3621" marR="3621" marT="3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1800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3621" marR="3621" marT="36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08162" y="188640"/>
          <a:ext cx="5184578" cy="6192656"/>
        </p:xfrm>
        <a:graphic>
          <a:graphicData uri="http://schemas.openxmlformats.org/drawingml/2006/table">
            <a:tbl>
              <a:tblPr/>
              <a:tblGrid>
                <a:gridCol w="1160870"/>
                <a:gridCol w="377745"/>
                <a:gridCol w="405381"/>
                <a:gridCol w="89211"/>
                <a:gridCol w="405381"/>
                <a:gridCol w="89211"/>
                <a:gridCol w="405381"/>
                <a:gridCol w="89211"/>
                <a:gridCol w="405381"/>
                <a:gridCol w="89211"/>
                <a:gridCol w="405381"/>
                <a:gridCol w="128985"/>
                <a:gridCol w="442234"/>
                <a:gridCol w="96740"/>
                <a:gridCol w="497515"/>
                <a:gridCol w="96740"/>
              </a:tblGrid>
              <a:tr h="11803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 dirty="0">
                          <a:latin typeface="Arial CE"/>
                        </a:rPr>
                        <a:t>Tab. 15   Potřeba živin v 1 kg sušiny krmné dávky</a:t>
                      </a:r>
                      <a:r>
                        <a:rPr lang="cs-CZ" sz="600" b="1" i="0" u="none" strike="noStrike" baseline="30000" dirty="0">
                          <a:latin typeface="Arial CE"/>
                        </a:rPr>
                        <a:t>1)</a:t>
                      </a:r>
                      <a:r>
                        <a:rPr lang="cs-CZ" sz="600" b="1" i="0" u="none" strike="noStrike" dirty="0">
                          <a:latin typeface="Arial CE"/>
                        </a:rPr>
                        <a:t> pro pštrosy </a:t>
                      </a:r>
                      <a:r>
                        <a:rPr lang="cs-CZ" sz="600" b="1" i="0" u="none" strike="noStrike" dirty="0" smtClean="0">
                          <a:latin typeface="Arial CE"/>
                        </a:rPr>
                        <a:t>africké </a:t>
                      </a:r>
                      <a:r>
                        <a:rPr lang="cs-CZ" sz="600" b="0" i="0" u="none" strike="noStrike" dirty="0" smtClean="0">
                          <a:latin typeface="Arial CE"/>
                        </a:rPr>
                        <a:t>(Zelenka aj. 2007) 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endParaRPr lang="cs-CZ" sz="600" b="1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33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Živina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Měsíc odchovu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Dospělá zvířata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1. - 2.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3. - 4.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5. - 6.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7. - 10.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11. 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a další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2)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Hmotnost v kg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záchovná potřeba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latin typeface="Arial CE"/>
                        </a:rPr>
                        <a:t>v období snášky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895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0,8 - 11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11 - 28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28 - 52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52 - 91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91 - 107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Příjem sušiny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na konci období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  g  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440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820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1490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1800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2250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latin typeface="Arial CE"/>
                        </a:rPr>
                        <a:t>2250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 dirty="0">
                          <a:latin typeface="Arial CE"/>
                        </a:rPr>
                        <a:t>2500</a:t>
                      </a:r>
                    </a:p>
                  </a:txBody>
                  <a:tcPr marL="2899" marR="2899" marT="2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N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MJ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8.4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Dusíkaté látky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171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135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140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048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Veškeré aminokyseliny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lysin        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12.5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2.7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6.8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   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methionin + cystein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6.9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threonin     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7.6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1.7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tryptofan    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1.9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0.7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1.7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arginin       </a:t>
                      </a:r>
                    </a:p>
                  </a:txBody>
                  <a:tcPr marL="34791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11.5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3.2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Ca 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P využitelný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3.4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3.8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Mg 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Na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Cl 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2.1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Mn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Zn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90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Fe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Cu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I 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1.0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Se     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0.30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0.30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0.30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0.30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Vit. A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9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D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tis.m.j.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E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K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3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2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15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6 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7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   B</a:t>
                      </a:r>
                      <a:r>
                        <a:rPr lang="cs-CZ" sz="600" b="0" i="0" u="none" strike="noStrike" baseline="-25000">
                          <a:latin typeface="Arial CE"/>
                        </a:rPr>
                        <a:t>12    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0.05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Biotin     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0.10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dirty="0">
                          <a:latin typeface="Arial CE"/>
                        </a:rPr>
                        <a:t>0.20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listová 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3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nikotinová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60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80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Kys. pantotenová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mg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18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 Cholin       </a:t>
                      </a:r>
                    </a:p>
                  </a:txBody>
                  <a:tcPr marL="2899" marR="2899" marT="2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mg</a:t>
                      </a:r>
                    </a:p>
                  </a:txBody>
                  <a:tcPr marL="2899" marR="2899" marT="289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1600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1300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1300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2899" marR="2899" marT="28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baseline="30000">
                          <a:latin typeface="Arial CE"/>
                        </a:rPr>
                        <a:t> </a:t>
                      </a:r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>
                          <a:latin typeface="Arial CE"/>
                        </a:rPr>
                        <a:t>1300</a:t>
                      </a:r>
                    </a:p>
                  </a:txBody>
                  <a:tcPr marL="2899" marR="2899" marT="2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 </a:t>
                      </a:r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 dirty="0">
                          <a:latin typeface="Arial CE"/>
                        </a:rPr>
                        <a:t>1)  </a:t>
                      </a:r>
                      <a:r>
                        <a:rPr lang="cs-CZ" sz="600" b="0" i="0" u="none" strike="noStrike" dirty="0">
                          <a:latin typeface="Arial CE"/>
                        </a:rPr>
                        <a:t>Čerstvá nebo sušená objemná píce (zejména vojtěška) se může podílet na sušině krmné dávky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 ve 3. a 4. měsíci věku asi jednou čtvrtinou, v 5. a 6. měsíci více než 40 procenty, v 7. až 10. měsíci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 80 procenty a od 11. měsíce do dokončení růstu 88 procenty. Starší pštrosi mohou být mimo období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páření a snášky krmeni pouze objemnými statkovými krmivy </a:t>
                      </a:r>
                      <a:r>
                        <a:rPr lang="cs-CZ" sz="600" b="0" i="1" u="none" strike="noStrike">
                          <a:latin typeface="Arial CE"/>
                        </a:rPr>
                        <a:t>ad libitum</a:t>
                      </a:r>
                      <a:r>
                        <a:rPr lang="cs-CZ" sz="600" b="0" i="0" u="none" strike="noStrike">
                          <a:latin typeface="Arial CE"/>
                        </a:rPr>
                        <a:t> s doplňky minerálních látek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latin typeface="Arial CE"/>
                        </a:rPr>
                        <a:t>    a vitamínů a mohou dostat i menší množství kvalitní siláže. Jejich krmná dávka může obsahovat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až 20 procent vlákniny. Jednou týdně je nutné podávat kaménky pro podporu funkce svalnatého  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03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latin typeface="Arial CE"/>
                        </a:rPr>
                        <a:t>    žaludku.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033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baseline="30000">
                          <a:latin typeface="Arial CE"/>
                        </a:rPr>
                        <a:t>2)  </a:t>
                      </a:r>
                      <a:r>
                        <a:rPr lang="cs-CZ" sz="600" b="0" i="0" u="none" strike="noStrike">
                          <a:latin typeface="Arial CE"/>
                        </a:rPr>
                        <a:t>do dokončení růstu ve věku 14 - 20 měsíců</a:t>
                      </a: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2899" marR="2899" marT="2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3960</Words>
  <Application>Microsoft Office PowerPoint</Application>
  <PresentationFormat>Vlastní</PresentationFormat>
  <Paragraphs>4726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MZLU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Zelenka</dc:creator>
  <cp:lastModifiedBy>Zelenka</cp:lastModifiedBy>
  <cp:revision>15</cp:revision>
  <dcterms:created xsi:type="dcterms:W3CDTF">2013-03-22T08:10:09Z</dcterms:created>
  <dcterms:modified xsi:type="dcterms:W3CDTF">2014-04-01T13:36:24Z</dcterms:modified>
</cp:coreProperties>
</file>