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8" r:id="rId3"/>
    <p:sldId id="274" r:id="rId4"/>
    <p:sldId id="298" r:id="rId5"/>
    <p:sldId id="301" r:id="rId6"/>
    <p:sldId id="297" r:id="rId7"/>
    <p:sldId id="273" r:id="rId8"/>
    <p:sldId id="296" r:id="rId9"/>
    <p:sldId id="299" r:id="rId10"/>
    <p:sldId id="270" r:id="rId11"/>
    <p:sldId id="269" r:id="rId12"/>
    <p:sldId id="257" r:id="rId13"/>
    <p:sldId id="258" r:id="rId14"/>
    <p:sldId id="271" r:id="rId15"/>
    <p:sldId id="292" r:id="rId16"/>
    <p:sldId id="264" r:id="rId17"/>
    <p:sldId id="275" r:id="rId18"/>
    <p:sldId id="262" r:id="rId19"/>
    <p:sldId id="263" r:id="rId20"/>
    <p:sldId id="290" r:id="rId21"/>
    <p:sldId id="293" r:id="rId22"/>
    <p:sldId id="295" r:id="rId23"/>
    <p:sldId id="291" r:id="rId24"/>
    <p:sldId id="294" r:id="rId25"/>
    <p:sldId id="302" r:id="rId26"/>
    <p:sldId id="277" r:id="rId27"/>
    <p:sldId id="279" r:id="rId28"/>
    <p:sldId id="280" r:id="rId29"/>
    <p:sldId id="260" r:id="rId30"/>
    <p:sldId id="288" r:id="rId31"/>
    <p:sldId id="289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2394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EA02C-8AE5-4616-9E53-7D11C55DD534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6B94A-0449-42E7-81CE-404218997B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766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6B94A-0449-42E7-81CE-404218997B60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9927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4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386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84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39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4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307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79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0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41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87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66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BD2E7-4364-4733-A039-B3112E841413}" type="datetimeFigureOut">
              <a:rPr lang="cs-CZ" smtClean="0"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D1CE7-6E18-47B6-8D50-883E3F58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6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frm=1&amp;source=images&amp;cd=&amp;cad=rja&amp;docid=QSn76H4Aq79ufM&amp;tbnid=tpxO8CRT29UG6M:&amp;ved=0CAUQjRw&amp;url=http://lyceum2012.webnode.cz/v-f-tipna-videa/&amp;ei=sO1UUvbtI4uHswbP0YGYCA&amp;bvm=bv.53760139,d.d2k&amp;psig=AFQjCNFN65sF1xICtjTTkfCQP9FKbabIbQ&amp;ust=138138389691324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metodika.reformy-msmt.cz/" TargetMode="External"/><Relationship Id="rId2" Type="http://schemas.openxmlformats.org/officeDocument/2006/relationships/hyperlink" Target="http://audit-vav.reformy-msmt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vyzkum.cz/FrontClanek.aspx?idsekce=68589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yzkum.cz/FrontClanek.aspx?idsekce=49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zkum.cz/FrontClanek.aspx?idsekce=987" TargetMode="External"/><Relationship Id="rId2" Type="http://schemas.openxmlformats.org/officeDocument/2006/relationships/hyperlink" Target="http://www.vyzkum.cz/FrontClanek.aspx?idsekce=5522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yzkum.cz/FrontClanek.aspx?idsekce=986" TargetMode="External"/><Relationship Id="rId5" Type="http://schemas.openxmlformats.org/officeDocument/2006/relationships/hyperlink" Target="http://www.vyzkum.cz/FrontClanek.aspx?idsekce=979" TargetMode="External"/><Relationship Id="rId4" Type="http://schemas.openxmlformats.org/officeDocument/2006/relationships/hyperlink" Target="http://www.vyzkum.cz/FrontClanek.aspx?idsekce=975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vav.cz/h11/organizationDetail.do?rowId=ico:62156489" TargetMode="External"/><Relationship Id="rId2" Type="http://schemas.openxmlformats.org/officeDocument/2006/relationships/hyperlink" Target="http://www.vyzkum.cz/FrontClanek.aspx?idsekce=85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yzkum.cz/storage/att/BAFE325E8B5469E7C05A82CCC5F734CD/sb129-09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delu.cz/cz/sluzby_sz/icuk/podpora_vedy" TargetMode="External"/><Relationship Id="rId2" Type="http://schemas.openxmlformats.org/officeDocument/2006/relationships/hyperlink" Target="http://www.vyzkum.cz/FrontClanek.aspx?idsekce=2941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&#253;zkum.cz/" TargetMode="External"/><Relationship Id="rId2" Type="http://schemas.openxmlformats.org/officeDocument/2006/relationships/hyperlink" Target="http://www.isvav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www.mendelu.cz/cz/sluzby_sz/icuk/podpora_ved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Rejstřík </a:t>
            </a:r>
            <a:r>
              <a:rPr lang="cs-CZ" dirty="0" smtClean="0"/>
              <a:t>informací o výsledcích,</a:t>
            </a:r>
            <a:br>
              <a:rPr lang="cs-CZ" dirty="0" smtClean="0"/>
            </a:br>
            <a:r>
              <a:rPr lang="cs-CZ" dirty="0" smtClean="0"/>
              <a:t>metodika hodnocení výsledků výzkumných organizací 2013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3573016"/>
            <a:ext cx="7920880" cy="1752600"/>
          </a:xfrm>
        </p:spPr>
        <p:txBody>
          <a:bodyPr>
            <a:normAutofit fontScale="62500" lnSpcReduction="20000"/>
          </a:bodyPr>
          <a:lstStyle/>
          <a:p>
            <a:r>
              <a:rPr lang="cs-C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Ing. Věra Svobodová,</a:t>
            </a:r>
          </a:p>
          <a:p>
            <a:r>
              <a:rPr lang="cs-C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Ústav vědecko-pedagogických informací a služeb Mendelova univerzita v Brně</a:t>
            </a:r>
          </a:p>
          <a:p>
            <a:r>
              <a:rPr lang="cs-C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10.říjen 2013</a:t>
            </a:r>
          </a:p>
          <a:p>
            <a:endParaRPr lang="cs-CZ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800" dirty="0"/>
              <a:t>EXCELENCE DOKTORSKÉHO STUDIA NA AF MENDELU PRO NAVAZUJÍCÍ EVROPSKOU VĚDECKO-VÝZKUMNOU KARIÉRU, </a:t>
            </a:r>
            <a:r>
              <a:rPr lang="cs-CZ" sz="2800" dirty="0" smtClean="0"/>
              <a:t>CZ.1.07/2.3.00/20.0005</a:t>
            </a:r>
            <a:endParaRPr lang="cs-CZ" sz="2800" dirty="0"/>
          </a:p>
          <a:p>
            <a:endParaRPr lang="cs-CZ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http://files.lyceum2012.webnode.cz/200000079-470f24808e/met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15909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157192"/>
            <a:ext cx="882015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1344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Hodnocení české vědy – trocha historie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2003, 2004 - analýzy </a:t>
            </a:r>
            <a:r>
              <a:rPr lang="cs-CZ" sz="2400" dirty="0"/>
              <a:t>stavu výzkumu a vývoje </a:t>
            </a:r>
            <a:r>
              <a:rPr lang="cs-CZ" sz="2400" dirty="0" smtClean="0"/>
              <a:t>v </a:t>
            </a:r>
            <a:r>
              <a:rPr lang="cs-CZ" sz="2400" dirty="0"/>
              <a:t>České republice a jejich srovnání se </a:t>
            </a:r>
            <a:r>
              <a:rPr lang="cs-CZ" sz="2400" dirty="0" smtClean="0"/>
              <a:t>zahraničím, konstatován rozdíl mezi optimistickým </a:t>
            </a:r>
            <a:r>
              <a:rPr lang="cs-CZ" sz="2400" dirty="0"/>
              <a:t>hodnocením jednotlivých </a:t>
            </a:r>
            <a:r>
              <a:rPr lang="cs-CZ" sz="2400" dirty="0" smtClean="0"/>
              <a:t>projektů a výzkumných </a:t>
            </a:r>
            <a:r>
              <a:rPr lang="cs-CZ" sz="2400" dirty="0"/>
              <a:t>záměrů </a:t>
            </a:r>
            <a:r>
              <a:rPr lang="cs-CZ" sz="2400" dirty="0" smtClean="0"/>
              <a:t> a nepříliš lichotivým hodnocením stavu </a:t>
            </a:r>
            <a:r>
              <a:rPr lang="cs-CZ" sz="2400" dirty="0" err="1" smtClean="0"/>
              <a:t>VaV</a:t>
            </a:r>
            <a:r>
              <a:rPr lang="cs-CZ" sz="2400" dirty="0" smtClean="0"/>
              <a:t> </a:t>
            </a:r>
            <a:r>
              <a:rPr lang="cs-CZ" sz="2400" dirty="0"/>
              <a:t>v </a:t>
            </a:r>
            <a:r>
              <a:rPr lang="cs-CZ" sz="2400" dirty="0" smtClean="0"/>
              <a:t>ČR jako celku.</a:t>
            </a:r>
          </a:p>
          <a:p>
            <a:endParaRPr lang="cs-CZ" sz="2400" dirty="0" smtClean="0"/>
          </a:p>
          <a:p>
            <a:r>
              <a:rPr lang="cs-CZ" sz="2400" dirty="0" smtClean="0"/>
              <a:t>2004 první Metodika hodnocení </a:t>
            </a:r>
            <a:r>
              <a:rPr lang="cs-CZ" sz="2400" dirty="0" err="1" smtClean="0"/>
              <a:t>VaV</a:t>
            </a:r>
            <a:r>
              <a:rPr lang="cs-CZ" sz="2400" dirty="0" smtClean="0"/>
              <a:t>, první  pozitivní seznam periodik, metodika se každým rokem upřesňovala, 2010-2012 jen s minimálními úpravami. 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869160"/>
            <a:ext cx="1842537" cy="1726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5988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8612"/>
            <a:ext cx="8229600" cy="7381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Hodnocení české vědy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760640"/>
          </a:xfrm>
        </p:spPr>
        <p:txBody>
          <a:bodyPr>
            <a:normAutofit fontScale="85000" lnSpcReduction="20000"/>
          </a:bodyPr>
          <a:lstStyle/>
          <a:p>
            <a:endParaRPr lang="cs-CZ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sz="2200" dirty="0" smtClean="0"/>
              <a:t>01/2009-12/2012 </a:t>
            </a:r>
            <a:r>
              <a:rPr lang="cs-CZ" sz="2200" b="1" dirty="0" smtClean="0"/>
              <a:t>Mezinárodní </a:t>
            </a:r>
            <a:r>
              <a:rPr lang="cs-CZ" sz="2200" b="1" dirty="0"/>
              <a:t>audit vědy, výzkumu a </a:t>
            </a:r>
            <a:r>
              <a:rPr lang="cs-CZ" sz="2200" b="1" dirty="0" smtClean="0"/>
              <a:t>inovací v ČR </a:t>
            </a:r>
            <a:r>
              <a:rPr lang="cs-CZ" sz="2200" dirty="0" smtClean="0"/>
              <a:t>jako </a:t>
            </a:r>
            <a:r>
              <a:rPr lang="cs-CZ" sz="2200" dirty="0" err="1" smtClean="0"/>
              <a:t>IPn</a:t>
            </a:r>
            <a:r>
              <a:rPr lang="cs-CZ" sz="2200" dirty="0" smtClean="0"/>
              <a:t> (Integrovaný projekt národní), který provedla  </a:t>
            </a:r>
            <a:r>
              <a:rPr lang="cs-CZ" sz="2200" dirty="0" err="1" smtClean="0"/>
              <a:t>Technopolis</a:t>
            </a:r>
            <a:r>
              <a:rPr lang="cs-CZ" sz="2200" dirty="0" smtClean="0"/>
              <a:t>  Group  </a:t>
            </a:r>
            <a:r>
              <a:rPr lang="cs-CZ" sz="2200" dirty="0" smtClean="0">
                <a:hlinkClick r:id="rId2"/>
              </a:rPr>
              <a:t>http</a:t>
            </a:r>
            <a:r>
              <a:rPr lang="cs-CZ" sz="2200" dirty="0">
                <a:hlinkClick r:id="rId2"/>
              </a:rPr>
              <a:t>://</a:t>
            </a:r>
            <a:r>
              <a:rPr lang="cs-CZ" sz="2200" dirty="0" smtClean="0">
                <a:hlinkClick r:id="rId2"/>
              </a:rPr>
              <a:t>audit-vav.reformy-msmt.cz</a:t>
            </a:r>
            <a:endParaRPr lang="cs-CZ" sz="2200" dirty="0"/>
          </a:p>
          <a:p>
            <a:pPr marL="457200" lvl="1" indent="0">
              <a:buNone/>
            </a:pPr>
            <a:r>
              <a:rPr lang="cs-CZ" sz="2200" dirty="0" smtClean="0"/>
              <a:t>analyzoval stav </a:t>
            </a:r>
            <a:r>
              <a:rPr lang="cs-CZ" sz="2200" dirty="0"/>
              <a:t>české </a:t>
            </a:r>
            <a:r>
              <a:rPr lang="cs-CZ" sz="2200" dirty="0" smtClean="0"/>
              <a:t>vědy a konstatoval:</a:t>
            </a:r>
          </a:p>
          <a:p>
            <a:pPr lvl="1"/>
            <a:r>
              <a:rPr lang="cs-CZ" sz="2200" dirty="0" smtClean="0"/>
              <a:t>extrémně </a:t>
            </a:r>
            <a:r>
              <a:rPr lang="cs-CZ" sz="2200" dirty="0"/>
              <a:t>nízký podíl průmyslové sféry na financování </a:t>
            </a:r>
            <a:r>
              <a:rPr lang="cs-CZ" sz="2200" dirty="0" err="1"/>
              <a:t>VaV</a:t>
            </a:r>
            <a:r>
              <a:rPr lang="cs-CZ" sz="2200" dirty="0"/>
              <a:t> vysokých škol, </a:t>
            </a:r>
            <a:endParaRPr lang="cs-CZ" sz="2200" dirty="0" smtClean="0"/>
          </a:p>
          <a:p>
            <a:pPr lvl="1"/>
            <a:r>
              <a:rPr lang="cs-CZ" sz="2200" dirty="0" smtClean="0"/>
              <a:t>nízkou </a:t>
            </a:r>
            <a:r>
              <a:rPr lang="cs-CZ" sz="2200" dirty="0"/>
              <a:t>výkonnost </a:t>
            </a:r>
            <a:r>
              <a:rPr lang="cs-CZ" sz="2200" dirty="0" err="1"/>
              <a:t>VaV</a:t>
            </a:r>
            <a:r>
              <a:rPr lang="cs-CZ" sz="2200" dirty="0"/>
              <a:t> v porovnání se západní Evropou </a:t>
            </a:r>
            <a:endParaRPr lang="cs-CZ" sz="2200" dirty="0" smtClean="0"/>
          </a:p>
          <a:p>
            <a:pPr lvl="1"/>
            <a:r>
              <a:rPr lang="cs-CZ" sz="2200" dirty="0" smtClean="0"/>
              <a:t>nízkou </a:t>
            </a:r>
            <a:r>
              <a:rPr lang="cs-CZ" sz="2200" dirty="0"/>
              <a:t>institucionální podporu v porovnání s mezinárodním </a:t>
            </a:r>
            <a:r>
              <a:rPr lang="cs-CZ" sz="2200" dirty="0" smtClean="0"/>
              <a:t>standardem </a:t>
            </a:r>
          </a:p>
          <a:p>
            <a:pPr lvl="1"/>
            <a:r>
              <a:rPr lang="cs-CZ" sz="2200" dirty="0" smtClean="0"/>
              <a:t>doporučil </a:t>
            </a:r>
            <a:r>
              <a:rPr lang="cs-CZ" sz="2200" dirty="0"/>
              <a:t>opustit </a:t>
            </a:r>
            <a:r>
              <a:rPr lang="cs-CZ" sz="2200" dirty="0" smtClean="0"/>
              <a:t>v roce 2012  platnou  </a:t>
            </a:r>
            <a:r>
              <a:rPr lang="cs-CZ" sz="2200" dirty="0"/>
              <a:t>Metodiku hodnocení výsledků </a:t>
            </a:r>
            <a:r>
              <a:rPr lang="cs-CZ" sz="2200" dirty="0" err="1"/>
              <a:t>VaV</a:t>
            </a:r>
            <a:r>
              <a:rPr lang="cs-CZ" sz="2200" dirty="0"/>
              <a:t>. </a:t>
            </a:r>
            <a:endParaRPr lang="cs-CZ" sz="2200" dirty="0" smtClean="0"/>
          </a:p>
          <a:p>
            <a:pPr marL="457200" lvl="1" indent="0">
              <a:buNone/>
            </a:pPr>
            <a:endParaRPr lang="cs-CZ" sz="2200" dirty="0"/>
          </a:p>
          <a:p>
            <a:pPr marL="0" lvl="1" indent="0">
              <a:spcBef>
                <a:spcPts val="0"/>
              </a:spcBef>
              <a:buNone/>
            </a:pPr>
            <a:r>
              <a:rPr lang="cs-CZ" sz="2200" dirty="0" smtClean="0"/>
              <a:t>01/2012-6/2015 </a:t>
            </a:r>
            <a:r>
              <a:rPr lang="cs-CZ" sz="2200" b="1" dirty="0"/>
              <a:t>Efektivní systém hodnocení a financování výzkumu, vývoje a inovací</a:t>
            </a:r>
            <a:r>
              <a:rPr lang="cs-CZ" sz="2200" dirty="0"/>
              <a:t> </a:t>
            </a:r>
            <a:r>
              <a:rPr lang="cs-CZ" sz="2200" dirty="0" smtClean="0"/>
              <a:t>(Metodika</a:t>
            </a:r>
            <a:r>
              <a:rPr lang="cs-CZ" sz="2200" dirty="0"/>
              <a:t>)  </a:t>
            </a:r>
            <a:r>
              <a:rPr lang="cs-CZ" sz="2200" dirty="0">
                <a:hlinkClick r:id="rId3"/>
              </a:rPr>
              <a:t>http://metodika.reformy-msmt.cz</a:t>
            </a:r>
            <a:r>
              <a:rPr lang="cs-CZ" sz="2200" dirty="0" smtClean="0">
                <a:hlinkClick r:id="rId3"/>
              </a:rPr>
              <a:t>/</a:t>
            </a:r>
            <a:endParaRPr lang="cs-CZ" sz="2200" dirty="0"/>
          </a:p>
          <a:p>
            <a:pPr marL="0" indent="0">
              <a:spcBef>
                <a:spcPts val="0"/>
              </a:spcBef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       </a:t>
            </a:r>
          </a:p>
          <a:p>
            <a:pPr lvl="1"/>
            <a:r>
              <a:rPr lang="cs-CZ" sz="2200" dirty="0" smtClean="0"/>
              <a:t>cílem je </a:t>
            </a:r>
            <a:r>
              <a:rPr lang="cs-CZ" sz="2200" u="sng" dirty="0" smtClean="0"/>
              <a:t>vytvořit efektivní systém veřejné podpory </a:t>
            </a:r>
            <a:r>
              <a:rPr lang="cs-CZ" sz="2200" dirty="0" smtClean="0"/>
              <a:t>výzkumu, vývoje a inovací v ČR </a:t>
            </a:r>
          </a:p>
          <a:p>
            <a:pPr lvl="1"/>
            <a:r>
              <a:rPr lang="cs-CZ" sz="2200" dirty="0" smtClean="0"/>
              <a:t>zvyšovat excelenci </a:t>
            </a:r>
            <a:r>
              <a:rPr lang="cs-CZ" sz="2200" dirty="0"/>
              <a:t>české vědy a </a:t>
            </a:r>
            <a:r>
              <a:rPr lang="cs-CZ" sz="2200" dirty="0" smtClean="0"/>
              <a:t>výzkumu </a:t>
            </a:r>
          </a:p>
          <a:p>
            <a:pPr lvl="1"/>
            <a:r>
              <a:rPr lang="cs-CZ" sz="2200" dirty="0" smtClean="0"/>
              <a:t>zajistit růst </a:t>
            </a:r>
            <a:r>
              <a:rPr lang="cs-CZ" sz="2200" dirty="0"/>
              <a:t>konkurenceschopnosti v mezinárodním </a:t>
            </a:r>
            <a:r>
              <a:rPr lang="cs-CZ" sz="2200" dirty="0" smtClean="0"/>
              <a:t>měřítku </a:t>
            </a:r>
          </a:p>
          <a:p>
            <a:pPr lvl="1"/>
            <a:r>
              <a:rPr lang="cs-CZ" sz="2200" dirty="0" smtClean="0"/>
              <a:t>navrhnout hodnocení </a:t>
            </a:r>
            <a:r>
              <a:rPr lang="cs-CZ" sz="2200" dirty="0" err="1" smtClean="0"/>
              <a:t>VaV</a:t>
            </a:r>
            <a:r>
              <a:rPr lang="cs-CZ" sz="2200" dirty="0" smtClean="0"/>
              <a:t>  srovnatelné  </a:t>
            </a:r>
            <a:r>
              <a:rPr lang="cs-CZ" sz="2200" dirty="0"/>
              <a:t>se </a:t>
            </a:r>
            <a:r>
              <a:rPr lang="cs-CZ" sz="2200" dirty="0" smtClean="0"/>
              <a:t>zahraničím</a:t>
            </a:r>
          </a:p>
          <a:p>
            <a:pPr lvl="1"/>
            <a:r>
              <a:rPr lang="cs-CZ" sz="2200" dirty="0" smtClean="0"/>
              <a:t>navrhnout </a:t>
            </a:r>
            <a:r>
              <a:rPr lang="cs-CZ" sz="2200" u="sng" dirty="0" smtClean="0"/>
              <a:t>způsob </a:t>
            </a:r>
            <a:r>
              <a:rPr lang="cs-CZ" sz="2200" u="sng" dirty="0"/>
              <a:t>institucionálního financování</a:t>
            </a:r>
            <a:r>
              <a:rPr lang="cs-CZ" sz="2200" dirty="0"/>
              <a:t>, který transparentním způsobem promítne výkonnostní principy hodnocení.</a:t>
            </a:r>
          </a:p>
        </p:txBody>
      </p:sp>
    </p:spTree>
    <p:extLst>
      <p:ext uri="{BB962C8B-B14F-4D97-AF65-F5344CB8AC3E}">
        <p14:creationId xmlns:p14="http://schemas.microsoft.com/office/powerpoint/2010/main" val="3570308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Proč nová metodika 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57423"/>
            <a:ext cx="8229600" cy="4525963"/>
          </a:xfrm>
        </p:spPr>
        <p:txBody>
          <a:bodyPr>
            <a:normAutofit/>
          </a:bodyPr>
          <a:lstStyle/>
          <a:p>
            <a:r>
              <a:rPr lang="cs-CZ" sz="2200" dirty="0" smtClean="0"/>
              <a:t>protože mezinárodní audit (</a:t>
            </a:r>
            <a:r>
              <a:rPr lang="cs-CZ" sz="2200" dirty="0" err="1" smtClean="0"/>
              <a:t>Technopolis</a:t>
            </a:r>
            <a:r>
              <a:rPr lang="cs-CZ" sz="2200" dirty="0" smtClean="0"/>
              <a:t> Group) doporučil nepokračovat ve stávající metodice</a:t>
            </a:r>
          </a:p>
          <a:p>
            <a:endParaRPr lang="cs-CZ" sz="2200" dirty="0" smtClean="0"/>
          </a:p>
          <a:p>
            <a:r>
              <a:rPr lang="cs-CZ" sz="2200" dirty="0" smtClean="0"/>
              <a:t>a podle RVVI nelze čekat na výsledky projektu Efektivní systém hodnocení a financování výzkumu, vývoje a inovací (Metodika), které budou nejdříve v roce 2016</a:t>
            </a:r>
          </a:p>
          <a:p>
            <a:endParaRPr lang="cs-CZ" sz="2200" dirty="0" smtClean="0"/>
          </a:p>
          <a:p>
            <a:pPr marL="0" indent="0">
              <a:buNone/>
            </a:pPr>
            <a:r>
              <a:rPr lang="cs-CZ" sz="2200" dirty="0" smtClean="0"/>
              <a:t>» </a:t>
            </a:r>
            <a:r>
              <a:rPr lang="cs-CZ" sz="2200" dirty="0"/>
              <a:t>» » » </a:t>
            </a:r>
            <a:r>
              <a:rPr lang="cs-CZ" sz="2200" dirty="0" smtClean="0"/>
              <a:t>	vznikla nová Metodika hodnocení VO a hodnocení 	výsledků ukončených programů platná pro léta 2013 až 2015 	(</a:t>
            </a:r>
            <a:r>
              <a:rPr lang="cs-CZ" sz="2200" dirty="0" smtClean="0">
                <a:hlinkClick r:id="rId2"/>
              </a:rPr>
              <a:t>http://www.vyzkum.cz/</a:t>
            </a:r>
            <a:r>
              <a:rPr lang="cs-CZ" sz="2200" dirty="0" err="1" smtClean="0">
                <a:hlinkClick r:id="rId2"/>
              </a:rPr>
              <a:t>FrontClanek.aspx?idsekce</a:t>
            </a:r>
            <a:r>
              <a:rPr lang="cs-CZ" sz="2200" dirty="0" smtClean="0">
                <a:hlinkClick r:id="rId2"/>
              </a:rPr>
              <a:t>=685899</a:t>
            </a:r>
            <a:r>
              <a:rPr lang="cs-CZ" sz="2200" dirty="0" smtClean="0"/>
              <a:t>)</a:t>
            </a:r>
          </a:p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5013176"/>
            <a:ext cx="1247205" cy="1567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013176"/>
            <a:ext cx="1842537" cy="1726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Přímá spojnice 8"/>
          <p:cNvCxnSpPr/>
          <p:nvPr/>
        </p:nvCxnSpPr>
        <p:spPr>
          <a:xfrm>
            <a:off x="899592" y="4869160"/>
            <a:ext cx="2058561" cy="170046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V="1">
            <a:off x="971600" y="5013176"/>
            <a:ext cx="1986553" cy="155644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68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964488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Co přinesla Metodika 2013 (M13)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340768"/>
            <a:ext cx="7474024" cy="478539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dokonalejší ověření a hodnocení publikačních výsledků</a:t>
            </a:r>
          </a:p>
          <a:p>
            <a:r>
              <a:rPr lang="cs-CZ" sz="2400" dirty="0" smtClean="0"/>
              <a:t>peer </a:t>
            </a:r>
            <a:r>
              <a:rPr lang="cs-CZ" sz="2400" dirty="0" err="1" smtClean="0"/>
              <a:t>review</a:t>
            </a:r>
            <a:r>
              <a:rPr lang="cs-CZ" sz="2400" dirty="0" smtClean="0"/>
              <a:t> hodnocení knih </a:t>
            </a:r>
          </a:p>
          <a:p>
            <a:r>
              <a:rPr lang="cs-CZ" sz="2400" dirty="0" smtClean="0"/>
              <a:t>zavedení oborových skupin by mělo zohlednit specifika jednotlivých oborů  (</a:t>
            </a:r>
            <a:r>
              <a:rPr lang="cs-CZ" sz="2400" dirty="0"/>
              <a:t>příloha č. 7 </a:t>
            </a:r>
            <a:r>
              <a:rPr lang="cs-CZ" sz="2400" dirty="0" smtClean="0"/>
              <a:t>Dělení </a:t>
            </a:r>
            <a:r>
              <a:rPr lang="cs-CZ" sz="2400" dirty="0"/>
              <a:t>oborů </a:t>
            </a:r>
            <a:r>
              <a:rPr lang="cs-CZ" sz="2400" dirty="0" smtClean="0"/>
              <a:t>RIV)</a:t>
            </a:r>
          </a:p>
          <a:p>
            <a:r>
              <a:rPr lang="cs-CZ" sz="2400" dirty="0" smtClean="0"/>
              <a:t>hodnocení excelence (pilíř II.)</a:t>
            </a:r>
          </a:p>
          <a:p>
            <a:r>
              <a:rPr lang="cs-CZ" sz="2400" dirty="0" smtClean="0"/>
              <a:t>jiný způsob hodnocení výsledků aplikovaného výzkumu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M13 bude uplatněna na výsledky s rokem uplatnění 2012</a:t>
            </a:r>
            <a:r>
              <a:rPr lang="cs-CZ" sz="2400" dirty="0" smtClean="0"/>
              <a:t>, hodnocení již odevzdaných a hodnocených výsledků </a:t>
            </a:r>
            <a:r>
              <a:rPr lang="cs-CZ" sz="2400" dirty="0"/>
              <a:t>s rokem vydání 2008 - 2011 má zůstat beze změny </a:t>
            </a:r>
            <a:endParaRPr lang="cs-CZ" sz="2400" dirty="0" smtClean="0"/>
          </a:p>
          <a:p>
            <a:r>
              <a:rPr lang="cs-CZ" sz="2400" dirty="0" smtClean="0"/>
              <a:t>v roce  </a:t>
            </a:r>
            <a:r>
              <a:rPr lang="cs-CZ" sz="2400" b="1" dirty="0" smtClean="0"/>
              <a:t>H13</a:t>
            </a:r>
            <a:r>
              <a:rPr lang="cs-CZ" sz="2400" dirty="0" smtClean="0"/>
              <a:t> bude plně uplatněn pouze </a:t>
            </a:r>
            <a:r>
              <a:rPr lang="cs-CZ" sz="2400" b="1" dirty="0" smtClean="0"/>
              <a:t>Pilíř I a Pilíř III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1631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Slovníček termínů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256584"/>
          </a:xfrm>
        </p:spPr>
        <p:txBody>
          <a:bodyPr>
            <a:noAutofit/>
          </a:bodyPr>
          <a:lstStyle/>
          <a:p>
            <a:r>
              <a:rPr lang="cs-CZ" sz="2000" b="1" dirty="0" smtClean="0">
                <a:latin typeface="+mj-lt"/>
              </a:rPr>
              <a:t>rok </a:t>
            </a:r>
            <a:r>
              <a:rPr lang="cs-CZ" sz="2000" b="1" dirty="0">
                <a:latin typeface="+mj-lt"/>
              </a:rPr>
              <a:t>uplatnění </a:t>
            </a:r>
            <a:r>
              <a:rPr lang="cs-CZ" sz="2000" dirty="0" smtClean="0">
                <a:latin typeface="+mj-lt"/>
              </a:rPr>
              <a:t>výsledku = rok vydání, publikování, = </a:t>
            </a:r>
            <a:r>
              <a:rPr lang="cs-CZ" sz="2000" dirty="0">
                <a:latin typeface="+mj-lt"/>
              </a:rPr>
              <a:t>zařazení do běžného (tištěného) ročníkového vydání </a:t>
            </a:r>
            <a:r>
              <a:rPr lang="cs-CZ" sz="2000" dirty="0" smtClean="0">
                <a:latin typeface="+mj-lt"/>
              </a:rPr>
              <a:t>časopisu, </a:t>
            </a:r>
            <a:r>
              <a:rPr lang="cs-CZ" sz="2000" dirty="0">
                <a:latin typeface="+mj-lt"/>
              </a:rPr>
              <a:t>pro zařazení do hodnocení (H13) je rozhodující rok vydání </a:t>
            </a:r>
            <a:r>
              <a:rPr lang="cs-CZ" sz="2000" dirty="0" smtClean="0">
                <a:latin typeface="+mj-lt"/>
              </a:rPr>
              <a:t>výsledku (2012), </a:t>
            </a:r>
            <a:r>
              <a:rPr lang="cs-CZ" sz="2000" dirty="0">
                <a:latin typeface="+mj-lt"/>
              </a:rPr>
              <a:t>ale pro </a:t>
            </a:r>
            <a:r>
              <a:rPr lang="cs-CZ" sz="2000" u="sng" dirty="0">
                <a:latin typeface="+mj-lt"/>
              </a:rPr>
              <a:t>způsob hodnocení </a:t>
            </a:r>
            <a:r>
              <a:rPr lang="cs-CZ" sz="2000" dirty="0">
                <a:latin typeface="+mj-lt"/>
              </a:rPr>
              <a:t>je rozhodující metodika platná </a:t>
            </a:r>
            <a:r>
              <a:rPr lang="cs-CZ" sz="2000" u="sng" dirty="0">
                <a:latin typeface="+mj-lt"/>
              </a:rPr>
              <a:t>v roce </a:t>
            </a:r>
            <a:r>
              <a:rPr lang="cs-CZ" sz="2000" u="sng" dirty="0" smtClean="0">
                <a:latin typeface="+mj-lt"/>
              </a:rPr>
              <a:t>odevzdání </a:t>
            </a:r>
            <a:r>
              <a:rPr lang="cs-CZ" sz="2000" dirty="0">
                <a:latin typeface="+mj-lt"/>
              </a:rPr>
              <a:t>poskytovateli dotace </a:t>
            </a:r>
            <a:endParaRPr lang="cs-CZ" sz="2000" dirty="0" smtClean="0">
              <a:latin typeface="+mj-lt"/>
            </a:endParaRPr>
          </a:p>
          <a:p>
            <a:r>
              <a:rPr lang="cs-CZ" sz="2000" b="1" dirty="0" smtClean="0">
                <a:latin typeface="+mj-lt"/>
              </a:rPr>
              <a:t>předkladatel</a:t>
            </a:r>
            <a:r>
              <a:rPr lang="cs-CZ" sz="2000" dirty="0" smtClean="0">
                <a:latin typeface="+mj-lt"/>
              </a:rPr>
              <a:t> </a:t>
            </a:r>
            <a:r>
              <a:rPr lang="cs-CZ" sz="2000" dirty="0">
                <a:latin typeface="+mj-lt"/>
              </a:rPr>
              <a:t>– VO, kde výsledek </a:t>
            </a:r>
            <a:r>
              <a:rPr lang="cs-CZ" sz="2000" dirty="0" smtClean="0">
                <a:latin typeface="+mj-lt"/>
              </a:rPr>
              <a:t>vznikl, Mendelova univerzita v Brně</a:t>
            </a:r>
          </a:p>
          <a:p>
            <a:r>
              <a:rPr lang="cs-CZ" sz="2000" b="1" dirty="0" smtClean="0">
                <a:latin typeface="+mj-lt"/>
              </a:rPr>
              <a:t>organizační jednotka </a:t>
            </a:r>
            <a:r>
              <a:rPr lang="cs-CZ" sz="2000" dirty="0" smtClean="0">
                <a:latin typeface="+mj-lt"/>
              </a:rPr>
              <a:t>- Mendelova </a:t>
            </a:r>
            <a:r>
              <a:rPr lang="cs-CZ" sz="2000" dirty="0">
                <a:latin typeface="+mj-lt"/>
              </a:rPr>
              <a:t>univerzita v Brně / Agronomická </a:t>
            </a:r>
            <a:r>
              <a:rPr lang="cs-CZ" sz="2000" dirty="0" smtClean="0">
                <a:latin typeface="+mj-lt"/>
              </a:rPr>
              <a:t>fakulta,  kód organizační jednotky 43210</a:t>
            </a:r>
          </a:p>
          <a:p>
            <a:r>
              <a:rPr lang="cs-CZ" sz="2000" b="1" dirty="0" smtClean="0">
                <a:latin typeface="+mj-lt"/>
              </a:rPr>
              <a:t>poskytovatel</a:t>
            </a:r>
            <a:r>
              <a:rPr lang="cs-CZ" sz="2000" dirty="0" smtClean="0">
                <a:latin typeface="+mj-lt"/>
              </a:rPr>
              <a:t> = poskytovatel dotace – MŠMT, GAČR, MK, </a:t>
            </a:r>
            <a:r>
              <a:rPr lang="cs-CZ" sz="2000" dirty="0" err="1" smtClean="0">
                <a:latin typeface="+mj-lt"/>
              </a:rPr>
              <a:t>Mze</a:t>
            </a:r>
            <a:r>
              <a:rPr lang="cs-CZ" sz="2000" dirty="0" smtClean="0">
                <a:latin typeface="+mj-lt"/>
              </a:rPr>
              <a:t>, ….</a:t>
            </a:r>
          </a:p>
          <a:p>
            <a:r>
              <a:rPr lang="cs-CZ" sz="2000" dirty="0">
                <a:latin typeface="+mj-lt"/>
              </a:rPr>
              <a:t>do H13 vstupují výsledky s rokem uplatnění 5 let zpět tj. s rokem vydání 2008 – 2012</a:t>
            </a:r>
          </a:p>
          <a:p>
            <a:r>
              <a:rPr lang="cs-CZ" sz="2000" b="1" dirty="0" smtClean="0">
                <a:latin typeface="+mj-lt"/>
              </a:rPr>
              <a:t>OVHP</a:t>
            </a:r>
            <a:r>
              <a:rPr lang="cs-CZ" sz="2000" dirty="0" smtClean="0">
                <a:latin typeface="+mj-lt"/>
              </a:rPr>
              <a:t> </a:t>
            </a:r>
            <a:r>
              <a:rPr lang="cs-CZ" sz="2000" dirty="0">
                <a:latin typeface="+mj-lt"/>
              </a:rPr>
              <a:t>– oborové verifikační a hodnotící panely</a:t>
            </a:r>
          </a:p>
          <a:p>
            <a:pPr lvl="1"/>
            <a:r>
              <a:rPr lang="cs-CZ" sz="1800" dirty="0">
                <a:latin typeface="+mj-lt"/>
              </a:rPr>
              <a:t>budou ustanoveny v průběhu 2. poloviny roku 2013, činnost </a:t>
            </a:r>
            <a:r>
              <a:rPr lang="cs-CZ" sz="1800" dirty="0" smtClean="0">
                <a:latin typeface="+mj-lt"/>
              </a:rPr>
              <a:t>od </a:t>
            </a:r>
            <a:r>
              <a:rPr lang="cs-CZ" sz="1800" dirty="0">
                <a:latin typeface="+mj-lt"/>
              </a:rPr>
              <a:t>ledna 2014</a:t>
            </a:r>
          </a:p>
          <a:p>
            <a:pPr lvl="1"/>
            <a:r>
              <a:rPr lang="cs-CZ" sz="1800" dirty="0">
                <a:latin typeface="+mj-lt"/>
              </a:rPr>
              <a:t>pro </a:t>
            </a:r>
            <a:r>
              <a:rPr lang="cs-CZ" sz="1800" dirty="0" err="1" smtClean="0">
                <a:latin typeface="+mj-lt"/>
              </a:rPr>
              <a:t>Podpilíř</a:t>
            </a:r>
            <a:r>
              <a:rPr lang="cs-CZ" sz="1800" dirty="0" smtClean="0">
                <a:latin typeface="+mj-lt"/>
              </a:rPr>
              <a:t> </a:t>
            </a:r>
            <a:r>
              <a:rPr lang="cs-CZ" sz="1800" dirty="0">
                <a:latin typeface="+mj-lt"/>
              </a:rPr>
              <a:t>1 </a:t>
            </a:r>
            <a:r>
              <a:rPr lang="cs-CZ" sz="1800" dirty="0" smtClean="0">
                <a:latin typeface="+mj-lt"/>
              </a:rPr>
              <a:t>(hodnocení </a:t>
            </a:r>
            <a:r>
              <a:rPr lang="cs-CZ" sz="1800" dirty="0">
                <a:latin typeface="+mj-lt"/>
              </a:rPr>
              <a:t>výsledků B, C, </a:t>
            </a:r>
            <a:r>
              <a:rPr lang="cs-CZ" sz="1800" dirty="0" err="1">
                <a:latin typeface="+mj-lt"/>
              </a:rPr>
              <a:t>Jrec</a:t>
            </a:r>
            <a:r>
              <a:rPr lang="cs-CZ" sz="1800" dirty="0">
                <a:latin typeface="+mj-lt"/>
              </a:rPr>
              <a:t> </a:t>
            </a:r>
            <a:r>
              <a:rPr lang="cs-CZ" sz="1800" dirty="0" smtClean="0">
                <a:latin typeface="+mj-lt"/>
              </a:rPr>
              <a:t>) a Pilíř II. (excelence)</a:t>
            </a:r>
          </a:p>
          <a:p>
            <a:pPr lvl="1"/>
            <a:r>
              <a:rPr lang="cs-CZ" sz="1800" dirty="0" smtClean="0">
                <a:latin typeface="+mj-lt"/>
              </a:rPr>
              <a:t>v roce 2013 výsledky hodnotily stávající oborové komise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95671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865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Příklad </a:t>
            </a:r>
            <a:r>
              <a:rPr lang="cs-CZ" sz="3200" dirty="0"/>
              <a:t>jednoho roku: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692696"/>
            <a:ext cx="8579296" cy="60486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/>
              <a:t>z </a:t>
            </a:r>
            <a:r>
              <a:rPr lang="cs-CZ" sz="1600" dirty="0"/>
              <a:t>organizačních jednotek (fakult) se odevzdávají výsledky vydané v roce 2012 jednotlivým poskytovatelům (sběr duben, květen 2013)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poskytovatelé odevzdávají výsledky do RIV (nejpozději do 30. 5</a:t>
            </a:r>
            <a:r>
              <a:rPr lang="cs-CZ" sz="1600" dirty="0" smtClean="0"/>
              <a:t>.)</a:t>
            </a:r>
            <a:endParaRPr lang="cs-CZ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pak následuje </a:t>
            </a:r>
            <a:r>
              <a:rPr lang="cs-CZ" sz="1600" dirty="0" smtClean="0"/>
              <a:t>hodnocení – 4 etapy</a:t>
            </a:r>
          </a:p>
          <a:p>
            <a:pPr marL="400050" lvl="1" indent="0">
              <a:buNone/>
            </a:pPr>
            <a:r>
              <a:rPr lang="cs-CZ" sz="1600" dirty="0" smtClean="0"/>
              <a:t>první etapa: </a:t>
            </a:r>
          </a:p>
          <a:p>
            <a:pPr marL="800100" lvl="2" indent="0">
              <a:buNone/>
            </a:pPr>
            <a:r>
              <a:rPr lang="cs-CZ" sz="1600" dirty="0" smtClean="0"/>
              <a:t>tabulka č. 1  - výpis vyřazených výsledků z důvodu nesouladu v datových záznamech</a:t>
            </a:r>
          </a:p>
          <a:p>
            <a:pPr marL="800100" lvl="2" indent="0">
              <a:buNone/>
            </a:pPr>
            <a:r>
              <a:rPr lang="cs-CZ" sz="1600" dirty="0" smtClean="0"/>
              <a:t>tabulka č. 2  - výpis výsledků s rozpory a nesrovnalostmi mezi dvěma a více záznamy              o výsledku z různých VO</a:t>
            </a:r>
          </a:p>
          <a:p>
            <a:pPr marL="800100" lvl="2" indent="0">
              <a:buNone/>
            </a:pPr>
            <a:r>
              <a:rPr lang="cs-CZ" sz="1600" dirty="0" smtClean="0"/>
              <a:t>tabulka č. 2a  - výpis případů, kdy je některý z tvůrců jednoho výsledku deklarován jako domácí dvěma i více předkladateli, což není sledovaným rozporem, ale slouží jako informace pro opravy</a:t>
            </a:r>
          </a:p>
          <a:p>
            <a:pPr marL="400050" lvl="1" indent="0">
              <a:buNone/>
            </a:pPr>
            <a:r>
              <a:rPr lang="cs-CZ" sz="1600" dirty="0" smtClean="0"/>
              <a:t>druhá etapa: </a:t>
            </a:r>
          </a:p>
          <a:p>
            <a:pPr marL="800100" lvl="2" indent="0">
              <a:buNone/>
            </a:pPr>
            <a:r>
              <a:rPr lang="cs-CZ" sz="1600" dirty="0" smtClean="0"/>
              <a:t>k tabulkám se vyjádří poskytovatelé a jednotlivé VO, jsou generovány opravné dávky</a:t>
            </a:r>
          </a:p>
          <a:p>
            <a:pPr marL="400050" lvl="1" indent="0">
              <a:buNone/>
            </a:pPr>
            <a:r>
              <a:rPr lang="cs-CZ" sz="1600" dirty="0" smtClean="0"/>
              <a:t>třetí etapa: </a:t>
            </a:r>
            <a:r>
              <a:rPr lang="cs-CZ" sz="1600" b="1" dirty="0" smtClean="0">
                <a:solidFill>
                  <a:srgbClr val="00B050"/>
                </a:solidFill>
              </a:rPr>
              <a:t>(pro H13 se termín posouvá na 15. 1. 2014)</a:t>
            </a:r>
          </a:p>
          <a:p>
            <a:pPr marL="400050" lvl="1" indent="0">
              <a:buNone/>
            </a:pPr>
            <a:r>
              <a:rPr lang="cs-CZ" sz="1600" dirty="0"/>
              <a:t>	</a:t>
            </a:r>
            <a:r>
              <a:rPr lang="cs-CZ" sz="1600" dirty="0" smtClean="0"/>
              <a:t>tabulka č. 3 – výpis hodnocených výsledků v rámci Pilíře I. a II.</a:t>
            </a:r>
          </a:p>
          <a:p>
            <a:pPr marL="400050" lvl="1" indent="0">
              <a:buNone/>
            </a:pPr>
            <a:r>
              <a:rPr lang="cs-CZ" sz="1600" dirty="0"/>
              <a:t>	</a:t>
            </a:r>
            <a:r>
              <a:rPr lang="cs-CZ" sz="1600" dirty="0" smtClean="0"/>
              <a:t>tabulka č. 4 – výpis výsledků vyřazených OVHP</a:t>
            </a:r>
          </a:p>
          <a:p>
            <a:pPr marL="400050" lvl="1" indent="0">
              <a:buNone/>
            </a:pPr>
            <a:r>
              <a:rPr lang="cs-CZ" sz="1600" dirty="0" smtClean="0"/>
              <a:t>	tabulka č. 5 </a:t>
            </a:r>
            <a:r>
              <a:rPr lang="cs-CZ" sz="1600" dirty="0" err="1" smtClean="0"/>
              <a:t>prac</a:t>
            </a:r>
            <a:r>
              <a:rPr lang="cs-CZ" sz="1600" dirty="0" smtClean="0"/>
              <a:t> – výsledky hodnocení VO podle Pilíře III</a:t>
            </a:r>
          </a:p>
          <a:p>
            <a:pPr marL="400050" lvl="1" indent="0">
              <a:buNone/>
            </a:pPr>
            <a:r>
              <a:rPr lang="cs-CZ" sz="1600" dirty="0" smtClean="0"/>
              <a:t>čtvrtá etapa: </a:t>
            </a:r>
            <a:r>
              <a:rPr lang="cs-CZ" sz="1600" b="1" dirty="0">
                <a:solidFill>
                  <a:srgbClr val="00B050"/>
                </a:solidFill>
              </a:rPr>
              <a:t>(pro H13 se termín posouvá na 10. 3. 2014)</a:t>
            </a:r>
          </a:p>
          <a:p>
            <a:pPr marL="400050" lvl="1" indent="0">
              <a:buNone/>
            </a:pPr>
            <a:r>
              <a:rPr lang="cs-CZ" sz="1600" dirty="0"/>
              <a:t>	</a:t>
            </a:r>
            <a:r>
              <a:rPr lang="cs-CZ" sz="1600" dirty="0" smtClean="0"/>
              <a:t>tabulka č. 5 konečné výsledky hodnocení VO	 </a:t>
            </a:r>
          </a:p>
          <a:p>
            <a:pPr marL="457200" lvl="1" indent="-457200">
              <a:buFont typeface="Wingdings" panose="05000000000000000000" pitchFamily="2" charset="2"/>
              <a:buChar char="Ø"/>
            </a:pPr>
            <a:r>
              <a:rPr lang="cs-CZ" sz="1600" dirty="0" smtClean="0"/>
              <a:t>schválení konečných výsledků na prosincovém zasedání RVVI </a:t>
            </a:r>
            <a:r>
              <a:rPr lang="cs-CZ" sz="1600" b="1" dirty="0">
                <a:solidFill>
                  <a:srgbClr val="00B050"/>
                </a:solidFill>
              </a:rPr>
              <a:t>(pro </a:t>
            </a:r>
            <a:r>
              <a:rPr lang="cs-CZ" sz="1600" b="1" dirty="0" smtClean="0">
                <a:solidFill>
                  <a:srgbClr val="00B050"/>
                </a:solidFill>
              </a:rPr>
              <a:t>H13 – konec dubna 2014)</a:t>
            </a:r>
            <a:endParaRPr lang="cs-CZ" sz="16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1600" dirty="0" smtClean="0"/>
              <a:t>zveřejnění </a:t>
            </a:r>
            <a:r>
              <a:rPr lang="cs-CZ" sz="1600" dirty="0"/>
              <a:t>hodnocení (očekáváme H13</a:t>
            </a:r>
            <a:r>
              <a:rPr lang="cs-CZ" sz="1600" dirty="0" smtClean="0"/>
              <a:t>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32928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346050"/>
          </a:xfrm>
        </p:spPr>
        <p:txBody>
          <a:bodyPr>
            <a:noAutofit/>
          </a:bodyPr>
          <a:lstStyle/>
          <a:p>
            <a:r>
              <a:rPr lang="cs-CZ" sz="3200" dirty="0" smtClean="0"/>
              <a:t>Vstupy pro hodnocení výsledků (1)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+mj-lt"/>
              </a:rPr>
              <a:t>výsledky zařazené v RIV  </a:t>
            </a:r>
          </a:p>
          <a:p>
            <a:r>
              <a:rPr lang="cs-CZ" sz="2400" dirty="0" smtClean="0">
                <a:latin typeface="+mj-lt"/>
              </a:rPr>
              <a:t>rozhodným ukazatelem je </a:t>
            </a:r>
            <a:r>
              <a:rPr lang="cs-CZ" sz="2400" b="1" dirty="0" smtClean="0">
                <a:latin typeface="+mj-lt"/>
              </a:rPr>
              <a:t>rok uplatnění </a:t>
            </a:r>
            <a:r>
              <a:rPr lang="cs-CZ" sz="2400" dirty="0" smtClean="0">
                <a:latin typeface="+mj-lt"/>
              </a:rPr>
              <a:t>výsledků = </a:t>
            </a:r>
            <a:r>
              <a:rPr lang="cs-CZ" sz="2400" b="1" dirty="0" smtClean="0">
                <a:latin typeface="+mj-lt"/>
              </a:rPr>
              <a:t>finálního publikování</a:t>
            </a:r>
            <a:r>
              <a:rPr lang="cs-CZ" sz="2400" dirty="0" smtClean="0">
                <a:latin typeface="+mj-lt"/>
              </a:rPr>
              <a:t> tj. rok zařazení do běžného (tištěného) ročníkového vydání časopisu. Datum online </a:t>
            </a:r>
            <a:r>
              <a:rPr lang="cs-CZ" sz="2400" dirty="0" err="1" smtClean="0">
                <a:latin typeface="+mj-lt"/>
              </a:rPr>
              <a:t>first</a:t>
            </a:r>
            <a:r>
              <a:rPr lang="cs-CZ" sz="2400" dirty="0" smtClean="0">
                <a:latin typeface="+mj-lt"/>
              </a:rPr>
              <a:t> = neuplatněný výsledek !!!</a:t>
            </a:r>
          </a:p>
          <a:p>
            <a:r>
              <a:rPr lang="cs-CZ" sz="2400" dirty="0" smtClean="0">
                <a:latin typeface="+mj-lt"/>
              </a:rPr>
              <a:t>do </a:t>
            </a:r>
            <a:r>
              <a:rPr lang="cs-CZ" sz="2400" dirty="0">
                <a:latin typeface="+mj-lt"/>
              </a:rPr>
              <a:t>H13 vstupují výsledky s </a:t>
            </a:r>
            <a:r>
              <a:rPr lang="cs-CZ" sz="2400" b="1" dirty="0">
                <a:latin typeface="+mj-lt"/>
              </a:rPr>
              <a:t>rokem uplatnění 5 let zpět </a:t>
            </a:r>
            <a:r>
              <a:rPr lang="cs-CZ" sz="2400" dirty="0">
                <a:latin typeface="+mj-lt"/>
              </a:rPr>
              <a:t>tj. s rokem vydání 2008 – </a:t>
            </a:r>
            <a:r>
              <a:rPr lang="cs-CZ" sz="2400" dirty="0" smtClean="0">
                <a:latin typeface="+mj-lt"/>
              </a:rPr>
              <a:t>2012</a:t>
            </a:r>
          </a:p>
          <a:p>
            <a:r>
              <a:rPr lang="cs-CZ" sz="2400" dirty="0" smtClean="0">
                <a:latin typeface="+mj-lt"/>
              </a:rPr>
              <a:t>splnění </a:t>
            </a:r>
            <a:r>
              <a:rPr lang="cs-CZ" sz="2400" dirty="0">
                <a:latin typeface="+mj-lt"/>
              </a:rPr>
              <a:t>platné definice druhu výsledku </a:t>
            </a:r>
          </a:p>
          <a:p>
            <a:r>
              <a:rPr lang="cs-CZ" sz="2400" dirty="0" smtClean="0">
                <a:latin typeface="+mj-lt"/>
              </a:rPr>
              <a:t>předkladatel </a:t>
            </a:r>
            <a:r>
              <a:rPr lang="cs-CZ" sz="2400" dirty="0">
                <a:latin typeface="+mj-lt"/>
              </a:rPr>
              <a:t>– VO, kde výsledek vznikl a jejíž zaměstnanci, studenti jsou domácí </a:t>
            </a:r>
            <a:r>
              <a:rPr lang="cs-CZ" sz="2400" dirty="0" smtClean="0">
                <a:latin typeface="+mj-lt"/>
              </a:rPr>
              <a:t>tvůrci</a:t>
            </a:r>
          </a:p>
          <a:p>
            <a:endParaRPr lang="cs-CZ" sz="2600" dirty="0" smtClean="0"/>
          </a:p>
          <a:p>
            <a:endParaRPr lang="cs-CZ" sz="2600" dirty="0" smtClean="0"/>
          </a:p>
        </p:txBody>
      </p:sp>
    </p:spTree>
    <p:extLst>
      <p:ext uri="{BB962C8B-B14F-4D97-AF65-F5344CB8AC3E}">
        <p14:creationId xmlns:p14="http://schemas.microsoft.com/office/powerpoint/2010/main" val="1652119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Vstupy pro hodnocení výsledků </a:t>
            </a:r>
            <a:r>
              <a:rPr lang="cs-CZ" sz="3200" dirty="0" smtClean="0"/>
              <a:t>(2)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b="1" dirty="0"/>
              <a:t>Domácí tvůrce </a:t>
            </a:r>
            <a:r>
              <a:rPr lang="cs-CZ" sz="2600" dirty="0"/>
              <a:t>je tvůrce, který </a:t>
            </a:r>
          </a:p>
          <a:p>
            <a:pPr lvl="1"/>
            <a:r>
              <a:rPr lang="cs-CZ" sz="2600" dirty="0"/>
              <a:t>výsledku dosáhl v rámci pracovněprávního nebo studijního vztahu k </a:t>
            </a:r>
            <a:r>
              <a:rPr lang="cs-CZ" sz="2600" dirty="0" smtClean="0"/>
              <a:t>předkladateli</a:t>
            </a:r>
            <a:endParaRPr lang="cs-CZ" sz="2600" dirty="0"/>
          </a:p>
          <a:p>
            <a:pPr lvl="1"/>
            <a:r>
              <a:rPr lang="cs-CZ" sz="2600" dirty="0"/>
              <a:t>pracovně právní vztah se musí vztahovat k aktivitě výzkumu a vývoje. </a:t>
            </a:r>
            <a:r>
              <a:rPr lang="cs-CZ" sz="2600" dirty="0" smtClean="0"/>
              <a:t>Je </a:t>
            </a:r>
            <a:r>
              <a:rPr lang="cs-CZ" sz="2600" dirty="0"/>
              <a:t>rozhodující, zda tento </a:t>
            </a:r>
            <a:r>
              <a:rPr lang="cs-CZ" sz="2600" b="1" dirty="0"/>
              <a:t>pracovně právní nebo studijní vztah </a:t>
            </a:r>
            <a:r>
              <a:rPr lang="cs-CZ" sz="2600" b="1" dirty="0">
                <a:solidFill>
                  <a:srgbClr val="FF0000"/>
                </a:solidFill>
              </a:rPr>
              <a:t>trval v době vytvoření výsledku</a:t>
            </a:r>
            <a:r>
              <a:rPr lang="cs-CZ" sz="2600" b="1" dirty="0"/>
              <a:t>, nikoli rok </a:t>
            </a:r>
            <a:r>
              <a:rPr lang="cs-CZ" sz="2600" b="1" dirty="0" smtClean="0"/>
              <a:t>uplatnění</a:t>
            </a:r>
            <a:r>
              <a:rPr lang="cs-CZ" sz="2600" dirty="0" smtClean="0"/>
              <a:t> (publikování, vydání)</a:t>
            </a:r>
            <a:endParaRPr lang="cs-CZ" sz="2600" dirty="0"/>
          </a:p>
          <a:p>
            <a:pPr lvl="1"/>
            <a:r>
              <a:rPr lang="cs-CZ" sz="2600" dirty="0" smtClean="0"/>
              <a:t>pro </a:t>
            </a:r>
            <a:r>
              <a:rPr lang="cs-CZ" sz="2600" dirty="0"/>
              <a:t>zařazení tvůrce výsledku mezi domácí tvůrce je též nutnou </a:t>
            </a:r>
            <a:r>
              <a:rPr lang="cs-CZ" sz="2600" b="1" dirty="0"/>
              <a:t>podmínkou uváděná afiliace tvůrce v publikaci, ve které se afiliace uvádějí (vždy se vyžaduje u výsledků druhu J)</a:t>
            </a:r>
            <a:r>
              <a:rPr lang="cs-CZ" sz="2600" dirty="0"/>
              <a:t> - rozhodující při řešení rozporů domácích tvůrců.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5076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Vstupy pro hodnocení výsledků (3)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výsledky do RIV </a:t>
            </a:r>
            <a:r>
              <a:rPr lang="cs-CZ" sz="2400" b="1" dirty="0" smtClean="0"/>
              <a:t>předávají poskytovatelé podpory </a:t>
            </a:r>
            <a:r>
              <a:rPr lang="cs-CZ" sz="2400" dirty="0" smtClean="0"/>
              <a:t>(GAČR, MŠMT, </a:t>
            </a:r>
            <a:r>
              <a:rPr lang="cs-CZ" sz="2400" dirty="0" err="1" smtClean="0"/>
              <a:t>MZe</a:t>
            </a:r>
            <a:r>
              <a:rPr lang="cs-CZ" sz="2400" dirty="0" smtClean="0"/>
              <a:t>, MK…), kteří odpovídají za správnost předaných údajů – kontrolují existenci výsledku, druh výsledku a správné oborové zařazení …..“letní kontroly RIV“)</a:t>
            </a:r>
          </a:p>
          <a:p>
            <a:endParaRPr lang="cs-CZ" sz="2400" dirty="0" smtClean="0"/>
          </a:p>
          <a:p>
            <a:r>
              <a:rPr lang="cs-CZ" sz="2400" dirty="0" smtClean="0"/>
              <a:t>Důvody pro vyřazení</a:t>
            </a:r>
            <a:r>
              <a:rPr lang="cs-CZ" sz="2400" dirty="0"/>
              <a:t> </a:t>
            </a:r>
            <a:r>
              <a:rPr lang="cs-CZ" sz="2400" dirty="0" smtClean="0"/>
              <a:t>(nepravdivý údaj):</a:t>
            </a:r>
          </a:p>
          <a:p>
            <a:pPr lvl="1"/>
            <a:r>
              <a:rPr lang="cs-CZ" sz="2400" dirty="0" smtClean="0"/>
              <a:t>výsledek neodpovídá definici platné v době dodání výsledku do RIV tj. i dříve publikované výsledky (2009) zařazené do sběru 2013 se hodnotí podle metodiky (M13) platné v roce odevzdání </a:t>
            </a:r>
          </a:p>
          <a:p>
            <a:pPr lvl="1"/>
            <a:r>
              <a:rPr lang="cs-CZ" sz="2400" dirty="0" smtClean="0"/>
              <a:t>nelze fyzicky ověřit existenci výsledků (publikování článku, uzavření smlouvy ….)</a:t>
            </a:r>
          </a:p>
          <a:p>
            <a:pPr lvl="1"/>
            <a:r>
              <a:rPr lang="cs-CZ" sz="2400" dirty="0" smtClean="0"/>
              <a:t>rok vydání výsledku předchází rok zahájení řešení projektu</a:t>
            </a:r>
          </a:p>
          <a:p>
            <a:pPr marL="457200" lvl="1" indent="0">
              <a:buNone/>
            </a:pPr>
            <a:r>
              <a:rPr lang="cs-CZ" sz="2400" dirty="0" smtClean="0"/>
              <a:t>Pro jednotlivé druhy výsledků je specifikuje příloha 9 Metodiky (od str. 59).</a:t>
            </a:r>
          </a:p>
          <a:p>
            <a:pPr lvl="1"/>
            <a:endParaRPr lang="cs-CZ" sz="2400" dirty="0"/>
          </a:p>
          <a:p>
            <a:pPr marL="5715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654094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Pilíře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r>
              <a:rPr lang="cs-CZ" sz="1700" b="1" dirty="0" smtClean="0">
                <a:solidFill>
                  <a:srgbClr val="FF0000"/>
                </a:solidFill>
              </a:rPr>
              <a:t>Pilíř  I. </a:t>
            </a:r>
            <a:r>
              <a:rPr lang="cs-CZ" sz="1700" b="1" dirty="0">
                <a:solidFill>
                  <a:srgbClr val="FF0000"/>
                </a:solidFill>
              </a:rPr>
              <a:t>Oborové hodnocení </a:t>
            </a:r>
            <a:r>
              <a:rPr lang="cs-CZ" sz="1700" b="1" u="sng" dirty="0">
                <a:solidFill>
                  <a:srgbClr val="FF0000"/>
                </a:solidFill>
              </a:rPr>
              <a:t>publikačních výsledků</a:t>
            </a:r>
            <a:r>
              <a:rPr lang="cs-CZ" sz="1700" dirty="0" smtClean="0"/>
              <a:t>. Pro každou oborovou skupinu metodika určuje relevantní druhy výsledků a jejich případné maximální podíly na bodových hodnotách – tabulka 8.1. Publikační výstupy: </a:t>
            </a:r>
            <a:r>
              <a:rPr lang="cs-CZ" sz="1700" dirty="0" err="1" smtClean="0"/>
              <a:t>Jimp</a:t>
            </a:r>
            <a:r>
              <a:rPr lang="cs-CZ" sz="1700" dirty="0" smtClean="0"/>
              <a:t>, </a:t>
            </a:r>
            <a:r>
              <a:rPr lang="cs-CZ" sz="1700" dirty="0" err="1" smtClean="0"/>
              <a:t>Jsc</a:t>
            </a:r>
            <a:r>
              <a:rPr lang="cs-CZ" sz="1700" dirty="0" smtClean="0"/>
              <a:t>, </a:t>
            </a:r>
            <a:r>
              <a:rPr lang="cs-CZ" sz="1700" dirty="0" err="1" smtClean="0"/>
              <a:t>Jneimp</a:t>
            </a:r>
            <a:r>
              <a:rPr lang="cs-CZ" sz="1700" dirty="0" smtClean="0"/>
              <a:t>, </a:t>
            </a:r>
            <a:r>
              <a:rPr lang="cs-CZ" sz="1700" dirty="0" err="1" smtClean="0"/>
              <a:t>Jrec</a:t>
            </a:r>
            <a:r>
              <a:rPr lang="cs-CZ" sz="1700" dirty="0" smtClean="0"/>
              <a:t>, B </a:t>
            </a:r>
            <a:r>
              <a:rPr lang="cs-CZ" sz="1700" dirty="0" err="1" smtClean="0"/>
              <a:t>odb</a:t>
            </a:r>
            <a:r>
              <a:rPr lang="cs-CZ" sz="1700" dirty="0" smtClean="0"/>
              <a:t>. kniha, C kapitola v knize, D článek ve sborníku.</a:t>
            </a:r>
          </a:p>
          <a:p>
            <a:pPr lvl="1"/>
            <a:r>
              <a:rPr lang="cs-CZ" sz="1700" b="1" dirty="0" err="1" smtClean="0">
                <a:solidFill>
                  <a:srgbClr val="FF0000"/>
                </a:solidFill>
              </a:rPr>
              <a:t>Podpilíř</a:t>
            </a:r>
            <a:r>
              <a:rPr lang="cs-CZ" sz="1700" b="1" dirty="0" smtClean="0">
                <a:solidFill>
                  <a:srgbClr val="FF0000"/>
                </a:solidFill>
              </a:rPr>
              <a:t> I. </a:t>
            </a:r>
            <a:r>
              <a:rPr lang="cs-CZ" sz="1700" dirty="0" smtClean="0"/>
              <a:t>(</a:t>
            </a:r>
            <a:r>
              <a:rPr lang="cs-CZ" sz="1700" i="1" dirty="0" smtClean="0"/>
              <a:t>až </a:t>
            </a:r>
            <a:r>
              <a:rPr lang="cs-CZ" sz="1700" i="1" dirty="0"/>
              <a:t>od </a:t>
            </a:r>
            <a:r>
              <a:rPr lang="cs-CZ" sz="1700" i="1" dirty="0" smtClean="0"/>
              <a:t>r. 2014</a:t>
            </a:r>
            <a:r>
              <a:rPr lang="cs-CZ" sz="1700" dirty="0" smtClean="0"/>
              <a:t>) - definuje proces a způsob hodnocení peer </a:t>
            </a:r>
            <a:r>
              <a:rPr lang="cs-CZ" sz="1700" dirty="0" err="1" smtClean="0"/>
              <a:t>review</a:t>
            </a:r>
            <a:r>
              <a:rPr lang="cs-CZ" sz="1700" dirty="0" smtClean="0"/>
              <a:t> u vybraných druhů výsledků, tj. knihy, kapitoly v knihách a články v neimpaktovaných recenzovaných časopisech.</a:t>
            </a:r>
            <a:r>
              <a:rPr lang="cs-CZ" sz="1700" b="1" dirty="0" smtClean="0">
                <a:effectLst/>
              </a:rPr>
              <a:t> </a:t>
            </a:r>
          </a:p>
          <a:p>
            <a:pPr lvl="1"/>
            <a:endParaRPr lang="cs-CZ" sz="1700" b="1" dirty="0" smtClean="0">
              <a:effectLst/>
            </a:endParaRPr>
          </a:p>
          <a:p>
            <a:r>
              <a:rPr lang="cs-CZ" sz="1700" b="1" dirty="0" smtClean="0">
                <a:solidFill>
                  <a:srgbClr val="FF0000"/>
                </a:solidFill>
                <a:effectLst/>
              </a:rPr>
              <a:t>Pilíř II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/>
              <a:t>(více od str. 15 Metodiky)</a:t>
            </a:r>
            <a:r>
              <a:rPr lang="cs-CZ" sz="1700" dirty="0" smtClean="0"/>
              <a:t> (</a:t>
            </a:r>
            <a:r>
              <a:rPr lang="cs-CZ" sz="1700" i="1" dirty="0"/>
              <a:t>až </a:t>
            </a:r>
            <a:r>
              <a:rPr lang="cs-CZ" sz="1700" i="1" u="sng" dirty="0"/>
              <a:t>od r</a:t>
            </a:r>
            <a:r>
              <a:rPr lang="cs-CZ" sz="1700" i="1" u="sng" dirty="0" smtClean="0"/>
              <a:t>. 2014</a:t>
            </a:r>
            <a:r>
              <a:rPr lang="cs-CZ" sz="1700" dirty="0" smtClean="0"/>
              <a:t>): </a:t>
            </a:r>
            <a:r>
              <a:rPr lang="cs-CZ" sz="1700" b="1" dirty="0">
                <a:solidFill>
                  <a:srgbClr val="FF0000"/>
                </a:solidFill>
              </a:rPr>
              <a:t>Hodnocení kvality vybraných výsledků</a:t>
            </a:r>
            <a:r>
              <a:rPr lang="cs-CZ" sz="1700" dirty="0" smtClean="0"/>
              <a:t>. </a:t>
            </a:r>
            <a:r>
              <a:rPr lang="cs-CZ" sz="1700" u="sng" dirty="0" smtClean="0"/>
              <a:t>(</a:t>
            </a:r>
            <a:r>
              <a:rPr lang="cs-CZ" sz="1700" i="1" u="sng" dirty="0" smtClean="0"/>
              <a:t>excelence</a:t>
            </a:r>
            <a:r>
              <a:rPr lang="cs-CZ" sz="1700" dirty="0" smtClean="0"/>
              <a:t>). Každá instituce předloží omezený počet vybraných výsledků k expertnímu posouzení. </a:t>
            </a:r>
            <a:r>
              <a:rPr lang="cs-CZ" sz="1700" dirty="0" smtClean="0">
                <a:solidFill>
                  <a:srgbClr val="00B0F0"/>
                </a:solidFill>
              </a:rPr>
              <a:t>Oborový verifikační a hodnotící panel (OVHP</a:t>
            </a:r>
            <a:r>
              <a:rPr lang="cs-CZ" sz="1700" dirty="0" smtClean="0"/>
              <a:t>), ve kterém budou mít výrazné zastoupení zahraniční experti, vybere v rámci každé oborové skupiny maximálně 20 % nejlepších výsledků, které si zaslouží zvláštní bonifikaci. Kromě toho bude zvláštní bonifikace za excelenci náležet výzkumným organizacím, jejichž pracovníci uspěli v získávání projektů ERC (</a:t>
            </a:r>
            <a:r>
              <a:rPr lang="cs-CZ" sz="1700" dirty="0" err="1" smtClean="0"/>
              <a:t>European</a:t>
            </a:r>
            <a:r>
              <a:rPr lang="cs-CZ" sz="1700" dirty="0" smtClean="0"/>
              <a:t> </a:t>
            </a:r>
            <a:r>
              <a:rPr lang="cs-CZ" sz="1700" dirty="0" err="1" smtClean="0"/>
              <a:t>Research</a:t>
            </a:r>
            <a:r>
              <a:rPr lang="cs-CZ" sz="1700" dirty="0" smtClean="0"/>
              <a:t> </a:t>
            </a:r>
            <a:r>
              <a:rPr lang="cs-CZ" sz="1700" dirty="0" err="1" smtClean="0"/>
              <a:t>Council</a:t>
            </a:r>
            <a:r>
              <a:rPr lang="cs-CZ" sz="1700" dirty="0" smtClean="0"/>
              <a:t>).</a:t>
            </a:r>
          </a:p>
          <a:p>
            <a:endParaRPr lang="cs-CZ" sz="1700" dirty="0" smtClean="0"/>
          </a:p>
          <a:p>
            <a:r>
              <a:rPr lang="cs-CZ" sz="1700" b="1" dirty="0" smtClean="0">
                <a:solidFill>
                  <a:srgbClr val="FF0000"/>
                </a:solidFill>
                <a:effectLst/>
              </a:rPr>
              <a:t>Pilíř III</a:t>
            </a:r>
            <a:r>
              <a:rPr lang="cs-CZ" sz="1700" dirty="0" smtClean="0"/>
              <a:t>  </a:t>
            </a:r>
            <a:r>
              <a:rPr lang="cs-CZ" sz="1700" dirty="0"/>
              <a:t>(více od str. 19 Metodiky)</a:t>
            </a:r>
            <a:r>
              <a:rPr lang="cs-CZ" sz="1700" dirty="0" smtClean="0"/>
              <a:t>: </a:t>
            </a:r>
            <a:r>
              <a:rPr lang="cs-CZ" sz="1700" b="1" dirty="0">
                <a:solidFill>
                  <a:srgbClr val="FF0000"/>
                </a:solidFill>
              </a:rPr>
              <a:t>Hodnocení patentů a nepublikačních výsledků </a:t>
            </a:r>
            <a:r>
              <a:rPr lang="cs-CZ" sz="1700" b="1" u="sng" dirty="0">
                <a:solidFill>
                  <a:srgbClr val="FF0000"/>
                </a:solidFill>
              </a:rPr>
              <a:t>aplikovaného výzkumu</a:t>
            </a:r>
            <a:r>
              <a:rPr lang="cs-CZ" sz="1700" dirty="0" smtClean="0">
                <a:solidFill>
                  <a:srgbClr val="FF0000"/>
                </a:solidFill>
              </a:rPr>
              <a:t>.</a:t>
            </a:r>
            <a:r>
              <a:rPr lang="cs-CZ" sz="1700" dirty="0" smtClean="0"/>
              <a:t> Paušální ohodnocení pouze u druhu výsledku patent. Za ostatní výsledky se bude bodové skóre odvíjet </a:t>
            </a:r>
            <a:r>
              <a:rPr lang="cs-CZ" sz="1700" b="1" dirty="0" smtClean="0"/>
              <a:t>podle finanční podpory </a:t>
            </a:r>
            <a:r>
              <a:rPr lang="cs-CZ" sz="1700" dirty="0" smtClean="0"/>
              <a:t>jednak z projektů aplikovaného výzkumu a jednak ze smluvního výzkumu.</a:t>
            </a:r>
            <a:br>
              <a:rPr lang="cs-CZ" sz="1700" dirty="0" smtClean="0"/>
            </a:b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3365108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cs-CZ" sz="3600" dirty="0" smtClean="0"/>
              <a:t>Hodnocení </a:t>
            </a:r>
            <a:r>
              <a:rPr lang="cs-CZ" sz="3600" dirty="0" err="1" smtClean="0"/>
              <a:t>VaV</a:t>
            </a:r>
            <a:r>
              <a:rPr lang="cs-CZ" sz="3600" dirty="0" smtClean="0"/>
              <a:t>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2000" dirty="0" smtClean="0">
                <a:hlinkClick r:id="rId2"/>
              </a:rPr>
              <a:t>Rada </a:t>
            </a:r>
            <a:r>
              <a:rPr lang="cs-CZ" sz="2000" dirty="0">
                <a:hlinkClick r:id="rId2"/>
              </a:rPr>
              <a:t>pro výzkum, vývoj a </a:t>
            </a:r>
            <a:r>
              <a:rPr lang="cs-CZ" sz="2000" dirty="0" smtClean="0">
                <a:hlinkClick r:id="rId2"/>
              </a:rPr>
              <a:t>inovace</a:t>
            </a:r>
            <a:r>
              <a:rPr lang="cs-CZ" sz="2000" dirty="0"/>
              <a:t> je odborným a poradním orgánem vlády České </a:t>
            </a:r>
            <a:r>
              <a:rPr lang="cs-CZ" sz="2000" dirty="0" smtClean="0"/>
              <a:t>republiky, zřízena na základě zákona 130/2002 o podpoře výzkumu.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2000" dirty="0" smtClean="0"/>
              <a:t>Výběr z činností: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Příprava, kontrola  a realizace národní politiky výzkumu, vývoje a inovací ve spolupráci s MŠMT,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Příprava </a:t>
            </a:r>
            <a:r>
              <a:rPr lang="cs-CZ" sz="2000" u="sng" dirty="0" smtClean="0"/>
              <a:t>Metodiky hodnocení </a:t>
            </a:r>
            <a:r>
              <a:rPr lang="cs-CZ" sz="2000" dirty="0" smtClean="0"/>
              <a:t>výsledků výzkumných organizací</a:t>
            </a:r>
            <a:r>
              <a:rPr lang="cs-CZ" sz="2000" dirty="0"/>
              <a:t> </a:t>
            </a:r>
            <a:r>
              <a:rPr lang="cs-CZ" sz="2000" dirty="0" smtClean="0"/>
              <a:t>a výsledků ukončených programů včetně </a:t>
            </a:r>
            <a:r>
              <a:rPr lang="cs-CZ" sz="2000" u="sng" dirty="0" smtClean="0"/>
              <a:t>vlastního hodnocení </a:t>
            </a:r>
            <a:r>
              <a:rPr lang="cs-CZ" sz="2000" dirty="0" smtClean="0"/>
              <a:t>výsledků 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Zpracování priorit aplikovaného výzkumu, vývoje a inovací v ČR,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Zpracování pravidelných ročních analýz, stanovisek a hodnocení stavu výzkumu, které předkládá vládě, srovnávání se zahraničím, zpracovávání dlouhodobých výhledů ve </a:t>
            </a:r>
            <a:r>
              <a:rPr lang="cs-CZ" sz="2000" dirty="0" err="1" smtClean="0"/>
              <a:t>VaV</a:t>
            </a:r>
            <a:r>
              <a:rPr lang="cs-CZ" sz="2000" dirty="0" smtClean="0"/>
              <a:t>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Navrhuje výši výdajů na výzkum, vývoj, inovace jednotlivých kapitol státního rozpočtu,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 smtClean="0"/>
              <a:t>Spravuje a provozuje </a:t>
            </a:r>
            <a:r>
              <a:rPr lang="cs-CZ" sz="2200" dirty="0" smtClean="0"/>
              <a:t>Infomační systém výzkumu, vývoje a inovací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004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cs-CZ" sz="3200" dirty="0" smtClean="0"/>
              <a:t>Výsledky hodnocené v Pilíři I.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686800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 smtClean="0"/>
              <a:t>J -  recenzovaný odborný článek </a:t>
            </a:r>
            <a:r>
              <a:rPr lang="cs-CZ" sz="1600" dirty="0" smtClean="0"/>
              <a:t>vycházející ve vědeckém recenzovaném časopise </a:t>
            </a:r>
          </a:p>
          <a:p>
            <a:r>
              <a:rPr lang="cs-CZ" sz="1600" b="1" dirty="0" err="1" smtClean="0"/>
              <a:t>Jimp</a:t>
            </a:r>
            <a:r>
              <a:rPr lang="cs-CZ" sz="1600" dirty="0" smtClean="0"/>
              <a:t> - článek v časopise evidovaném ve Web </a:t>
            </a:r>
            <a:r>
              <a:rPr lang="cs-CZ" sz="1600" dirty="0" err="1" smtClean="0"/>
              <a:t>of</a:t>
            </a:r>
            <a:r>
              <a:rPr lang="cs-CZ" sz="1600" dirty="0" smtClean="0"/>
              <a:t> Science (</a:t>
            </a:r>
            <a:r>
              <a:rPr lang="cs-CZ" sz="1600" dirty="0" err="1" smtClean="0"/>
              <a:t>Document</a:t>
            </a:r>
            <a:r>
              <a:rPr lang="cs-CZ" sz="1600" dirty="0" smtClean="0"/>
              <a:t> Type = </a:t>
            </a:r>
            <a:r>
              <a:rPr lang="cs-CZ" sz="1600" dirty="0" err="1" smtClean="0"/>
              <a:t>Article</a:t>
            </a:r>
            <a:r>
              <a:rPr lang="cs-CZ" sz="1600" dirty="0" smtClean="0"/>
              <a:t>, </a:t>
            </a:r>
            <a:r>
              <a:rPr lang="cs-CZ" sz="1600" dirty="0" err="1" smtClean="0"/>
              <a:t>Review</a:t>
            </a:r>
            <a:r>
              <a:rPr lang="cs-CZ" sz="1600" dirty="0" smtClean="0"/>
              <a:t>, </a:t>
            </a:r>
            <a:r>
              <a:rPr lang="cs-CZ" sz="1600" dirty="0" err="1" smtClean="0"/>
              <a:t>Letter</a:t>
            </a:r>
            <a:r>
              <a:rPr lang="cs-CZ" sz="1600" dirty="0" smtClean="0"/>
              <a:t>, v roce 2013 i </a:t>
            </a:r>
            <a:r>
              <a:rPr lang="cs-CZ" sz="1600" dirty="0" err="1" smtClean="0"/>
              <a:t>Proceeding</a:t>
            </a:r>
            <a:r>
              <a:rPr lang="cs-CZ" sz="1600" dirty="0" smtClean="0"/>
              <a:t> </a:t>
            </a:r>
            <a:r>
              <a:rPr lang="cs-CZ" sz="1600" dirty="0" err="1" smtClean="0"/>
              <a:t>Paper</a:t>
            </a:r>
            <a:r>
              <a:rPr lang="cs-CZ" sz="1600" dirty="0" smtClean="0"/>
              <a:t>)</a:t>
            </a:r>
          </a:p>
          <a:p>
            <a:r>
              <a:rPr lang="cs-CZ" sz="1600" b="1" dirty="0" err="1" smtClean="0"/>
              <a:t>Jsc</a:t>
            </a:r>
            <a:r>
              <a:rPr lang="cs-CZ" sz="1600" dirty="0" smtClean="0"/>
              <a:t> – článek ve zdroji evidovaném ve </a:t>
            </a:r>
            <a:r>
              <a:rPr lang="cs-CZ" sz="1600" dirty="0" err="1" smtClean="0"/>
              <a:t>Scopus</a:t>
            </a:r>
            <a:r>
              <a:rPr lang="cs-CZ" sz="1600" dirty="0" smtClean="0"/>
              <a:t>, který není evidován ve WOS (</a:t>
            </a:r>
            <a:r>
              <a:rPr lang="cs-CZ" sz="1600" dirty="0" err="1" smtClean="0"/>
              <a:t>Document</a:t>
            </a:r>
            <a:r>
              <a:rPr lang="cs-CZ" sz="1600" dirty="0" smtClean="0"/>
              <a:t> </a:t>
            </a:r>
            <a:r>
              <a:rPr lang="cs-CZ" sz="1600" dirty="0"/>
              <a:t>Type = </a:t>
            </a:r>
            <a:r>
              <a:rPr lang="cs-CZ" sz="1600" dirty="0" err="1"/>
              <a:t>Article</a:t>
            </a:r>
            <a:r>
              <a:rPr lang="cs-CZ" sz="1600" dirty="0"/>
              <a:t>, </a:t>
            </a:r>
            <a:r>
              <a:rPr lang="cs-CZ" sz="1600" dirty="0" err="1"/>
              <a:t>Review</a:t>
            </a:r>
            <a:r>
              <a:rPr lang="cs-CZ" sz="1600" dirty="0"/>
              <a:t>, </a:t>
            </a:r>
            <a:r>
              <a:rPr lang="cs-CZ" sz="1600" dirty="0" err="1"/>
              <a:t>Letter</a:t>
            </a:r>
            <a:r>
              <a:rPr lang="cs-CZ" sz="1600" dirty="0"/>
              <a:t>, v roce 2013 i </a:t>
            </a:r>
            <a:r>
              <a:rPr lang="cs-CZ" sz="1600" dirty="0" err="1" smtClean="0"/>
              <a:t>Conference</a:t>
            </a:r>
            <a:r>
              <a:rPr lang="cs-CZ" sz="1600" dirty="0" smtClean="0"/>
              <a:t> </a:t>
            </a:r>
            <a:r>
              <a:rPr lang="cs-CZ" sz="1600" dirty="0" err="1" smtClean="0"/>
              <a:t>Paper</a:t>
            </a:r>
            <a:r>
              <a:rPr lang="cs-CZ" sz="1600" dirty="0" smtClean="0"/>
              <a:t>)</a:t>
            </a:r>
          </a:p>
          <a:p>
            <a:r>
              <a:rPr lang="cs-CZ" sz="1600" b="1" dirty="0" err="1" smtClean="0"/>
              <a:t>Jneimp</a:t>
            </a:r>
            <a:r>
              <a:rPr lang="cs-CZ" sz="1600" dirty="0" smtClean="0"/>
              <a:t> – článek v časopise evidovaném v databázi ERIH, který není ve WOS ani </a:t>
            </a:r>
            <a:r>
              <a:rPr lang="cs-CZ" sz="1600" dirty="0" err="1" smtClean="0"/>
              <a:t>Scopus</a:t>
            </a:r>
            <a:endParaRPr lang="cs-CZ" sz="1600" dirty="0" smtClean="0"/>
          </a:p>
          <a:p>
            <a:r>
              <a:rPr lang="cs-CZ" sz="1600" b="1" dirty="0" err="1" smtClean="0"/>
              <a:t>Jrec</a:t>
            </a:r>
            <a:r>
              <a:rPr lang="cs-CZ" sz="1600" dirty="0" smtClean="0"/>
              <a:t> – článek v českém recenzovaném časopise, který není ve WOS, </a:t>
            </a:r>
            <a:r>
              <a:rPr lang="cs-CZ" sz="1600" dirty="0" err="1" smtClean="0"/>
              <a:t>Scopus</a:t>
            </a:r>
            <a:r>
              <a:rPr lang="cs-CZ" sz="1600" dirty="0" smtClean="0"/>
              <a:t> ani ERIH, je zařazen na Seznam recenzovaných neimpaktovaných periodik, má více než 2 strany textu bez fotografií, grafů, tabulek, (pouze v </a:t>
            </a:r>
            <a:r>
              <a:rPr lang="cs-CZ" sz="1600" dirty="0" err="1" smtClean="0"/>
              <a:t>SHVa</a:t>
            </a:r>
            <a:r>
              <a:rPr lang="cs-CZ" sz="1600" dirty="0" smtClean="0"/>
              <a:t> , </a:t>
            </a:r>
            <a:r>
              <a:rPr lang="cs-CZ" sz="1600" dirty="0" err="1" smtClean="0"/>
              <a:t>SHVb</a:t>
            </a:r>
            <a:r>
              <a:rPr lang="cs-CZ" sz="1600" dirty="0" smtClean="0"/>
              <a:t>),  prochází hodnocením OVHP</a:t>
            </a:r>
          </a:p>
          <a:p>
            <a:endParaRPr lang="cs-CZ" sz="1600" b="1" dirty="0" smtClean="0"/>
          </a:p>
          <a:p>
            <a:pPr marL="0" indent="0">
              <a:buNone/>
            </a:pPr>
            <a:r>
              <a:rPr lang="cs-CZ" sz="1600" b="1" dirty="0" smtClean="0"/>
              <a:t>Odborným </a:t>
            </a:r>
            <a:r>
              <a:rPr lang="cs-CZ" sz="1600" b="1" dirty="0"/>
              <a:t>periodikem (časopisem) </a:t>
            </a:r>
            <a:r>
              <a:rPr lang="cs-CZ" sz="1600" b="1" dirty="0" smtClean="0"/>
              <a:t>nejsou např.</a:t>
            </a:r>
          </a:p>
          <a:p>
            <a:r>
              <a:rPr lang="cs-CZ" sz="1600" dirty="0" smtClean="0"/>
              <a:t>periodika bez recenzního řízení, denní </a:t>
            </a:r>
            <a:r>
              <a:rPr lang="cs-CZ" sz="1600" dirty="0"/>
              <a:t>nebo </a:t>
            </a:r>
            <a:r>
              <a:rPr lang="cs-CZ" sz="1600" dirty="0" smtClean="0"/>
              <a:t>novinový tisk a jeho přílohy </a:t>
            </a:r>
          </a:p>
          <a:p>
            <a:r>
              <a:rPr lang="cs-CZ" sz="1600" dirty="0" smtClean="0"/>
              <a:t>popularizující </a:t>
            </a:r>
            <a:r>
              <a:rPr lang="cs-CZ" sz="1600" dirty="0"/>
              <a:t>odborné periodika, určené pro širší odbornou veřejnost, např. vydávané odbornými společnostmi, vědeckými institucemi apod. za účelem propagace a popularizace vědy;</a:t>
            </a:r>
            <a:br>
              <a:rPr lang="cs-CZ" sz="1600" dirty="0"/>
            </a:b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Recenzovaným </a:t>
            </a:r>
            <a:r>
              <a:rPr lang="cs-CZ" sz="1600" b="1" dirty="0"/>
              <a:t>odborným článkem </a:t>
            </a:r>
            <a:r>
              <a:rPr lang="cs-CZ" sz="1600" b="1" dirty="0" smtClean="0"/>
              <a:t>nejsou např.:</a:t>
            </a:r>
          </a:p>
          <a:p>
            <a:r>
              <a:rPr lang="cs-CZ" sz="1600" dirty="0" smtClean="0"/>
              <a:t>reprinty, </a:t>
            </a:r>
            <a:r>
              <a:rPr lang="cs-CZ" sz="1600" dirty="0"/>
              <a:t>rozšířená abstrakta (např. na konferenci) apod., byť publikovaný v odborném periodiku, články </a:t>
            </a:r>
            <a:r>
              <a:rPr lang="cs-CZ" sz="1600" dirty="0" smtClean="0"/>
              <a:t>popularizačního </a:t>
            </a:r>
            <a:r>
              <a:rPr lang="cs-CZ" sz="1600" dirty="0"/>
              <a:t>charakteru o výsledcích výzkumu</a:t>
            </a:r>
            <a:r>
              <a:rPr lang="cs-CZ" sz="1600" dirty="0" smtClean="0"/>
              <a:t>;</a:t>
            </a:r>
          </a:p>
          <a:p>
            <a:r>
              <a:rPr lang="cs-CZ" sz="1600" dirty="0" smtClean="0"/>
              <a:t> článek </a:t>
            </a:r>
            <a:r>
              <a:rPr lang="cs-CZ" sz="1600" dirty="0"/>
              <a:t>typu „preprint“, tj. verze článku uveřejněná před recenzním řízením;</a:t>
            </a:r>
            <a:br>
              <a:rPr lang="cs-CZ" sz="1600" dirty="0"/>
            </a:b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973623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06090"/>
          </a:xfrm>
        </p:spPr>
        <p:txBody>
          <a:bodyPr>
            <a:normAutofit/>
          </a:bodyPr>
          <a:lstStyle/>
          <a:p>
            <a:r>
              <a:rPr lang="cs-CZ" sz="3200" dirty="0"/>
              <a:t>Výsledky hodnocené v Pilíři I. 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3"/>
            <a:ext cx="8496944" cy="5688632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b="1" u="sng" dirty="0" smtClean="0">
                <a:latin typeface="+mj-lt"/>
              </a:rPr>
              <a:t>B odborná kniha</a:t>
            </a:r>
            <a:endParaRPr lang="cs-CZ" sz="1800" dirty="0">
              <a:latin typeface="+mj-lt"/>
            </a:endParaRPr>
          </a:p>
          <a:p>
            <a:pPr>
              <a:defRPr/>
            </a:pPr>
            <a:r>
              <a:rPr lang="cs-CZ" sz="1800" dirty="0" smtClean="0">
                <a:latin typeface="+mj-lt"/>
              </a:rPr>
              <a:t>prezentuje původní výsledky výzkumu</a:t>
            </a:r>
          </a:p>
          <a:p>
            <a:pPr>
              <a:defRPr/>
            </a:pPr>
            <a:r>
              <a:rPr lang="cs-CZ" sz="1800" dirty="0" smtClean="0">
                <a:latin typeface="+mj-lt"/>
              </a:rPr>
              <a:t>rozsah </a:t>
            </a:r>
            <a:r>
              <a:rPr lang="cs-CZ" sz="1800" dirty="0">
                <a:latin typeface="+mj-lt"/>
              </a:rPr>
              <a:t>nejméně 50 stran tištěného textu bez obrázků a příloh </a:t>
            </a:r>
          </a:p>
          <a:p>
            <a:pPr>
              <a:defRPr/>
            </a:pPr>
            <a:r>
              <a:rPr lang="cs-CZ" sz="1800" dirty="0">
                <a:latin typeface="+mj-lt"/>
              </a:rPr>
              <a:t>vydaná v nakladatelství s vědeckou redakcí</a:t>
            </a:r>
          </a:p>
          <a:p>
            <a:pPr>
              <a:defRPr/>
            </a:pPr>
            <a:r>
              <a:rPr lang="cs-CZ" sz="1800" dirty="0">
                <a:latin typeface="+mj-lt"/>
              </a:rPr>
              <a:t>recenzovaná alespoň jedním recenzentem mimo pracoviště autora, </a:t>
            </a:r>
          </a:p>
          <a:p>
            <a:pPr>
              <a:defRPr/>
            </a:pPr>
            <a:r>
              <a:rPr lang="cs-CZ" sz="1800" dirty="0" smtClean="0">
                <a:latin typeface="+mj-lt"/>
              </a:rPr>
              <a:t>má atributy </a:t>
            </a:r>
            <a:r>
              <a:rPr lang="cs-CZ" sz="1800" dirty="0">
                <a:latin typeface="+mj-lt"/>
              </a:rPr>
              <a:t>odborné knihy (</a:t>
            </a:r>
            <a:r>
              <a:rPr lang="pl-PL" sz="1800" dirty="0">
                <a:latin typeface="+mj-lt"/>
              </a:rPr>
              <a:t>odkazy na literaturu v textu, seznam použité literatury, abstrakt  ve </a:t>
            </a:r>
            <a:r>
              <a:rPr lang="cs-CZ" sz="1800" dirty="0">
                <a:latin typeface="+mj-lt"/>
              </a:rPr>
              <a:t>světovém jazyce, poznámkový aparát a přehled literatury (reference) </a:t>
            </a:r>
          </a:p>
          <a:p>
            <a:pPr>
              <a:defRPr/>
            </a:pPr>
            <a:r>
              <a:rPr lang="cs-CZ" sz="1800" dirty="0" smtClean="0">
                <a:latin typeface="+mj-lt"/>
              </a:rPr>
              <a:t>má přidělené </a:t>
            </a:r>
            <a:r>
              <a:rPr lang="cs-CZ" sz="1800" dirty="0">
                <a:latin typeface="+mj-lt"/>
              </a:rPr>
              <a:t>ISBN, povinný výtisk v Národní knihovně ČR. Do RIV se uvádí pouze první vydání, další jen pokud je výrazně přepracované.</a:t>
            </a:r>
          </a:p>
          <a:p>
            <a:pPr>
              <a:defRPr/>
            </a:pPr>
            <a:endParaRPr lang="cs-CZ" sz="1800" dirty="0">
              <a:latin typeface="+mj-lt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dirty="0">
                <a:latin typeface="+mj-lt"/>
              </a:rPr>
              <a:t>Odbornou knihou je: monografie</a:t>
            </a:r>
            <a:r>
              <a:rPr lang="cs-CZ" sz="1800" dirty="0" smtClean="0">
                <a:latin typeface="+mj-lt"/>
              </a:rPr>
              <a:t>, </a:t>
            </a:r>
            <a:r>
              <a:rPr lang="cs-CZ" sz="1800" dirty="0">
                <a:latin typeface="+mj-lt"/>
              </a:rPr>
              <a:t>encyklopedie a lexikon, kritická edice, kritický komentovaný překlad, vědecky koncipovaný jazykový slovník, výkladový slovník, kritický katalog výstavy apod., pokud splňují uvedená formální kritéria.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1800" dirty="0">
                <a:latin typeface="+mj-lt"/>
              </a:rPr>
              <a:t>Odbornou knihou </a:t>
            </a:r>
            <a:r>
              <a:rPr lang="cs-CZ" sz="1800" u="sng" dirty="0" smtClean="0">
                <a:latin typeface="+mj-lt"/>
              </a:rPr>
              <a:t>nejsou:</a:t>
            </a:r>
            <a:r>
              <a:rPr lang="cs-CZ" sz="1800" dirty="0" smtClean="0">
                <a:latin typeface="+mj-lt"/>
              </a:rPr>
              <a:t> </a:t>
            </a:r>
            <a:r>
              <a:rPr lang="cs-CZ" sz="1800" dirty="0">
                <a:latin typeface="+mj-lt"/>
              </a:rPr>
              <a:t>učební texty, </a:t>
            </a:r>
            <a:r>
              <a:rPr lang="cs-CZ" sz="1800" dirty="0" smtClean="0">
                <a:latin typeface="+mj-lt"/>
              </a:rPr>
              <a:t>publikované </a:t>
            </a:r>
            <a:r>
              <a:rPr lang="cs-CZ" sz="1800" dirty="0">
                <a:latin typeface="+mj-lt"/>
              </a:rPr>
              <a:t>diplomové, doktorské, habilitační a disertační práce, jazykové slovníky, tiskem nebo elektronicky vydaný souhrn rešerší, souhrny odborných prací, souhrny abstraktů…..</a:t>
            </a:r>
          </a:p>
          <a:p>
            <a:pPr marL="0" indent="0">
              <a:buNone/>
            </a:pPr>
            <a:r>
              <a:rPr lang="cs-CZ" sz="1800" dirty="0" smtClean="0">
                <a:latin typeface="+mj-lt"/>
              </a:rPr>
              <a:t>Pokud </a:t>
            </a:r>
            <a:r>
              <a:rPr lang="cs-CZ" sz="1800" dirty="0">
                <a:latin typeface="+mj-lt"/>
              </a:rPr>
              <a:t>je odborná kniha zařazena v RIV jako výsledek druhu B, nemohou být její kapitoly zařazeny jako výsledek druhu </a:t>
            </a:r>
            <a:r>
              <a:rPr lang="cs-CZ" sz="1800" dirty="0" smtClean="0">
                <a:latin typeface="+mj-lt"/>
              </a:rPr>
              <a:t>C v případě </a:t>
            </a:r>
            <a:r>
              <a:rPr lang="cs-CZ" sz="1800" dirty="0">
                <a:latin typeface="+mj-lt"/>
              </a:rPr>
              <a:t>téhož předkladatele </a:t>
            </a:r>
            <a:r>
              <a:rPr lang="cs-CZ" sz="1800" dirty="0" smtClean="0">
                <a:latin typeface="+mj-lt"/>
              </a:rPr>
              <a:t>výsledku.</a:t>
            </a:r>
            <a:endParaRPr lang="cs-CZ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3368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cs-CZ" sz="3200" dirty="0"/>
              <a:t>Výsledky hodnocené v Pilíři I.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>
            <a:normAutofit fontScale="55000" lnSpcReduction="20000"/>
          </a:bodyPr>
          <a:lstStyle/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b="1" u="sng" dirty="0" smtClean="0"/>
              <a:t>C </a:t>
            </a:r>
            <a:r>
              <a:rPr lang="cs-CZ" sz="3300" b="1" u="sng" dirty="0"/>
              <a:t>kapitola v odborné knize </a:t>
            </a: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dirty="0" smtClean="0"/>
              <a:t>Každá </a:t>
            </a:r>
            <a:r>
              <a:rPr lang="cs-CZ" sz="3300" dirty="0"/>
              <a:t>kapitola </a:t>
            </a:r>
            <a:r>
              <a:rPr lang="cs-CZ" sz="3300" dirty="0" smtClean="0"/>
              <a:t>musí </a:t>
            </a:r>
            <a:r>
              <a:rPr lang="cs-CZ" sz="3300" dirty="0"/>
              <a:t>mít uvedeného samostatného autora nebo autorský </a:t>
            </a:r>
            <a:r>
              <a:rPr lang="cs-CZ" sz="3300" dirty="0" smtClean="0"/>
              <a:t>kolektiv.</a:t>
            </a:r>
            <a:r>
              <a:rPr lang="cs-CZ" sz="3300" dirty="0"/>
              <a:t> Celá kniha má editora nebo autor uvedený na titulní straně je členem autorského kolektivu. </a:t>
            </a:r>
            <a:endParaRPr lang="cs-CZ" sz="3300" dirty="0" smtClean="0"/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cs-CZ" sz="3300" dirty="0"/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b="1" u="sng" dirty="0" smtClean="0"/>
              <a:t>D článek ve sborníku</a:t>
            </a:r>
            <a:endParaRPr lang="cs-CZ" sz="3300" b="1" u="sng" dirty="0"/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dirty="0"/>
              <a:t>prezentuje původní výsledky výzkumu, který byl uskutečněn autorem nebo týmem, jehož byl autor členem. Článek má obvyklou strukturou vědecké práce </a:t>
            </a:r>
            <a:r>
              <a:rPr lang="cs-CZ" sz="3300" dirty="0" smtClean="0"/>
              <a:t>včetně citování zdrojů. </a:t>
            </a:r>
            <a:r>
              <a:rPr lang="cs-CZ" sz="3300" dirty="0"/>
              <a:t>Sborníkem je recenzovaná neperiodická publikace, vydaná u příležitosti pořádané konference</a:t>
            </a:r>
            <a:r>
              <a:rPr lang="cs-CZ" sz="3300" dirty="0" smtClean="0"/>
              <a:t>, </a:t>
            </a:r>
            <a:r>
              <a:rPr lang="cs-CZ" sz="3300" dirty="0"/>
              <a:t>která obsahuje samostatné stati různých autorů, které mají </a:t>
            </a:r>
            <a:r>
              <a:rPr lang="cs-CZ" sz="3300" dirty="0" smtClean="0"/>
              <a:t>příbuzné </a:t>
            </a:r>
            <a:r>
              <a:rPr lang="cs-CZ" sz="3300" dirty="0"/>
              <a:t>téma a má přidělen </a:t>
            </a:r>
            <a:r>
              <a:rPr lang="cs-CZ" sz="3300" b="1" dirty="0"/>
              <a:t>ISBN</a:t>
            </a:r>
            <a:r>
              <a:rPr lang="cs-CZ" sz="3300" dirty="0"/>
              <a:t> kód</a:t>
            </a:r>
            <a:r>
              <a:rPr lang="cs-CZ" sz="3300" dirty="0" smtClean="0"/>
              <a:t>. </a:t>
            </a: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dirty="0" smtClean="0"/>
              <a:t>Článkem ve sborníku není abstrakt nebo rozšířený abstrakt.</a:t>
            </a:r>
            <a:br>
              <a:rPr lang="cs-CZ" sz="3300" dirty="0" smtClean="0"/>
            </a:br>
            <a:r>
              <a:rPr lang="cs-CZ" sz="3300" dirty="0" smtClean="0"/>
              <a:t>Pro přidělení bodů musí být článek v </a:t>
            </a:r>
            <a:r>
              <a:rPr lang="cs-CZ" sz="3300" dirty="0"/>
              <a:t>databázi WOS (jako </a:t>
            </a:r>
            <a:r>
              <a:rPr lang="cs-CZ" sz="3300" dirty="0" err="1"/>
              <a:t>Proceedings</a:t>
            </a:r>
            <a:r>
              <a:rPr lang="cs-CZ" sz="3300" dirty="0"/>
              <a:t> </a:t>
            </a:r>
            <a:r>
              <a:rPr lang="cs-CZ" sz="3300" dirty="0" err="1"/>
              <a:t>Paper</a:t>
            </a:r>
            <a:r>
              <a:rPr lang="cs-CZ" sz="3300" dirty="0" smtClean="0"/>
              <a:t>) nebo </a:t>
            </a:r>
            <a:r>
              <a:rPr lang="cs-CZ" sz="3300" dirty="0" err="1" smtClean="0"/>
              <a:t>Scopus</a:t>
            </a:r>
            <a:r>
              <a:rPr lang="cs-CZ" sz="3300" dirty="0" smtClean="0"/>
              <a:t> </a:t>
            </a:r>
            <a:r>
              <a:rPr lang="cs-CZ" sz="3300" dirty="0"/>
              <a:t>(</a:t>
            </a:r>
            <a:r>
              <a:rPr lang="cs-CZ" sz="3300" dirty="0" err="1"/>
              <a:t>Conference</a:t>
            </a:r>
            <a:r>
              <a:rPr lang="cs-CZ" sz="3300" dirty="0"/>
              <a:t> </a:t>
            </a:r>
            <a:r>
              <a:rPr lang="cs-CZ" sz="3300" dirty="0" err="1"/>
              <a:t>Paper</a:t>
            </a:r>
            <a:r>
              <a:rPr lang="cs-CZ" sz="3300" dirty="0"/>
              <a:t>, </a:t>
            </a:r>
            <a:r>
              <a:rPr lang="cs-CZ" sz="3300" dirty="0" err="1"/>
              <a:t>Conference</a:t>
            </a:r>
            <a:r>
              <a:rPr lang="cs-CZ" sz="3300" dirty="0"/>
              <a:t> </a:t>
            </a:r>
            <a:r>
              <a:rPr lang="cs-CZ" sz="3300" dirty="0" err="1"/>
              <a:t>Review</a:t>
            </a:r>
            <a:r>
              <a:rPr lang="cs-CZ" sz="3300" dirty="0"/>
              <a:t>) </a:t>
            </a:r>
            <a:r>
              <a:rPr lang="cs-CZ" sz="3300" dirty="0" smtClean="0"/>
              <a:t>a mít více než 2 stránky.</a:t>
            </a: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cs-CZ" sz="3300" dirty="0" smtClean="0"/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cs-CZ" sz="3300" dirty="0" smtClean="0"/>
              <a:t>Pokud </a:t>
            </a:r>
            <a:r>
              <a:rPr lang="cs-CZ" sz="3300" dirty="0"/>
              <a:t>je sborníku přiděleno pouze </a:t>
            </a:r>
            <a:r>
              <a:rPr lang="cs-CZ" sz="3300" b="1" dirty="0"/>
              <a:t>ISSN</a:t>
            </a:r>
            <a:r>
              <a:rPr lang="cs-CZ" sz="3300" dirty="0"/>
              <a:t>, </a:t>
            </a:r>
            <a:r>
              <a:rPr lang="cs-CZ" sz="3300" dirty="0" smtClean="0"/>
              <a:t>pak musíte výsledek vložit do UIS  jako článek v odborném periodiku (J).</a:t>
            </a:r>
            <a:endParaRPr lang="cs-CZ" sz="33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1145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sz="3200" dirty="0" smtClean="0"/>
              <a:t>Výsledky hodnocené v Pilíři III.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435280" cy="1944217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2200" dirty="0" smtClean="0">
                <a:latin typeface="+mj-lt"/>
              </a:rPr>
              <a:t>Pro patenty a nepublikační výsledky aplikovaného výzkumu je každoročně alokováno 17,5 % </a:t>
            </a:r>
            <a:r>
              <a:rPr lang="cs-CZ" sz="2200" dirty="0">
                <a:solidFill>
                  <a:srgbClr val="00B050"/>
                </a:solidFill>
                <a:latin typeface="+mj-lt"/>
              </a:rPr>
              <a:t>(max. </a:t>
            </a:r>
            <a:r>
              <a:rPr lang="cs-CZ" sz="2200" dirty="0" smtClean="0">
                <a:solidFill>
                  <a:srgbClr val="00B050"/>
                </a:solidFill>
                <a:latin typeface="+mj-lt"/>
              </a:rPr>
              <a:t>105 000 bodů) </a:t>
            </a:r>
            <a:r>
              <a:rPr lang="cs-CZ" sz="2200" dirty="0" smtClean="0">
                <a:latin typeface="+mj-lt"/>
              </a:rPr>
              <a:t>přidělovaných bodů z částky připadající na Pilíř I. a III. Nejprve budou zohledněna bodová ohodnocení patentů, plemen a odrůd </a:t>
            </a:r>
            <a:r>
              <a:rPr lang="cs-CZ" sz="2200" dirty="0" smtClean="0">
                <a:solidFill>
                  <a:srgbClr val="00B050"/>
                </a:solidFill>
                <a:latin typeface="+mj-lt"/>
              </a:rPr>
              <a:t>(max. 15 000 bodů)</a:t>
            </a:r>
            <a:r>
              <a:rPr lang="cs-CZ" sz="2200" dirty="0" smtClean="0">
                <a:latin typeface="+mj-lt"/>
              </a:rPr>
              <a:t>, které byly vykázány jednotlivými VO v daném roce bez ohledu na případnou vazbu na některý z projektů.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61870"/>
              </p:ext>
            </p:extLst>
          </p:nvPr>
        </p:nvGraphicFramePr>
        <p:xfrm>
          <a:off x="395536" y="3212977"/>
          <a:ext cx="8280920" cy="3380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/>
                <a:gridCol w="1152128"/>
                <a:gridCol w="5328592"/>
                <a:gridCol w="720080"/>
              </a:tblGrid>
              <a:tr h="257931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>
                          <a:effectLst/>
                        </a:rPr>
                        <a:t>Druh výsledku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Body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P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patent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"evropský" patent (EPO), patent USA </a:t>
                      </a:r>
                      <a:r>
                        <a:rPr lang="cs-CZ" sz="1600" u="none" strike="noStrike" dirty="0" smtClean="0">
                          <a:effectLst/>
                        </a:rPr>
                        <a:t>(USPTO) a Japonska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100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53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český nebo národní patent (s výjimkou patentu USA a Japonska), který je využíván na základě platné licenční smlouvy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50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6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ostatní patenty 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r>
                        <a:rPr lang="cs-CZ" sz="1600" u="none" strike="noStrike" dirty="0" smtClean="0">
                          <a:solidFill>
                            <a:srgbClr val="00B050"/>
                          </a:solidFill>
                          <a:effectLst/>
                        </a:rPr>
                        <a:t>(český nebo udělený</a:t>
                      </a:r>
                      <a:r>
                        <a:rPr lang="cs-CZ" sz="1600" u="none" strike="noStrike" baseline="0" dirty="0" smtClean="0">
                          <a:solidFill>
                            <a:srgbClr val="00B050"/>
                          </a:solidFill>
                          <a:effectLst/>
                        </a:rPr>
                        <a:t> národní patent)</a:t>
                      </a:r>
                      <a:endParaRPr lang="cs-CZ" sz="1600" b="0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10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67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err="1">
                          <a:effectLst/>
                        </a:rPr>
                        <a:t>Zplem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plemeno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pro výsledek byla zavedena nová plemenná kniha podle § 9 zák. č. 154/2000 Sb. o šlechtění, plemenitbě a evidenci hospodářských zvířat (plemenářský zákon)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992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err="1">
                          <a:effectLst/>
                        </a:rPr>
                        <a:t>Zodru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odrůda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výsledek má udělenu ochranu práv dle zák. č. 408/2000 Sb. o ochraně práv k odrůdám rostlin a o změně zák. č. 92/1996 Sb. o odrůdách, osivu a sadbě pěstovaných rostlin (zákon o ochraně práv k odrůdám)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530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cs-CZ" sz="3200" dirty="0"/>
              <a:t>Výsledky hodnocené v Pilíři III.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Body</a:t>
            </a:r>
            <a:r>
              <a:rPr lang="cs-CZ" baseline="-25000" dirty="0" smtClean="0"/>
              <a:t> </a:t>
            </a:r>
            <a:r>
              <a:rPr lang="cs-CZ" baseline="-25000" dirty="0" err="1"/>
              <a:t>P</a:t>
            </a:r>
            <a:r>
              <a:rPr lang="cs-CZ" baseline="-25000" dirty="0" err="1" smtClean="0"/>
              <a:t>j</a:t>
            </a:r>
            <a:r>
              <a:rPr lang="cs-CZ" baseline="-25000" dirty="0" smtClean="0"/>
              <a:t> + </a:t>
            </a:r>
            <a:r>
              <a:rPr lang="cs-CZ" baseline="-25000" dirty="0" err="1" smtClean="0"/>
              <a:t>SmV</a:t>
            </a:r>
            <a:r>
              <a:rPr lang="cs-CZ" baseline="-25000" dirty="0" smtClean="0"/>
              <a:t> </a:t>
            </a:r>
            <a:r>
              <a:rPr lang="cs-CZ" dirty="0" smtClean="0"/>
              <a:t>= 105 000 – Body </a:t>
            </a:r>
            <a:r>
              <a:rPr lang="cs-CZ" baseline="-25000" dirty="0" err="1" smtClean="0"/>
              <a:t>Pat+Plem</a:t>
            </a:r>
            <a:r>
              <a:rPr lang="cs-CZ" baseline="-25000" dirty="0" smtClean="0"/>
              <a:t>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400" dirty="0" smtClean="0"/>
              <a:t>V dalším kroku se toto množství bodů rozpočítá mezi jednotlivé VO tak, aby poměrná část bodů každé VO odpovídala jejímu podílu na celkovém objemu finančních toků VO celé ČR.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Bodové skóre se odvíjí podle neinvestiční finanční podpory </a:t>
            </a:r>
          </a:p>
          <a:p>
            <a:r>
              <a:rPr lang="cs-CZ" sz="2400" dirty="0" smtClean="0"/>
              <a:t>v projektech aplikovaného výzkumu (</a:t>
            </a:r>
            <a:r>
              <a:rPr lang="cs-CZ" sz="2400" dirty="0"/>
              <a:t>dotace + soukromé zdroje</a:t>
            </a:r>
            <a:r>
              <a:rPr lang="cs-CZ" sz="2400" dirty="0" smtClean="0"/>
              <a:t>) nebo </a:t>
            </a:r>
          </a:p>
          <a:p>
            <a:r>
              <a:rPr lang="cs-CZ" sz="2400" dirty="0" smtClean="0"/>
              <a:t>ze smluvního výzkumu bez </a:t>
            </a:r>
            <a:r>
              <a:rPr lang="cs-CZ" sz="2400" dirty="0"/>
              <a:t>subdodávek, investic a </a:t>
            </a:r>
            <a:r>
              <a:rPr lang="cs-CZ" sz="2400" dirty="0" smtClean="0"/>
              <a:t>služeb.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Podmínkou k započtení finanční podpory pro bodovou alokaci bude souhlas poskytovatele vyjadřující, že projekt vede odpovídajícím způsobem ke vzniku předpokládaných výsledků.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(více na str. 19-20 Metodiky)</a:t>
            </a:r>
          </a:p>
          <a:p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531297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064896" cy="1752600"/>
          </a:xfrm>
        </p:spPr>
        <p:txBody>
          <a:bodyPr>
            <a:normAutofit lnSpcReduction="10000"/>
          </a:bodyPr>
          <a:lstStyle/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Ing. Věra Svobodová,</a:t>
            </a: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Ústav vědecko-pedagogických informací a služeb Mendelova univerzita v </a:t>
            </a:r>
            <a:r>
              <a:rPr lang="cs-CZ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Brně</a:t>
            </a:r>
            <a:endParaRPr lang="cs-CZ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říjen 2013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869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92062"/>
              </p:ext>
            </p:extLst>
          </p:nvPr>
        </p:nvGraphicFramePr>
        <p:xfrm>
          <a:off x="35496" y="354701"/>
          <a:ext cx="5797153" cy="6122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509"/>
                <a:gridCol w="995937"/>
                <a:gridCol w="762821"/>
                <a:gridCol w="1153432"/>
                <a:gridCol w="1099825"/>
                <a:gridCol w="1126629"/>
              </a:tblGrid>
              <a:tr h="468444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Druh výsledku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 err="1">
                          <a:effectLst/>
                        </a:rPr>
                        <a:t>SHVa</a:t>
                      </a:r>
                      <a:r>
                        <a:rPr lang="cs-CZ" sz="1600" u="none" strike="noStrike" dirty="0">
                          <a:effectLst/>
                        </a:rPr>
                        <a:t>, </a:t>
                      </a:r>
                      <a:r>
                        <a:rPr lang="cs-CZ" sz="1600" u="none" strike="noStrike" dirty="0" err="1">
                          <a:effectLst/>
                        </a:rPr>
                        <a:t>SHVb</a:t>
                      </a:r>
                      <a:r>
                        <a:rPr lang="cs-CZ" sz="1600" u="none" strike="noStrike" dirty="0">
                          <a:effectLst/>
                        </a:rPr>
                        <a:t>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Ostatní obory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3003">
                <a:tc gridSpan="4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v nichž je výsledek daného druhu hodnocen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75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 err="1">
                          <a:effectLst/>
                        </a:rPr>
                        <a:t>Jimp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impaktovaném časopise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10 - 305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276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 err="1">
                          <a:effectLst/>
                        </a:rPr>
                        <a:t>Jsc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databázi 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r>
                        <a:rPr lang="cs-CZ" sz="1600" u="none" strike="noStrike" dirty="0" err="1" smtClean="0">
                          <a:effectLst/>
                        </a:rPr>
                        <a:t>Scopus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 10 - 305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276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effectLst/>
                        </a:rPr>
                        <a:t>Jneimp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článek v databázi ERIH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INT1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30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6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INT2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20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6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>
                          <a:effectLst/>
                        </a:rPr>
                        <a:t>NAT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10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740">
                <a:tc>
                  <a:txBody>
                    <a:bodyPr/>
                    <a:lstStyle/>
                    <a:p>
                      <a:pPr algn="ctr" fontAlgn="t"/>
                      <a:endParaRPr lang="cs-CZ" sz="1600" b="1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cs-CZ" sz="1600" b="1" u="none" strike="noStrike" dirty="0" smtClean="0">
                          <a:effectLst/>
                        </a:rPr>
                        <a:t>  </a:t>
                      </a:r>
                      <a:r>
                        <a:rPr lang="cs-CZ" sz="1600" b="1" u="none" strike="noStrike" dirty="0" err="1" smtClean="0">
                          <a:effectLst/>
                        </a:rPr>
                        <a:t>Jrec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časopise uvedeném v seznamu recenzovaných periodik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39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B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odborná kniha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 dirty="0">
                          <a:effectLst/>
                        </a:rPr>
                        <a:t>světový jazyk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angličtina, čínština, </a:t>
                      </a:r>
                      <a:r>
                        <a:rPr lang="cs-CZ" sz="1600" u="none" strike="noStrike" dirty="0" err="1" smtClean="0">
                          <a:effectLst/>
                        </a:rPr>
                        <a:t>francouzštinaněmčina</a:t>
                      </a:r>
                      <a:r>
                        <a:rPr lang="cs-CZ" sz="1600" u="none" strike="noStrike" dirty="0">
                          <a:effectLst/>
                        </a:rPr>
                        <a:t>, ruština a španělština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40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40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ostatní jazyky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20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6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D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ve sborníku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8 - 60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940152" y="1916832"/>
            <a:ext cx="2912803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b="1" dirty="0" err="1" smtClean="0"/>
              <a:t>SHVa</a:t>
            </a:r>
            <a:r>
              <a:rPr lang="cs-CZ" sz="1600" dirty="0" smtClean="0"/>
              <a:t> - společenské, humanitní a umělecké vědy: </a:t>
            </a:r>
          </a:p>
          <a:p>
            <a:r>
              <a:rPr lang="cs-CZ" sz="1600" dirty="0" smtClean="0"/>
              <a:t>AB dějiny, </a:t>
            </a:r>
          </a:p>
          <a:p>
            <a:r>
              <a:rPr lang="cs-CZ" sz="1600" dirty="0" smtClean="0"/>
              <a:t>AG právo, </a:t>
            </a:r>
          </a:p>
          <a:p>
            <a:r>
              <a:rPr lang="cs-CZ" sz="1600" dirty="0" smtClean="0"/>
              <a:t>AI jazykověda, </a:t>
            </a:r>
          </a:p>
          <a:p>
            <a:r>
              <a:rPr lang="cs-CZ" sz="1600" dirty="0" smtClean="0"/>
              <a:t>AJ písemnictví, masmédia, 	audiovize…,  </a:t>
            </a:r>
          </a:p>
          <a:p>
            <a:r>
              <a:rPr lang="cs-CZ" sz="1600" dirty="0" smtClean="0"/>
              <a:t>AL umění, architektura, kulturní 	dědictví</a:t>
            </a: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995919" y="4552965"/>
            <a:ext cx="2912802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b="1" dirty="0" err="1" smtClean="0"/>
              <a:t>SHVb</a:t>
            </a:r>
            <a:r>
              <a:rPr lang="cs-CZ" sz="1600" dirty="0" smtClean="0"/>
              <a:t> - společenské vědy: </a:t>
            </a:r>
          </a:p>
          <a:p>
            <a:r>
              <a:rPr lang="cs-CZ" sz="1600" dirty="0" smtClean="0"/>
              <a:t>AA filozofie a náboženství</a:t>
            </a:r>
          </a:p>
          <a:p>
            <a:r>
              <a:rPr lang="cs-CZ" sz="1600" dirty="0" smtClean="0"/>
              <a:t>AC archeologie, antropologie, 	etnologie, </a:t>
            </a:r>
          </a:p>
          <a:p>
            <a:r>
              <a:rPr lang="cs-CZ" sz="1600" dirty="0" smtClean="0"/>
              <a:t>AD</a:t>
            </a:r>
            <a:r>
              <a:rPr lang="cs-CZ" sz="1600" dirty="0"/>
              <a:t> </a:t>
            </a:r>
            <a:r>
              <a:rPr lang="cs-CZ" sz="1600" dirty="0" smtClean="0"/>
              <a:t>politologie, politické vědy</a:t>
            </a:r>
          </a:p>
          <a:p>
            <a:r>
              <a:rPr lang="cs-CZ" sz="1600" dirty="0" smtClean="0"/>
              <a:t>AE řízení, správa, administrativa</a:t>
            </a:r>
          </a:p>
          <a:p>
            <a:r>
              <a:rPr lang="cs-CZ" sz="1600" dirty="0" smtClean="0"/>
              <a:t>AM pedagogika a školství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084168" y="332656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Hodnocení 2013 v rámci Pilíře I.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4192364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647210"/>
              </p:ext>
            </p:extLst>
          </p:nvPr>
        </p:nvGraphicFramePr>
        <p:xfrm>
          <a:off x="142999" y="1196751"/>
          <a:ext cx="5797153" cy="484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601"/>
                <a:gridCol w="1588666"/>
                <a:gridCol w="1291654"/>
                <a:gridCol w="961603"/>
                <a:gridCol w="1126629"/>
              </a:tblGrid>
              <a:tr h="627405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Druh výsledku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 err="1">
                          <a:effectLst/>
                        </a:rPr>
                        <a:t>SHVa</a:t>
                      </a:r>
                      <a:r>
                        <a:rPr lang="cs-CZ" sz="1600" u="none" strike="noStrike" dirty="0">
                          <a:effectLst/>
                        </a:rPr>
                        <a:t>, </a:t>
                      </a:r>
                      <a:endParaRPr lang="cs-CZ" sz="16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cs-CZ" sz="1600" u="none" strike="noStrike" dirty="0" err="1" smtClean="0">
                          <a:effectLst/>
                        </a:rPr>
                        <a:t>SHVb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Ostatní obory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772"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v nichž je výsledek daného druhu hodnocen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092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 err="1">
                          <a:effectLst/>
                        </a:rPr>
                        <a:t>Jimp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impaktovaném časopise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10 - 305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297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 err="1">
                          <a:effectLst/>
                        </a:rPr>
                        <a:t>Jsc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databázi 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r>
                        <a:rPr lang="cs-CZ" sz="1600" u="none" strike="noStrike" dirty="0" err="1" smtClean="0">
                          <a:effectLst/>
                        </a:rPr>
                        <a:t>Scopus</a:t>
                      </a:r>
                      <a:r>
                        <a:rPr lang="cs-CZ" sz="1600" u="none" strike="noStrike" dirty="0" smtClean="0">
                          <a:effectLst/>
                        </a:rPr>
                        <a:t>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 10 - 305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29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effectLst/>
                        </a:rPr>
                        <a:t>Jneimp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článek v databázi ERIH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INT1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30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INT2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20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>
                          <a:effectLst/>
                        </a:rPr>
                        <a:t>NAT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>
                          <a:effectLst/>
                        </a:rPr>
                        <a:t>10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10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316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 err="1">
                          <a:effectLst/>
                        </a:rPr>
                        <a:t>Jrec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 časopise uvedeném v seznamu recenzovaných periodik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97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odborná kniha</a:t>
                      </a:r>
                      <a:endParaRPr lang="cs-CZ" sz="1600" b="0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4 - 120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32970">
                <a:tc>
                  <a:txBody>
                    <a:bodyPr/>
                    <a:lstStyle/>
                    <a:p>
                      <a:pPr algn="ctr" fontAlgn="t"/>
                      <a:r>
                        <a:rPr lang="cs-CZ" sz="1600" b="1" u="none" strike="noStrike" dirty="0">
                          <a:effectLst/>
                        </a:rPr>
                        <a:t>D</a:t>
                      </a:r>
                      <a:endParaRPr lang="cs-CZ" sz="1600" b="1" i="0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článek ve sborníku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8 - 60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940152" y="1196752"/>
            <a:ext cx="2912803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b="1" dirty="0" err="1" smtClean="0"/>
              <a:t>SHVa</a:t>
            </a:r>
            <a:r>
              <a:rPr lang="cs-CZ" sz="1600" dirty="0" smtClean="0"/>
              <a:t> - společenské, humanitní a umělecké vědy: </a:t>
            </a:r>
          </a:p>
          <a:p>
            <a:r>
              <a:rPr lang="cs-CZ" sz="1600" dirty="0" smtClean="0"/>
              <a:t>AB dějiny, </a:t>
            </a:r>
          </a:p>
          <a:p>
            <a:r>
              <a:rPr lang="cs-CZ" sz="1600" dirty="0" smtClean="0"/>
              <a:t>AG právo, </a:t>
            </a:r>
          </a:p>
          <a:p>
            <a:r>
              <a:rPr lang="cs-CZ" sz="1600" dirty="0" smtClean="0"/>
              <a:t>AI jazykověda, </a:t>
            </a:r>
          </a:p>
          <a:p>
            <a:r>
              <a:rPr lang="cs-CZ" sz="1600" dirty="0" smtClean="0"/>
              <a:t>AJ písemnictví, </a:t>
            </a:r>
            <a:r>
              <a:rPr lang="cs-CZ" sz="1600" dirty="0" err="1" smtClean="0"/>
              <a:t>masmedia</a:t>
            </a:r>
            <a:r>
              <a:rPr lang="cs-CZ" sz="1600" dirty="0" smtClean="0"/>
              <a:t>, 	audiovize…,  </a:t>
            </a:r>
          </a:p>
          <a:p>
            <a:r>
              <a:rPr lang="cs-CZ" sz="1600" dirty="0" smtClean="0"/>
              <a:t>AL umění, architektura, kulturní 	dědictví</a:t>
            </a:r>
            <a:endParaRPr lang="cs-CZ" sz="1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940153" y="3645024"/>
            <a:ext cx="2912802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b="1" dirty="0" err="1" smtClean="0"/>
              <a:t>SHVb</a:t>
            </a:r>
            <a:r>
              <a:rPr lang="cs-CZ" sz="1600" dirty="0" smtClean="0"/>
              <a:t> - společenské vědy: </a:t>
            </a:r>
          </a:p>
          <a:p>
            <a:r>
              <a:rPr lang="cs-CZ" sz="1600" dirty="0" smtClean="0"/>
              <a:t>AA filozofie a náboženství</a:t>
            </a:r>
          </a:p>
          <a:p>
            <a:r>
              <a:rPr lang="cs-CZ" sz="1600" dirty="0" smtClean="0"/>
              <a:t>AC archeologie, antropologie, 	etnologie, </a:t>
            </a:r>
          </a:p>
          <a:p>
            <a:r>
              <a:rPr lang="cs-CZ" sz="1600" dirty="0" smtClean="0"/>
              <a:t>AD</a:t>
            </a:r>
            <a:r>
              <a:rPr lang="cs-CZ" sz="1600" dirty="0"/>
              <a:t> </a:t>
            </a:r>
            <a:r>
              <a:rPr lang="cs-CZ" sz="1600" dirty="0" smtClean="0"/>
              <a:t>politologie, politické vědy</a:t>
            </a:r>
          </a:p>
          <a:p>
            <a:r>
              <a:rPr lang="cs-CZ" sz="1600" dirty="0" smtClean="0"/>
              <a:t>AE řízení, správa, administrativa</a:t>
            </a:r>
          </a:p>
          <a:p>
            <a:r>
              <a:rPr lang="cs-CZ" sz="1600" dirty="0" smtClean="0"/>
              <a:t>AM pedagogika a školství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619672" y="40466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Hodnocení 2014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63243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494441"/>
              </p:ext>
            </p:extLst>
          </p:nvPr>
        </p:nvGraphicFramePr>
        <p:xfrm>
          <a:off x="467544" y="908720"/>
          <a:ext cx="8064897" cy="5778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689"/>
                <a:gridCol w="2538639"/>
                <a:gridCol w="3562802"/>
                <a:gridCol w="903013"/>
                <a:gridCol w="646754"/>
              </a:tblGrid>
              <a:tr h="661962"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SKUPINA OBORŮ</a:t>
                      </a:r>
                      <a:endParaRPr lang="cs-CZ" sz="1400" b="0" i="1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OBORY</a:t>
                      </a:r>
                      <a:endParaRPr lang="cs-CZ" sz="1400" b="0" i="1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Bodový podíl skupiny oborů</a:t>
                      </a:r>
                      <a:endParaRPr lang="cs-CZ" sz="1400" b="0" i="1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% podíl</a:t>
                      </a:r>
                      <a:endParaRPr lang="cs-CZ" sz="1400" b="0" i="1" u="none" strike="noStrike" dirty="0">
                        <a:solidFill>
                          <a:srgbClr val="9933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27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SPOLEČENSKÉ, HUMANITNÍ a UMĚLECKÉ VĚDY - SHVa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AB, AG, AI, AJ, AL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43 920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7,32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27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SPOLEČENSKÉ VĚDY - SHVb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AA, AC, AD, AE, AM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32 460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5,41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27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SPOLEČENSKÉ VĚDY - SHVc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u="none" strike="noStrike" dirty="0">
                          <a:effectLst/>
                        </a:rPr>
                        <a:t>AF, AH, AK, AN, AO, AP, AQ, GA</a:t>
                      </a:r>
                      <a:endParaRPr lang="da-DK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17 220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2,87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499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TECHNICKÉ a INFORMATICKÉ VĚDY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BC, BD, DH, GB, FS, IN, JA, JB, JC,JD, JE, JF, JG, JH, JI, JJ, JK, JL, JM,JN, JO, JP, JQ, JR, JS, JT, JU, JV,JW, JY, KA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101 700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17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39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ZEMĚDĚLSKÉ VĚDY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GC, GD, GE, GF, GK, GG, GH, GI, GJ, GL, GM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29 760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4,96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39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VĚDY O ZEMI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u="none" strike="noStrike" dirty="0">
                          <a:effectLst/>
                        </a:rPr>
                        <a:t>DA, DB, DC, DD, DE, DF, DG, DI, DJ, DK, DL, DM, DO</a:t>
                      </a:r>
                      <a:endParaRPr lang="da-DK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30 360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5,06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464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MATEMATICKÉ VĚDY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BA, BB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22 860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3,81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894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FYZIKÁLNÍ VĚDY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BE, BF, BG, BH, BI, BJ, BK, BL, BM,BN, BO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90 480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15,1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27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CHEMICKÉ VĚDY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600" u="none" strike="noStrike" dirty="0">
                          <a:effectLst/>
                        </a:rPr>
                        <a:t>CA, CB, CC, CD, CE, CF, CG, CH, CI</a:t>
                      </a:r>
                      <a:endParaRPr lang="fr-FR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>
                          <a:effectLst/>
                        </a:rPr>
                        <a:t>94 800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15,8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055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>
                          <a:effectLst/>
                        </a:rPr>
                        <a:t>BIOLOGICKÉ VĚDY</a:t>
                      </a:r>
                      <a:endParaRPr lang="cs-CZ" sz="1400" b="0" i="0" u="none" strike="noStrike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DN, EA, EB, EC, ED, EE, EF, EG,EH, EI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72 000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12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761"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u="none" strike="noStrike" dirty="0">
                          <a:effectLst/>
                        </a:rPr>
                        <a:t>LÉKAŘSKÉ VĚDY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FA, FB, FC, FD, FE, FF, FG, FH, FI,FJ, FK, FL, FM, FN, FO, FP, FQ, FR</a:t>
                      </a:r>
                      <a:endParaRPr lang="cs-CZ" sz="16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64 440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400" u="none" strike="noStrike" dirty="0">
                          <a:effectLst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284F73"/>
                        </a:solidFill>
                        <a:effectLst/>
                        <a:latin typeface="Calibri"/>
                      </a:endParaRPr>
                    </a:p>
                  </a:txBody>
                  <a:tcPr marL="3403" marR="3403" marT="340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83568" y="33265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Příloha 7 Metodiky – dělení oborů RIV na oborové skupiny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602290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83568" y="22929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Tabulka 8.1 – Bodové a procentní limity pro jednotlivé druhy výsledků</a:t>
            </a:r>
            <a:endParaRPr lang="cs-CZ" b="1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686623"/>
              </p:ext>
            </p:extLst>
          </p:nvPr>
        </p:nvGraphicFramePr>
        <p:xfrm>
          <a:off x="323527" y="620689"/>
          <a:ext cx="8568956" cy="59323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3"/>
                <a:gridCol w="2081553"/>
                <a:gridCol w="570113"/>
                <a:gridCol w="639216"/>
                <a:gridCol w="669558"/>
                <a:gridCol w="470668"/>
                <a:gridCol w="570113"/>
                <a:gridCol w="846530"/>
                <a:gridCol w="1036566"/>
                <a:gridCol w="1036566"/>
              </a:tblGrid>
              <a:tr h="292792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Skupina oborů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 dirty="0">
                          <a:effectLst/>
                        </a:rPr>
                        <a:t>Procentní limity pro jednotlivé druhy publikačních výsledků tj. Pilíř I.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Pilíř III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Celkový limit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(bodů)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 (bodů)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1187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Jimp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Jsc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 err="1" smtClean="0">
                          <a:effectLst/>
                        </a:rPr>
                        <a:t>Jneimp</a:t>
                      </a:r>
                      <a:endParaRPr lang="cs-CZ" sz="16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cs-CZ" sz="14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(ERIH)</a:t>
                      </a:r>
                      <a:endParaRPr lang="cs-CZ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Jrec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 smtClean="0">
                          <a:effectLst/>
                        </a:rPr>
                        <a:t>B,</a:t>
                      </a:r>
                      <a:r>
                        <a:rPr lang="cs-CZ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cs-CZ" sz="1600" u="none" strike="noStrike" dirty="0" smtClean="0">
                          <a:effectLst/>
                        </a:rPr>
                        <a:t>C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D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u="none" strike="noStrike" dirty="0">
                          <a:effectLst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94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SPOLEČENSKÉ, HUMANITNÍ a UMĚLECKÉ VĚDY - </a:t>
                      </a:r>
                      <a:r>
                        <a:rPr lang="cs-CZ" sz="1400" b="1" u="none" strike="noStrike" dirty="0" err="1">
                          <a:effectLst/>
                        </a:rPr>
                        <a:t>SHVa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30%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2%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43 920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1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SPOLEČENSKÉ VĚDY - </a:t>
                      </a:r>
                      <a:r>
                        <a:rPr lang="cs-CZ" sz="1400" b="1" u="none" strike="noStrike" dirty="0" err="1">
                          <a:effectLst/>
                        </a:rPr>
                        <a:t>SHVb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2%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32 460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1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SPOLEČENSKÉ VĚDY - </a:t>
                      </a:r>
                      <a:r>
                        <a:rPr lang="cs-CZ" sz="1400" b="1" u="none" strike="noStrike" dirty="0" err="1">
                          <a:effectLst/>
                        </a:rPr>
                        <a:t>SHVc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40%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17 220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1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TECHNICKÉ a INFORMATICKÉ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65%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26%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101 700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6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ZEMĚDĚLSKÉ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2%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29 760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6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VĚDY O ZEMI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30 360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6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MATEMATICKÉ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92%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5%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A7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22 860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FYZIKÁLNÍ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A8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90 480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CHEMICKÉ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A9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94 800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BIOLOGICKÉ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A10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72 000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u="none" strike="noStrike" dirty="0">
                          <a:effectLst/>
                        </a:rPr>
                        <a:t>LÉKAŘSKÉ VĚDY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100%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0%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A11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64 440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92792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1600" u="none" strike="noStrike">
                          <a:effectLst/>
                        </a:rPr>
                        <a:t>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495 000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105 000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600" u="none" strike="noStrike" dirty="0">
                          <a:effectLst/>
                        </a:rPr>
                        <a:t>600 000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644007" y="6556702"/>
            <a:ext cx="820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82,5 %</a:t>
            </a:r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48264" y="6556702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17,5 %</a:t>
            </a:r>
            <a:endParaRPr lang="cs-C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8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>
                <a:effectLst/>
              </a:rPr>
              <a:t/>
            </a:r>
            <a:br>
              <a:rPr lang="cs-CZ" sz="3600" b="1" dirty="0" smtClean="0">
                <a:effectLst/>
              </a:rPr>
            </a:br>
            <a:r>
              <a:rPr lang="cs-CZ" sz="3600" dirty="0" smtClean="0">
                <a:effectLst/>
              </a:rPr>
              <a:t>Informační systém výzkumu, experimentálního  vývoje a inovací</a:t>
            </a:r>
            <a:r>
              <a:rPr lang="cs-CZ" sz="3600" b="1" dirty="0" smtClean="0">
                <a:effectLst/>
              </a:rPr>
              <a:t/>
            </a:r>
            <a:br>
              <a:rPr lang="cs-CZ" sz="3600" b="1" dirty="0" smtClean="0">
                <a:effectLst/>
              </a:rPr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900" dirty="0" smtClean="0">
                <a:effectLst/>
                <a:hlinkClick r:id="rId2"/>
              </a:rPr>
              <a:t>Centrální evidence aktivit - CEA</a:t>
            </a: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>Informace o příjemcích, poskytovatelích a výši podpory výzkumu, experimentálního vývoje a inovací z veřejných prostředků, plní ji poskytovatelé podpory</a:t>
            </a:r>
          </a:p>
          <a:p>
            <a:pPr marL="0" indent="0">
              <a:buNone/>
            </a:pP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>
                <a:hlinkClick r:id="rId3"/>
              </a:rPr>
              <a:t>Evidence veřejných soutěží ve výzkumu, experimentálním vývoji a inovacích - VES</a:t>
            </a:r>
            <a:r>
              <a:rPr lang="cs-CZ" sz="1900" dirty="0"/>
              <a:t/>
            </a:r>
            <a:br>
              <a:rPr lang="cs-CZ" sz="1900" dirty="0"/>
            </a:br>
            <a:r>
              <a:rPr lang="cs-CZ" sz="1900" dirty="0"/>
              <a:t>Informace o veřejných soutěžích ve výzkumu a vývoji </a:t>
            </a:r>
          </a:p>
          <a:p>
            <a:pPr marL="0" indent="0">
              <a:buNone/>
            </a:pP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  <a:hlinkClick r:id="rId4"/>
              </a:rPr>
              <a:t>Centrální evidence projektů - CEP</a:t>
            </a: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>Informace o projektech výzkumu, vývoje a inovací podporovaných z veřejných prostředků</a:t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  <a:hlinkClick r:id="rId5"/>
              </a:rPr>
              <a:t>Centrální evidence výzkumných záměrů - CEZ</a:t>
            </a: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>Informace o výzkumných záměrech podporovaných z veřejných prostředků</a:t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  <a:hlinkClick r:id="rId6"/>
              </a:rPr>
              <a:t>Rejstřík informací o výsledcích - RIV</a:t>
            </a:r>
            <a:r>
              <a:rPr lang="cs-CZ" sz="1900" dirty="0" smtClean="0">
                <a:effectLst/>
              </a:rPr>
              <a:t/>
            </a:r>
            <a:br>
              <a:rPr lang="cs-CZ" sz="1900" dirty="0" smtClean="0">
                <a:effectLst/>
              </a:rPr>
            </a:br>
            <a:r>
              <a:rPr lang="cs-CZ" sz="1900" dirty="0" smtClean="0">
                <a:effectLst/>
              </a:rPr>
              <a:t>Informace o výsledcích projektů výzkumu a vývoje a výzkumných záměrů podporovaných z veřejných prostředků</a:t>
            </a:r>
            <a:r>
              <a:rPr lang="cs-CZ" sz="1800" dirty="0" smtClean="0">
                <a:effectLst/>
              </a:rPr>
              <a:t/>
            </a:r>
            <a:br>
              <a:rPr lang="cs-CZ" sz="1800" dirty="0" smtClean="0">
                <a:effectLst/>
              </a:rPr>
            </a:br>
            <a:r>
              <a:rPr lang="cs-CZ" sz="1800" dirty="0" smtClean="0">
                <a:effectLst/>
              </a:rPr>
              <a:t/>
            </a:r>
            <a:br>
              <a:rPr lang="cs-CZ" sz="1800" dirty="0" smtClean="0">
                <a:effectLst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287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Autofit/>
          </a:bodyPr>
          <a:lstStyle/>
          <a:p>
            <a:r>
              <a:rPr lang="cs-CZ" sz="3200" dirty="0" smtClean="0"/>
              <a:t>Zásady pro uplatňování limitů (1)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764704"/>
            <a:ext cx="8496944" cy="583264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dirty="0">
                <a:latin typeface="+mj-lt"/>
              </a:rPr>
              <a:t>Bodové hodnocení výsledků s roky uplatnění 2011 a dříve zůstávají beze </a:t>
            </a:r>
            <a:r>
              <a:rPr lang="cs-CZ" sz="1800" dirty="0" smtClean="0">
                <a:latin typeface="+mj-lt"/>
              </a:rPr>
              <a:t>změny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>
                <a:latin typeface="+mj-lt"/>
              </a:rPr>
              <a:t>Pro hodnocení výsledků s rokem uplatnění 2012 a vyšším se stanovuje celková roční bodová hodnota na Pilíř I a Pilíř III na 600 tis. bodů, která se dělí na jednotlivé pilíře následujícím způsobem:</a:t>
            </a:r>
            <a:br>
              <a:rPr lang="cs-CZ" sz="1800" dirty="0">
                <a:latin typeface="+mj-lt"/>
              </a:rPr>
            </a:br>
            <a:r>
              <a:rPr lang="cs-CZ" sz="1800" dirty="0">
                <a:latin typeface="+mj-lt"/>
              </a:rPr>
              <a:t>- Pilíř I. - 495 tis. bodů (publikační výsledky</a:t>
            </a:r>
            <a:r>
              <a:rPr lang="cs-CZ" sz="1800" dirty="0" smtClean="0">
                <a:latin typeface="+mj-lt"/>
              </a:rPr>
              <a:t>) </a:t>
            </a:r>
            <a:r>
              <a:rPr lang="cs-CZ" sz="1800" b="1" dirty="0">
                <a:solidFill>
                  <a:srgbClr val="00B050"/>
                </a:solidFill>
              </a:rPr>
              <a:t>82,5 </a:t>
            </a:r>
            <a:r>
              <a:rPr lang="cs-CZ" sz="1800" b="1" dirty="0" smtClean="0">
                <a:solidFill>
                  <a:srgbClr val="00B050"/>
                </a:solidFill>
              </a:rPr>
              <a:t>%</a:t>
            </a:r>
            <a:r>
              <a:rPr lang="cs-CZ" sz="1800" dirty="0">
                <a:latin typeface="+mj-lt"/>
              </a:rPr>
              <a:t/>
            </a:r>
            <a:br>
              <a:rPr lang="cs-CZ" sz="1800" dirty="0">
                <a:latin typeface="+mj-lt"/>
              </a:rPr>
            </a:br>
            <a:r>
              <a:rPr lang="cs-CZ" sz="1800" dirty="0">
                <a:latin typeface="+mj-lt"/>
              </a:rPr>
              <a:t>- Pilíř III. - 105 tis. bodů (patenty a nepublikační výsledky</a:t>
            </a:r>
            <a:r>
              <a:rPr lang="cs-CZ" sz="1800" dirty="0" smtClean="0">
                <a:latin typeface="+mj-lt"/>
              </a:rPr>
              <a:t>) </a:t>
            </a:r>
            <a:r>
              <a:rPr lang="cs-CZ" sz="1800" b="1" dirty="0">
                <a:solidFill>
                  <a:srgbClr val="00B050"/>
                </a:solidFill>
              </a:rPr>
              <a:t>17,5 </a:t>
            </a:r>
            <a:r>
              <a:rPr lang="cs-CZ" sz="1800" b="1" dirty="0" smtClean="0">
                <a:solidFill>
                  <a:srgbClr val="00B050"/>
                </a:solidFill>
              </a:rPr>
              <a:t>%</a:t>
            </a:r>
            <a:endParaRPr lang="cs-CZ" sz="1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1800" dirty="0" smtClean="0">
                <a:latin typeface="+mj-lt"/>
              </a:rPr>
              <a:t>Počet </a:t>
            </a:r>
            <a:r>
              <a:rPr lang="cs-CZ" sz="1800" dirty="0">
                <a:latin typeface="+mj-lt"/>
              </a:rPr>
              <a:t>bodů, které mohou být přiděleny v Pilířích I a III v jednotlivých oborových skupinách je dán </a:t>
            </a:r>
            <a:r>
              <a:rPr lang="cs-CZ" sz="1800" u="sng" dirty="0">
                <a:latin typeface="+mj-lt"/>
              </a:rPr>
              <a:t>Přílohou č. 7</a:t>
            </a:r>
            <a:r>
              <a:rPr lang="cs-CZ" sz="1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>
                <a:latin typeface="+mj-lt"/>
              </a:rPr>
              <a:t>Body </a:t>
            </a:r>
            <a:r>
              <a:rPr lang="cs-CZ" sz="1800" b="1" dirty="0">
                <a:latin typeface="+mj-lt"/>
              </a:rPr>
              <a:t>Pilíře III</a:t>
            </a:r>
            <a:r>
              <a:rPr lang="cs-CZ" sz="1800" dirty="0">
                <a:latin typeface="+mj-lt"/>
              </a:rPr>
              <a:t> vypočtené podle kapitoly VIII. se rozdělí do oborových skupin </a:t>
            </a:r>
            <a:r>
              <a:rPr lang="cs-CZ" sz="1800" b="1" dirty="0">
                <a:latin typeface="+mj-lt"/>
              </a:rPr>
              <a:t>podle zařazení projektu</a:t>
            </a:r>
            <a:r>
              <a:rPr lang="cs-CZ" sz="1800" dirty="0">
                <a:latin typeface="+mj-lt"/>
              </a:rPr>
              <a:t> k některému z oborů. U projektů s účelovým financováním a započitatelných projektů 7.RP EU je toto zařazení uvedeno v CEP, u smluvního výzkumu bude toto přiřazení získáno od VO. Poté se stanoví hodnoty </a:t>
            </a:r>
            <a:r>
              <a:rPr lang="cs-CZ" sz="1800" dirty="0" err="1" smtClean="0">
                <a:latin typeface="+mj-lt"/>
              </a:rPr>
              <a:t>An</a:t>
            </a:r>
            <a:r>
              <a:rPr lang="cs-CZ" sz="1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>
                <a:latin typeface="+mj-lt"/>
              </a:rPr>
              <a:t>Hodnoty bodů rozdělovaných v I. Pilíři (za publikační výsledky) budou v jednotlivých oborových skupinách získány jako </a:t>
            </a:r>
            <a:r>
              <a:rPr lang="cs-CZ" sz="1800" b="1" dirty="0">
                <a:latin typeface="+mj-lt"/>
              </a:rPr>
              <a:t>doplněk do celkového bodového limitu</a:t>
            </a:r>
            <a:r>
              <a:rPr lang="cs-CZ" sz="1800" dirty="0">
                <a:latin typeface="+mj-lt"/>
              </a:rPr>
              <a:t> dané oborové skupiny (po odečtení bodů </a:t>
            </a:r>
            <a:r>
              <a:rPr lang="cs-CZ" sz="1800" dirty="0" err="1">
                <a:latin typeface="+mj-lt"/>
              </a:rPr>
              <a:t>An</a:t>
            </a:r>
            <a:r>
              <a:rPr lang="cs-CZ" sz="1800" dirty="0" smtClean="0">
                <a:latin typeface="+mj-lt"/>
              </a:rPr>
              <a:t>).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>
                <a:latin typeface="+mj-lt"/>
              </a:rPr>
              <a:t>Procentní limity ve sloupcích </a:t>
            </a:r>
            <a:r>
              <a:rPr lang="cs-CZ" sz="1800" dirty="0" err="1">
                <a:latin typeface="+mj-lt"/>
              </a:rPr>
              <a:t>Jrec</a:t>
            </a:r>
            <a:r>
              <a:rPr lang="cs-CZ" sz="1800" dirty="0">
                <a:latin typeface="+mj-lt"/>
              </a:rPr>
              <a:t>, BC a D jsou maximální. V případě, že celková bodová hodnota výsledků daného druhu vypočtená podle Tabulky 1.1 v Příloze 1 </a:t>
            </a:r>
            <a:r>
              <a:rPr lang="cs-CZ" sz="1800" u="sng" dirty="0">
                <a:latin typeface="+mj-lt"/>
              </a:rPr>
              <a:t>nedosáhne</a:t>
            </a:r>
            <a:r>
              <a:rPr lang="cs-CZ" sz="1800" dirty="0">
                <a:latin typeface="+mj-lt"/>
              </a:rPr>
              <a:t> pro danou skupinu oborů procentní alokace uvedené v Tabulce 8.1, je tato hodnota považována za limitní, tj. nebude dále normována. </a:t>
            </a:r>
            <a:r>
              <a:rPr lang="cs-CZ" sz="1800" dirty="0" smtClean="0">
                <a:latin typeface="+mj-lt"/>
              </a:rPr>
              <a:t> Zbylé </a:t>
            </a:r>
            <a:r>
              <a:rPr lang="cs-CZ" sz="1800" dirty="0">
                <a:latin typeface="+mj-lt"/>
              </a:rPr>
              <a:t>body </a:t>
            </a:r>
            <a:r>
              <a:rPr lang="cs-CZ" sz="1800" u="sng" dirty="0">
                <a:latin typeface="+mj-lt"/>
              </a:rPr>
              <a:t>budou převedeny</a:t>
            </a:r>
            <a:r>
              <a:rPr lang="cs-CZ" sz="1800" dirty="0">
                <a:latin typeface="+mj-lt"/>
              </a:rPr>
              <a:t> ve prospěch výsledků </a:t>
            </a:r>
            <a:r>
              <a:rPr lang="cs-CZ" sz="1800" dirty="0" err="1">
                <a:latin typeface="+mj-lt"/>
              </a:rPr>
              <a:t>Jimp</a:t>
            </a:r>
            <a:r>
              <a:rPr lang="cs-CZ" sz="1800" dirty="0">
                <a:latin typeface="+mj-lt"/>
              </a:rPr>
              <a:t>.</a:t>
            </a:r>
            <a:r>
              <a:rPr lang="cs-CZ" sz="1600" dirty="0">
                <a:latin typeface="+mj-lt"/>
              </a:rPr>
              <a:t/>
            </a:r>
            <a:br>
              <a:rPr lang="cs-CZ" sz="1600" dirty="0">
                <a:latin typeface="+mj-lt"/>
              </a:rPr>
            </a:br>
            <a:endParaRPr lang="cs-CZ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31038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Zásady pro uplatňování limitů </a:t>
            </a:r>
            <a:r>
              <a:rPr lang="cs-CZ" sz="3200" dirty="0" smtClean="0"/>
              <a:t>(2)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003232" cy="511256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 startAt="7"/>
            </a:pPr>
            <a:r>
              <a:rPr lang="cs-CZ" sz="2900" dirty="0" smtClean="0">
                <a:latin typeface="+mj-lt"/>
              </a:rPr>
              <a:t>V </a:t>
            </a:r>
            <a:r>
              <a:rPr lang="cs-CZ" sz="2900" dirty="0">
                <a:latin typeface="+mj-lt"/>
              </a:rPr>
              <a:t>případě, že celková bodová hodnota výsledků kteréhokoli z druhů </a:t>
            </a:r>
            <a:r>
              <a:rPr lang="cs-CZ" sz="2900" dirty="0" err="1">
                <a:latin typeface="+mj-lt"/>
              </a:rPr>
              <a:t>Jrec</a:t>
            </a:r>
            <a:r>
              <a:rPr lang="cs-CZ" sz="2900" dirty="0">
                <a:latin typeface="+mj-lt"/>
              </a:rPr>
              <a:t>, </a:t>
            </a:r>
            <a:r>
              <a:rPr lang="cs-CZ" sz="2900" dirty="0" smtClean="0">
                <a:latin typeface="+mj-lt"/>
              </a:rPr>
              <a:t>B, C </a:t>
            </a:r>
            <a:r>
              <a:rPr lang="cs-CZ" sz="2900" dirty="0">
                <a:latin typeface="+mj-lt"/>
              </a:rPr>
              <a:t>a D </a:t>
            </a:r>
            <a:r>
              <a:rPr lang="cs-CZ" sz="2900" u="sng" dirty="0">
                <a:latin typeface="+mj-lt"/>
              </a:rPr>
              <a:t>přesáhne </a:t>
            </a:r>
            <a:r>
              <a:rPr lang="cs-CZ" sz="2900" dirty="0">
                <a:latin typeface="+mj-lt"/>
              </a:rPr>
              <a:t>v kterékoli oborové skupině </a:t>
            </a:r>
            <a:r>
              <a:rPr lang="cs-CZ" sz="2900" u="sng" dirty="0">
                <a:latin typeface="+mj-lt"/>
              </a:rPr>
              <a:t>procentní alokaci </a:t>
            </a:r>
            <a:r>
              <a:rPr lang="cs-CZ" sz="2900" dirty="0">
                <a:latin typeface="+mj-lt"/>
              </a:rPr>
              <a:t>uvedenou v Tabulce 8.1, nebo hodnotu stanovenou podle předchozího bodu, je bodová hodnota všech výsledků tohoto druhu </a:t>
            </a:r>
            <a:r>
              <a:rPr lang="cs-CZ" sz="2900" u="sng" dirty="0">
                <a:latin typeface="+mj-lt"/>
              </a:rPr>
              <a:t>úměrně snížena </a:t>
            </a:r>
            <a:r>
              <a:rPr lang="cs-CZ" sz="2900" dirty="0">
                <a:latin typeface="+mj-lt"/>
              </a:rPr>
              <a:t>tak, aby byl procentní limit </a:t>
            </a:r>
            <a:r>
              <a:rPr lang="cs-CZ" sz="2900" dirty="0" smtClean="0">
                <a:latin typeface="+mj-lt"/>
              </a:rPr>
              <a:t>dodržen.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 startAt="7"/>
            </a:pPr>
            <a:r>
              <a:rPr lang="cs-CZ" sz="2900" dirty="0">
                <a:latin typeface="+mj-lt"/>
              </a:rPr>
              <a:t>Veškeré body za publikační výsledky v dané oborové skupině se úměrně upraví tak, aby </a:t>
            </a:r>
            <a:r>
              <a:rPr lang="cs-CZ" sz="2900" b="1" dirty="0">
                <a:latin typeface="+mj-lt"/>
              </a:rPr>
              <a:t>součet bodů za všechny výsledky</a:t>
            </a:r>
            <a:r>
              <a:rPr lang="cs-CZ" sz="2900" dirty="0">
                <a:latin typeface="+mj-lt"/>
              </a:rPr>
              <a:t> byl roven počtu uvedeném ve sloupci </a:t>
            </a:r>
            <a:r>
              <a:rPr lang="cs-CZ" sz="2900" b="1" dirty="0">
                <a:latin typeface="+mj-lt"/>
              </a:rPr>
              <a:t>Celkový </a:t>
            </a:r>
            <a:r>
              <a:rPr lang="cs-CZ" sz="2900" b="1" dirty="0" smtClean="0">
                <a:latin typeface="+mj-lt"/>
              </a:rPr>
              <a:t>limit.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 startAt="7"/>
            </a:pPr>
            <a:r>
              <a:rPr lang="cs-CZ" sz="2900" dirty="0" smtClean="0">
                <a:latin typeface="+mj-lt"/>
              </a:rPr>
              <a:t>Jednotlivé </a:t>
            </a:r>
            <a:r>
              <a:rPr lang="cs-CZ" sz="2900" dirty="0">
                <a:latin typeface="+mj-lt"/>
              </a:rPr>
              <a:t>výsledky se rozdělí na příslušné </a:t>
            </a:r>
            <a:r>
              <a:rPr lang="cs-CZ" sz="2900" dirty="0" smtClean="0">
                <a:latin typeface="+mj-lt"/>
              </a:rPr>
              <a:t>VO.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 startAt="7"/>
            </a:pPr>
            <a:r>
              <a:rPr lang="cs-CZ" sz="2900" dirty="0" smtClean="0">
                <a:latin typeface="+mj-lt"/>
              </a:rPr>
              <a:t>V </a:t>
            </a:r>
            <a:r>
              <a:rPr lang="cs-CZ" sz="2900" dirty="0">
                <a:latin typeface="+mj-lt"/>
              </a:rPr>
              <a:t>hodnocení v roce 2013 se každé VO přičte částka rovná 1/9 celkové bodové hodnoty za výsledky ohodnocené v Pilíři I a Pilíři III (včetně výsledků z let 2008 až 2011 ohodnocených v předchozích hodnoceních). Tato částka tvoří výraz </a:t>
            </a:r>
            <a:r>
              <a:rPr lang="cs-CZ" sz="2900" dirty="0" err="1" smtClean="0">
                <a:latin typeface="+mj-lt"/>
              </a:rPr>
              <a:t>Rk</a:t>
            </a:r>
            <a:r>
              <a:rPr lang="cs-CZ" sz="2900" dirty="0" smtClean="0">
                <a:latin typeface="+mj-lt"/>
              </a:rPr>
              <a:t> (</a:t>
            </a:r>
            <a:r>
              <a:rPr lang="cs-CZ" sz="2900" dirty="0">
                <a:latin typeface="+mj-lt"/>
              </a:rPr>
              <a:t>2013) z kap. VII.6 pro Pilíř II. V dalších letech se odpovídající částka </a:t>
            </a:r>
            <a:r>
              <a:rPr lang="cs-CZ" sz="2900" dirty="0" err="1">
                <a:latin typeface="+mj-lt"/>
              </a:rPr>
              <a:t>Rk</a:t>
            </a:r>
            <a:r>
              <a:rPr lang="cs-CZ" sz="2900" dirty="0">
                <a:latin typeface="+mj-lt"/>
              </a:rPr>
              <a:t>(N) počítá způsobem popsaným v kap. </a:t>
            </a:r>
            <a:r>
              <a:rPr lang="cs-CZ" sz="2900" dirty="0" smtClean="0">
                <a:latin typeface="+mj-lt"/>
              </a:rPr>
              <a:t>VII.6.</a:t>
            </a:r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 startAt="7"/>
            </a:pPr>
            <a:r>
              <a:rPr lang="cs-CZ" sz="2900" dirty="0" smtClean="0">
                <a:latin typeface="+mj-lt"/>
              </a:rPr>
              <a:t>Výsledné </a:t>
            </a:r>
            <a:r>
              <a:rPr lang="cs-CZ" sz="2900" dirty="0">
                <a:latin typeface="+mj-lt"/>
              </a:rPr>
              <a:t>hodnocení VO v roce N je dáno součtem bodů, které daná VO získala ve všech letech hodnoceného intervalu v Pilířích I a III a za projekty ERC, plus částka </a:t>
            </a:r>
            <a:r>
              <a:rPr lang="cs-CZ" sz="2900" dirty="0" err="1">
                <a:latin typeface="+mj-lt"/>
              </a:rPr>
              <a:t>Rk</a:t>
            </a:r>
            <a:r>
              <a:rPr lang="cs-CZ" sz="2900" baseline="30000" dirty="0">
                <a:latin typeface="+mj-lt"/>
              </a:rPr>
              <a:t>(N)</a:t>
            </a:r>
            <a:r>
              <a:rPr lang="cs-CZ" sz="2900" dirty="0">
                <a:latin typeface="+mj-lt"/>
              </a:rPr>
              <a:t>.</a:t>
            </a:r>
            <a:endParaRPr lang="cs-CZ" sz="2900" dirty="0" smtClean="0">
              <a:latin typeface="+mj-lt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15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611839" cy="62702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23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04838"/>
            <a:ext cx="8724900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84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424936" cy="3650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09120"/>
            <a:ext cx="8424936" cy="7260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Ovál 1"/>
          <p:cNvSpPr/>
          <p:nvPr/>
        </p:nvSpPr>
        <p:spPr>
          <a:xfrm>
            <a:off x="683568" y="1700808"/>
            <a:ext cx="1728192" cy="648072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8864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CEP – Centrální </a:t>
            </a:r>
            <a:r>
              <a:rPr lang="cs-CZ" dirty="0"/>
              <a:t>evidence projektů </a:t>
            </a:r>
            <a:r>
              <a:rPr lang="cs-CZ" dirty="0" smtClean="0"/>
              <a:t> http</a:t>
            </a:r>
            <a:r>
              <a:rPr lang="cs-CZ" dirty="0"/>
              <a:t>://www.isvav.cz/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51520" y="5589240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!</a:t>
            </a:r>
            <a:r>
              <a:rPr lang="cs-CZ" dirty="0" smtClean="0"/>
              <a:t>  Aby se připojily výsledky  odevzdané do RIV  k záznamu projektu v CEP,  je nutné v našem UIS uvést    </a:t>
            </a:r>
            <a:r>
              <a:rPr lang="cs-CZ" sz="2400" b="1" dirty="0" smtClean="0"/>
              <a:t>číslo projektu v CEP !      </a:t>
            </a:r>
            <a:r>
              <a:rPr lang="cs-CZ" sz="2000" dirty="0" smtClean="0"/>
              <a:t>důležité  pro úspěšné hodnocení projektu.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2992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RIV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900" dirty="0"/>
              <a:t>RIV (Registr informací o výsledcích) je jednou ze součástí Informačního systému výzkumu, experimentálního vývoje a inovací (IS </a:t>
            </a:r>
            <a:r>
              <a:rPr lang="cs-CZ" sz="1900" dirty="0" err="1"/>
              <a:t>VaV</a:t>
            </a:r>
            <a:r>
              <a:rPr lang="cs-CZ" sz="1900" dirty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9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900" dirty="0" smtClean="0"/>
              <a:t>obsahuje </a:t>
            </a:r>
            <a:r>
              <a:rPr lang="cs-CZ" sz="1900" dirty="0"/>
              <a:t>informace o výsledcích projektů výzkumu a vývoje a výzkumných záměrů podporovaných z </a:t>
            </a:r>
            <a:r>
              <a:rPr lang="cs-CZ" sz="1900" u="sng" dirty="0"/>
              <a:t>veřejných prostředků </a:t>
            </a:r>
            <a:r>
              <a:rPr lang="cs-CZ" sz="1900" dirty="0"/>
              <a:t>podle </a:t>
            </a:r>
            <a:r>
              <a:rPr lang="cs-CZ" sz="1900" dirty="0">
                <a:hlinkClick r:id="rId2"/>
              </a:rPr>
              <a:t>zákona č. 130/2002 Sb., </a:t>
            </a:r>
            <a:r>
              <a:rPr lang="cs-CZ" sz="1900" dirty="0"/>
              <a:t> (zákon o podpoře výzkumu a vývoje).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9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900" dirty="0" smtClean="0"/>
              <a:t>údaje </a:t>
            </a:r>
            <a:r>
              <a:rPr lang="cs-CZ" sz="1900" dirty="0"/>
              <a:t>do RIV předávají </a:t>
            </a:r>
            <a:r>
              <a:rPr lang="cs-CZ" sz="1900" u="sng" dirty="0"/>
              <a:t>poskytovatelé</a:t>
            </a:r>
            <a:r>
              <a:rPr lang="cs-CZ" sz="1900" dirty="0"/>
              <a:t> účelové a institucionální </a:t>
            </a:r>
            <a:r>
              <a:rPr lang="cs-CZ" sz="1900" u="sng" dirty="0"/>
              <a:t>podpory</a:t>
            </a:r>
            <a:r>
              <a:rPr lang="cs-CZ" sz="1900" dirty="0"/>
              <a:t> z veřejných prostředků, kterými jsou správci příslušných kapitol státního rozpočtu (MŠMT, </a:t>
            </a:r>
            <a:r>
              <a:rPr lang="cs-CZ" sz="1900" dirty="0" err="1"/>
              <a:t>MZe</a:t>
            </a:r>
            <a:r>
              <a:rPr lang="cs-CZ" sz="1900" dirty="0"/>
              <a:t> a další orgány státní správy, Grantová agentura České republiky, Akademie věd České republiky) nebo územní samosprávné celky.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9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900" dirty="0"/>
              <a:t>u</a:t>
            </a:r>
            <a:r>
              <a:rPr lang="cs-CZ" sz="1900" dirty="0" smtClean="0"/>
              <a:t>niverzita </a:t>
            </a:r>
            <a:r>
              <a:rPr lang="cs-CZ" sz="1900" dirty="0"/>
              <a:t>je </a:t>
            </a:r>
            <a:r>
              <a:rPr lang="cs-CZ" sz="1900" u="sng" dirty="0"/>
              <a:t>předkladatel výsledku, </a:t>
            </a:r>
            <a:r>
              <a:rPr lang="cs-CZ" sz="1900" dirty="0"/>
              <a:t>dělí se na podřízené </a:t>
            </a:r>
            <a:r>
              <a:rPr lang="cs-CZ" sz="1900" dirty="0">
                <a:hlinkClick r:id="rId3"/>
              </a:rPr>
              <a:t>organizační jednotky</a:t>
            </a:r>
            <a:endParaRPr lang="cs-CZ" sz="19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9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900" dirty="0"/>
              <a:t>Obsah RIV, postup při předání, zařazení, zpracování a poskytování údajů je stanoven zákonem č. 130/2002 Sb., o podpoře výzkumu a vývoje, </a:t>
            </a:r>
            <a:r>
              <a:rPr lang="cs-CZ" sz="1900" dirty="0">
                <a:hlinkClick r:id="rId4"/>
              </a:rPr>
              <a:t>nařízením vlády č. 397/2009 Sb</a:t>
            </a:r>
            <a:r>
              <a:rPr lang="cs-CZ" sz="1900" dirty="0"/>
              <a:t>., o informačním systému výzkumu a vývoje, zvláštními právními předpisy a provozním řádem IS </a:t>
            </a:r>
            <a:r>
              <a:rPr lang="cs-CZ" sz="1900" dirty="0" err="1"/>
              <a:t>VaV</a:t>
            </a:r>
            <a:r>
              <a:rPr lang="cs-CZ" sz="1900" dirty="0"/>
              <a:t>.</a:t>
            </a:r>
            <a:br>
              <a:rPr lang="cs-CZ" sz="1900" dirty="0"/>
            </a:br>
            <a:endParaRPr lang="cs-CZ" sz="19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3969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sz="3200" dirty="0" smtClean="0"/>
              <a:t>Definice druhů výsledků výzkumu, experimentálního vývoje a inovací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680520"/>
          </a:xfrm>
        </p:spPr>
        <p:txBody>
          <a:bodyPr>
            <a:normAutofit/>
          </a:bodyPr>
          <a:lstStyle/>
          <a:p>
            <a:r>
              <a:rPr lang="cs-CZ" sz="2000" dirty="0"/>
              <a:t>popis výsledků na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www.vyzkum.cz/FrontClanek.aspx?idsekce=29415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       nebo přes </a:t>
            </a:r>
            <a:r>
              <a:rPr lang="cs-CZ" sz="2000" dirty="0">
                <a:hlinkClick r:id="rId3"/>
              </a:rPr>
              <a:t>http://</a:t>
            </a:r>
            <a:r>
              <a:rPr lang="cs-CZ" sz="2000" dirty="0" smtClean="0">
                <a:hlinkClick r:id="rId3"/>
              </a:rPr>
              <a:t>www.mendelu.cz/cz/sluzby_sz/icuk/podpora_vedy</a:t>
            </a:r>
            <a:endParaRPr lang="cs-CZ" sz="2000" dirty="0" smtClean="0"/>
          </a:p>
          <a:p>
            <a:r>
              <a:rPr lang="cs-CZ" sz="2000" dirty="0" smtClean="0"/>
              <a:t>pro </a:t>
            </a:r>
            <a:r>
              <a:rPr lang="cs-CZ" sz="2000" dirty="0"/>
              <a:t>všechny druhy výsledků platí, že k dané výzkumné aktivitě je lze zařadit pouze v případě, že jich bylo </a:t>
            </a:r>
            <a:r>
              <a:rPr lang="cs-CZ" sz="2000" b="1" dirty="0"/>
              <a:t>prokazatelně dosaženo řešením dané výzkumné aktivity </a:t>
            </a:r>
            <a:r>
              <a:rPr lang="cs-CZ" sz="2000" dirty="0"/>
              <a:t>(týká se časového i věcného vymezení řešené výzkumné aktivity). </a:t>
            </a:r>
            <a:r>
              <a:rPr lang="cs-CZ" sz="2000" dirty="0" smtClean="0"/>
              <a:t>Nelze </a:t>
            </a:r>
            <a:r>
              <a:rPr lang="cs-CZ" sz="2000" dirty="0"/>
              <a:t>k dané výzkumné aktivitě přiřadit výsledek, jehož tvůrce se na řešení nepodílel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jeden konkrétní výsledek lze do RIV zařadit </a:t>
            </a:r>
            <a:r>
              <a:rPr lang="cs-CZ" sz="2000" dirty="0" smtClean="0"/>
              <a:t>každým předkladatelem pouze jednou</a:t>
            </a:r>
          </a:p>
          <a:p>
            <a:r>
              <a:rPr lang="cs-CZ" sz="2000" dirty="0" smtClean="0"/>
              <a:t>Platná </a:t>
            </a:r>
            <a:r>
              <a:rPr lang="cs-CZ" sz="2000" dirty="0"/>
              <a:t>Metodika hodnocení určuje, ve kterých oborech, ve kterých pilířích jsou které jsou bodované a za kolik bodů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Příklad nebodovaných výsledků: A audiovizuální tvorba, E uspořádání výstavy, M uspořádání konference, W uspořádání workshopu, O ostatní výsledky</a:t>
            </a: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57524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200" dirty="0" smtClean="0"/>
              <a:t>Výsledky projektů, bodované výsledky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5"/>
            <a:ext cx="8435280" cy="3456384"/>
          </a:xfrm>
        </p:spPr>
        <p:txBody>
          <a:bodyPr>
            <a:normAutofit/>
          </a:bodyPr>
          <a:lstStyle/>
          <a:p>
            <a:r>
              <a:rPr lang="cs-CZ" sz="2200" dirty="0" smtClean="0"/>
              <a:t>všechny výsledky </a:t>
            </a:r>
            <a:r>
              <a:rPr lang="cs-CZ" sz="2200" b="1" dirty="0" smtClean="0"/>
              <a:t>splňující definici </a:t>
            </a:r>
            <a:r>
              <a:rPr lang="cs-CZ" sz="2200" b="1" dirty="0"/>
              <a:t>druhů </a:t>
            </a:r>
            <a:r>
              <a:rPr lang="cs-CZ" sz="2200" dirty="0"/>
              <a:t>výsledků výzkumu, experimentálního vývoje a </a:t>
            </a:r>
            <a:r>
              <a:rPr lang="cs-CZ" sz="2200" dirty="0" smtClean="0"/>
              <a:t>inovací jsou výsledkem projektu</a:t>
            </a:r>
          </a:p>
          <a:p>
            <a:r>
              <a:rPr lang="cs-CZ" sz="2200" dirty="0" smtClean="0"/>
              <a:t>evidují </a:t>
            </a:r>
            <a:r>
              <a:rPr lang="cs-CZ" sz="2200" dirty="0"/>
              <a:t>se v UIS, po odevzdání do RIV se propojí se záznamem projektu v CEP </a:t>
            </a:r>
            <a:r>
              <a:rPr lang="cs-CZ" sz="2200" dirty="0" smtClean="0"/>
              <a:t>identifikátorem, </a:t>
            </a:r>
            <a:r>
              <a:rPr lang="cs-CZ" sz="2200" dirty="0"/>
              <a:t>kterým je evidenční číslo projektu </a:t>
            </a:r>
            <a:r>
              <a:rPr lang="cs-CZ" sz="2200" dirty="0" smtClean="0"/>
              <a:t>v CEP</a:t>
            </a:r>
            <a:r>
              <a:rPr lang="cs-CZ" sz="2200" dirty="0"/>
              <a:t>. </a:t>
            </a:r>
            <a:endParaRPr lang="cs-CZ" sz="2200" dirty="0" smtClean="0"/>
          </a:p>
          <a:p>
            <a:r>
              <a:rPr lang="cs-CZ" sz="2200" dirty="0" smtClean="0"/>
              <a:t>najdete je v „zeleném“ </a:t>
            </a:r>
            <a:r>
              <a:rPr lang="cs-CZ" sz="2200" dirty="0" err="1" smtClean="0"/>
              <a:t>RIVu</a:t>
            </a:r>
            <a:r>
              <a:rPr lang="cs-CZ" sz="2200" dirty="0"/>
              <a:t> </a:t>
            </a:r>
            <a:r>
              <a:rPr lang="cs-CZ" sz="2200" dirty="0">
                <a:hlinkClick r:id="rId2"/>
              </a:rPr>
              <a:t>http://www.isvav.cz</a:t>
            </a:r>
            <a:r>
              <a:rPr lang="cs-CZ" sz="2200" dirty="0" smtClean="0">
                <a:hlinkClick r:id="rId2"/>
              </a:rPr>
              <a:t>/</a:t>
            </a:r>
            <a:endParaRPr lang="cs-CZ" sz="2200" dirty="0" smtClean="0"/>
          </a:p>
          <a:p>
            <a:r>
              <a:rPr lang="cs-CZ" sz="2200" dirty="0" smtClean="0"/>
              <a:t>platná metodika určuje jejich ocenění body</a:t>
            </a:r>
          </a:p>
          <a:p>
            <a:r>
              <a:rPr lang="cs-CZ" sz="2200" dirty="0" smtClean="0"/>
              <a:t>hodnocení výsledků najdete na </a:t>
            </a:r>
            <a:r>
              <a:rPr lang="cs-CZ" sz="2200" dirty="0" smtClean="0">
                <a:hlinkClick r:id="rId3"/>
              </a:rPr>
              <a:t>http://www.výzkum.cz</a:t>
            </a:r>
            <a:r>
              <a:rPr lang="cs-CZ" sz="2200" dirty="0" smtClean="0"/>
              <a:t>, </a:t>
            </a:r>
            <a:r>
              <a:rPr lang="cs-CZ" sz="2200" dirty="0"/>
              <a:t>přehledněji </a:t>
            </a:r>
            <a:r>
              <a:rPr lang="cs-CZ" sz="2200" dirty="0" smtClean="0"/>
              <a:t>na </a:t>
            </a:r>
            <a:r>
              <a:rPr lang="cs-CZ" sz="2200" dirty="0" smtClean="0">
                <a:hlinkClick r:id="rId4"/>
              </a:rPr>
              <a:t>http</a:t>
            </a:r>
            <a:r>
              <a:rPr lang="cs-CZ" sz="2200" dirty="0">
                <a:hlinkClick r:id="rId4"/>
              </a:rPr>
              <a:t>://</a:t>
            </a:r>
            <a:r>
              <a:rPr lang="cs-CZ" sz="2200" dirty="0" smtClean="0">
                <a:hlinkClick r:id="rId4"/>
              </a:rPr>
              <a:t>www.mendelu.cz/cz/sluzby_sz/icuk/podpora_vedy</a:t>
            </a:r>
            <a:endParaRPr lang="cs-CZ" sz="2200" dirty="0" smtClean="0"/>
          </a:p>
          <a:p>
            <a:endParaRPr lang="cs-CZ" sz="22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53136"/>
            <a:ext cx="4752528" cy="2088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0908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3423</Words>
  <Application>Microsoft Office PowerPoint</Application>
  <PresentationFormat>Předvádění na obrazovce (4:3)</PresentationFormat>
  <Paragraphs>479</Paragraphs>
  <Slides>31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systému Office</vt:lpstr>
      <vt:lpstr>Rejstřík informací o výsledcích, metodika hodnocení výsledků výzkumných organizací 2013</vt:lpstr>
      <vt:lpstr>Hodnocení VaV v ČR</vt:lpstr>
      <vt:lpstr> Informační systém výzkumu, experimentálního  vývoje a inovací </vt:lpstr>
      <vt:lpstr>Prezentace aplikace PowerPoint</vt:lpstr>
      <vt:lpstr>Prezentace aplikace PowerPoint</vt:lpstr>
      <vt:lpstr>Prezentace aplikace PowerPoint</vt:lpstr>
      <vt:lpstr>RIV</vt:lpstr>
      <vt:lpstr>Definice druhů výsledků výzkumu, experimentálního vývoje a inovací</vt:lpstr>
      <vt:lpstr>Výsledky projektů, bodované výsledky </vt:lpstr>
      <vt:lpstr>Hodnocení české vědy – trocha historie</vt:lpstr>
      <vt:lpstr>Hodnocení české vědy </vt:lpstr>
      <vt:lpstr>Proč nová metodika ?</vt:lpstr>
      <vt:lpstr>Co přinesla Metodika 2013 (M13)</vt:lpstr>
      <vt:lpstr>Slovníček termínů</vt:lpstr>
      <vt:lpstr> Příklad jednoho roku: </vt:lpstr>
      <vt:lpstr>Vstupy pro hodnocení výsledků (1)</vt:lpstr>
      <vt:lpstr>Vstupy pro hodnocení výsledků (2)</vt:lpstr>
      <vt:lpstr>Vstupy pro hodnocení výsledků (3)</vt:lpstr>
      <vt:lpstr>Pilíře</vt:lpstr>
      <vt:lpstr>Výsledky hodnocené v Pilíři I. </vt:lpstr>
      <vt:lpstr>Výsledky hodnocené v Pilíři I.  </vt:lpstr>
      <vt:lpstr>Výsledky hodnocené v Pilíři I. </vt:lpstr>
      <vt:lpstr>Výsledky hodnocené v Pilíři III. </vt:lpstr>
      <vt:lpstr>Výsledky hodnocené v Pilíři III. </vt:lpstr>
      <vt:lpstr>Děkuji za pozornost</vt:lpstr>
      <vt:lpstr>Prezentace aplikace PowerPoint</vt:lpstr>
      <vt:lpstr>Prezentace aplikace PowerPoint</vt:lpstr>
      <vt:lpstr>Prezentace aplikace PowerPoint</vt:lpstr>
      <vt:lpstr>Prezentace aplikace PowerPoint</vt:lpstr>
      <vt:lpstr>Zásady pro uplatňování limitů (1)</vt:lpstr>
      <vt:lpstr>Zásady pro uplatňování limitů (2)</vt:lpstr>
    </vt:vector>
  </TitlesOfParts>
  <Company>Mendelova univerzita v Brně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Věra Svobodová</dc:creator>
  <cp:lastModifiedBy>Sarka</cp:lastModifiedBy>
  <cp:revision>101</cp:revision>
  <dcterms:created xsi:type="dcterms:W3CDTF">2013-09-10T10:26:30Z</dcterms:created>
  <dcterms:modified xsi:type="dcterms:W3CDTF">2013-10-16T05:01:03Z</dcterms:modified>
</cp:coreProperties>
</file>