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9" r:id="rId13"/>
    <p:sldId id="270" r:id="rId14"/>
    <p:sldId id="271" r:id="rId15"/>
    <p:sldId id="272" r:id="rId16"/>
    <p:sldId id="268" r:id="rId17"/>
  </p:sldIdLst>
  <p:sldSz cx="10080625" cy="7559675"/>
  <p:notesSz cx="7559675" cy="10691813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defRPr kern="1200">
        <a:solidFill>
          <a:schemeClr val="bg1"/>
        </a:solidFill>
        <a:latin typeface="Arial" charset="0"/>
        <a:ea typeface="+mn-ea"/>
        <a:cs typeface="Arial" charset="0"/>
      </a:defRPr>
    </a:lvl1pPr>
    <a:lvl2pPr marL="742950" indent="-285750" algn="l" defTabSz="449263" rtl="0" fontAlgn="base">
      <a:spcBef>
        <a:spcPct val="0"/>
      </a:spcBef>
      <a:spcAft>
        <a:spcPct val="0"/>
      </a:spcAft>
      <a:defRPr kern="1200">
        <a:solidFill>
          <a:schemeClr val="bg1"/>
        </a:solidFill>
        <a:latin typeface="Arial" charset="0"/>
        <a:ea typeface="+mn-ea"/>
        <a:cs typeface="Arial" charset="0"/>
      </a:defRPr>
    </a:lvl2pPr>
    <a:lvl3pPr marL="1143000" indent="-228600" algn="l" defTabSz="449263" rtl="0" fontAlgn="base">
      <a:spcBef>
        <a:spcPct val="0"/>
      </a:spcBef>
      <a:spcAft>
        <a:spcPct val="0"/>
      </a:spcAft>
      <a:defRPr kern="1200">
        <a:solidFill>
          <a:schemeClr val="bg1"/>
        </a:solidFill>
        <a:latin typeface="Arial" charset="0"/>
        <a:ea typeface="+mn-ea"/>
        <a:cs typeface="Arial" charset="0"/>
      </a:defRPr>
    </a:lvl3pPr>
    <a:lvl4pPr marL="1600200" indent="-228600" algn="l" defTabSz="449263" rtl="0" fontAlgn="base">
      <a:spcBef>
        <a:spcPct val="0"/>
      </a:spcBef>
      <a:spcAft>
        <a:spcPct val="0"/>
      </a:spcAft>
      <a:defRPr kern="1200">
        <a:solidFill>
          <a:schemeClr val="bg1"/>
        </a:solidFill>
        <a:latin typeface="Arial" charset="0"/>
        <a:ea typeface="+mn-ea"/>
        <a:cs typeface="Arial" charset="0"/>
      </a:defRPr>
    </a:lvl4pPr>
    <a:lvl5pPr marL="2057400" indent="-228600" algn="l" defTabSz="449263" rtl="0" fontAlgn="base">
      <a:spcBef>
        <a:spcPct val="0"/>
      </a:spcBef>
      <a:spcAft>
        <a:spcPct val="0"/>
      </a:spcAft>
      <a:defRPr kern="1200">
        <a:solidFill>
          <a:schemeClr val="bg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6" d="100"/>
          <a:sy n="76" d="100"/>
        </p:scale>
        <p:origin x="-802" y="-8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AutoShape 1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36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cs-CZ">
              <a:cs typeface="+mn-cs"/>
            </a:endParaRPr>
          </a:p>
        </p:txBody>
      </p:sp>
      <p:sp>
        <p:nvSpPr>
          <p:cNvPr id="2050" name="AutoShape 2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cs-CZ">
              <a:cs typeface="+mn-cs"/>
            </a:endParaRPr>
          </a:p>
        </p:txBody>
      </p:sp>
      <p:sp>
        <p:nvSpPr>
          <p:cNvPr id="2051" name="AutoShape 3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cs-CZ">
              <a:cs typeface="+mn-cs"/>
            </a:endParaRPr>
          </a:p>
        </p:txBody>
      </p:sp>
      <p:sp>
        <p:nvSpPr>
          <p:cNvPr id="2052" name="AutoShape 4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cs-CZ">
              <a:cs typeface="+mn-cs"/>
            </a:endParaRPr>
          </a:p>
        </p:txBody>
      </p:sp>
      <p:sp>
        <p:nvSpPr>
          <p:cNvPr id="2053" name="AutoShape 5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cs-CZ">
              <a:cs typeface="+mn-cs"/>
            </a:endParaRPr>
          </a:p>
        </p:txBody>
      </p:sp>
      <p:sp>
        <p:nvSpPr>
          <p:cNvPr id="2054" name="AutoShape 6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cs-CZ">
              <a:cs typeface="+mn-cs"/>
            </a:endParaRPr>
          </a:p>
        </p:txBody>
      </p:sp>
      <p:sp>
        <p:nvSpPr>
          <p:cNvPr id="2055" name="AutoShape 7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cs-CZ">
              <a:cs typeface="+mn-cs"/>
            </a:endParaRPr>
          </a:p>
        </p:txBody>
      </p:sp>
      <p:sp>
        <p:nvSpPr>
          <p:cNvPr id="2056" name="AutoShape 8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cs-CZ">
              <a:cs typeface="+mn-cs"/>
            </a:endParaRPr>
          </a:p>
        </p:txBody>
      </p:sp>
      <p:sp>
        <p:nvSpPr>
          <p:cNvPr id="2057" name="AutoShape 9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cs-CZ">
              <a:cs typeface="+mn-cs"/>
            </a:endParaRPr>
          </a:p>
        </p:txBody>
      </p:sp>
      <p:sp>
        <p:nvSpPr>
          <p:cNvPr id="2058" name="AutoShape 10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cs-CZ">
              <a:cs typeface="+mn-cs"/>
            </a:endParaRPr>
          </a:p>
        </p:txBody>
      </p:sp>
      <p:sp>
        <p:nvSpPr>
          <p:cNvPr id="12300" name="Rectangle 1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27650" cy="39909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sp>
      <p:sp>
        <p:nvSpPr>
          <p:cNvPr id="2060" name="Rectangle 12"/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30913" cy="4794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cs-CZ" noProof="0" smtClean="0"/>
          </a:p>
        </p:txBody>
      </p:sp>
      <p:sp>
        <p:nvSpPr>
          <p:cNvPr id="2061" name="Rectangle 1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63900" cy="5175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hangingPunct="0">
              <a:lnSpc>
                <a:spcPct val="95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062" name="Rectangle 14"/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63900" cy="5175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hangingPunct="0">
              <a:lnSpc>
                <a:spcPct val="95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063" name="Rectangle 15"/>
          <p:cNvSpPr>
            <a:spLocks noGrp="1" noChangeArrowheads="1"/>
          </p:cNvSpPr>
          <p:nvPr>
            <p:ph type="ftr"/>
          </p:nvPr>
        </p:nvSpPr>
        <p:spPr bwMode="auto">
          <a:xfrm>
            <a:off x="0" y="10155238"/>
            <a:ext cx="3263900" cy="5175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hangingPunct="0">
              <a:lnSpc>
                <a:spcPct val="95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064" name="Rectangle 16"/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5238"/>
            <a:ext cx="3263900" cy="5175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hangingPunct="0">
              <a:lnSpc>
                <a:spcPct val="95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</a:lstStyle>
          <a:p>
            <a:pPr>
              <a:defRPr/>
            </a:pPr>
            <a:fld id="{B001C0B4-5E5B-490B-A2DF-732677B211A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28891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1AE7E354-DA6A-4608-BABC-E314DFFD8ABE}" type="slidenum">
              <a:rPr lang="cs-CZ" smtClean="0">
                <a:latin typeface="Times New Roman" pitchFamily="18" charset="0"/>
                <a:ea typeface="Lucida Sans Unicode" pitchFamily="34" charset="0"/>
                <a:cs typeface="Lucida Sans Unicode" pitchFamily="34" charset="0"/>
              </a:rPr>
              <a:pPr>
                <a:buFont typeface="Times New Roman" pitchFamily="18" charset="0"/>
                <a:buNone/>
              </a:pPr>
              <a:t>1</a:t>
            </a:fld>
            <a:endParaRPr lang="cs-CZ" smtClean="0">
              <a:latin typeface="Times New Roman" pitchFamily="18" charset="0"/>
              <a:ea typeface="Lucida Sans Unicode" pitchFamily="34" charset="0"/>
              <a:cs typeface="Lucida Sans Unicode" pitchFamily="34" charset="0"/>
            </a:endParaRPr>
          </a:p>
        </p:txBody>
      </p:sp>
      <p:sp>
        <p:nvSpPr>
          <p:cNvPr id="13315" name="Text Box 1"/>
          <p:cNvSpPr txBox="1">
            <a:spLocks noChangeArrowheads="1"/>
          </p:cNvSpPr>
          <p:nvPr/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cs-CZ">
              <a:ea typeface="Lucida Sans Unicode" pitchFamily="34" charset="0"/>
              <a:cs typeface="Lucida Sans Unicode" pitchFamily="34" charset="0"/>
            </a:endParaRPr>
          </a:p>
        </p:txBody>
      </p:sp>
      <p:sp>
        <p:nvSpPr>
          <p:cNvPr id="13316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755650" y="5078413"/>
            <a:ext cx="6032500" cy="4795837"/>
          </a:xfrm>
          <a:noFill/>
          <a:ln/>
        </p:spPr>
        <p:txBody>
          <a:bodyPr wrap="none" anchor="ctr"/>
          <a:lstStyle/>
          <a:p>
            <a:endParaRPr lang="cs-CZ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CE42EF2F-2C16-43D0-8997-60ADE09C5A86}" type="slidenum">
              <a:rPr lang="cs-CZ" smtClean="0">
                <a:latin typeface="Times New Roman" pitchFamily="18" charset="0"/>
                <a:ea typeface="Lucida Sans Unicode" pitchFamily="34" charset="0"/>
                <a:cs typeface="Lucida Sans Unicode" pitchFamily="34" charset="0"/>
              </a:rPr>
              <a:pPr>
                <a:buFont typeface="Times New Roman" pitchFamily="18" charset="0"/>
                <a:buNone/>
              </a:pPr>
              <a:t>10</a:t>
            </a:fld>
            <a:endParaRPr lang="cs-CZ" smtClean="0">
              <a:latin typeface="Times New Roman" pitchFamily="18" charset="0"/>
              <a:ea typeface="Lucida Sans Unicode" pitchFamily="34" charset="0"/>
              <a:cs typeface="Lucida Sans Unicode" pitchFamily="34" charset="0"/>
            </a:endParaRPr>
          </a:p>
        </p:txBody>
      </p:sp>
      <p:sp>
        <p:nvSpPr>
          <p:cNvPr id="14339" name="Text Box 1"/>
          <p:cNvSpPr txBox="1">
            <a:spLocks noChangeArrowheads="1"/>
          </p:cNvSpPr>
          <p:nvPr/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cs-CZ">
              <a:ea typeface="Lucida Sans Unicode" pitchFamily="34" charset="0"/>
              <a:cs typeface="Lucida Sans Unicode" pitchFamily="34" charset="0"/>
            </a:endParaRPr>
          </a:p>
        </p:txBody>
      </p:sp>
      <p:sp>
        <p:nvSpPr>
          <p:cNvPr id="14340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755650" y="5078413"/>
            <a:ext cx="6032500" cy="4795837"/>
          </a:xfrm>
          <a:noFill/>
          <a:ln/>
        </p:spPr>
        <p:txBody>
          <a:bodyPr wrap="none" anchor="ctr"/>
          <a:lstStyle/>
          <a:p>
            <a:endParaRPr lang="cs-CZ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CE42EF2F-2C16-43D0-8997-60ADE09C5A86}" type="slidenum">
              <a:rPr lang="cs-CZ" smtClean="0">
                <a:latin typeface="Times New Roman" pitchFamily="18" charset="0"/>
                <a:ea typeface="Lucida Sans Unicode" pitchFamily="34" charset="0"/>
                <a:cs typeface="Lucida Sans Unicode" pitchFamily="34" charset="0"/>
              </a:rPr>
              <a:pPr>
                <a:buFont typeface="Times New Roman" pitchFamily="18" charset="0"/>
                <a:buNone/>
              </a:pPr>
              <a:t>11</a:t>
            </a:fld>
            <a:endParaRPr lang="cs-CZ" smtClean="0">
              <a:latin typeface="Times New Roman" pitchFamily="18" charset="0"/>
              <a:ea typeface="Lucida Sans Unicode" pitchFamily="34" charset="0"/>
              <a:cs typeface="Lucida Sans Unicode" pitchFamily="34" charset="0"/>
            </a:endParaRPr>
          </a:p>
        </p:txBody>
      </p:sp>
      <p:sp>
        <p:nvSpPr>
          <p:cNvPr id="14339" name="Text Box 1"/>
          <p:cNvSpPr txBox="1">
            <a:spLocks noChangeArrowheads="1"/>
          </p:cNvSpPr>
          <p:nvPr/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cs-CZ">
              <a:ea typeface="Lucida Sans Unicode" pitchFamily="34" charset="0"/>
              <a:cs typeface="Lucida Sans Unicode" pitchFamily="34" charset="0"/>
            </a:endParaRPr>
          </a:p>
        </p:txBody>
      </p:sp>
      <p:sp>
        <p:nvSpPr>
          <p:cNvPr id="14340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755650" y="5078413"/>
            <a:ext cx="6032500" cy="4795837"/>
          </a:xfrm>
          <a:noFill/>
          <a:ln/>
        </p:spPr>
        <p:txBody>
          <a:bodyPr wrap="none" anchor="ctr"/>
          <a:lstStyle/>
          <a:p>
            <a:endParaRPr lang="cs-CZ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CE42EF2F-2C16-43D0-8997-60ADE09C5A86}" type="slidenum">
              <a:rPr lang="cs-CZ" smtClean="0">
                <a:latin typeface="Times New Roman" pitchFamily="18" charset="0"/>
                <a:ea typeface="Lucida Sans Unicode" pitchFamily="34" charset="0"/>
                <a:cs typeface="Lucida Sans Unicode" pitchFamily="34" charset="0"/>
              </a:rPr>
              <a:pPr>
                <a:buFont typeface="Times New Roman" pitchFamily="18" charset="0"/>
                <a:buNone/>
              </a:pPr>
              <a:t>12</a:t>
            </a:fld>
            <a:endParaRPr lang="cs-CZ" smtClean="0">
              <a:latin typeface="Times New Roman" pitchFamily="18" charset="0"/>
              <a:ea typeface="Lucida Sans Unicode" pitchFamily="34" charset="0"/>
              <a:cs typeface="Lucida Sans Unicode" pitchFamily="34" charset="0"/>
            </a:endParaRPr>
          </a:p>
        </p:txBody>
      </p:sp>
      <p:sp>
        <p:nvSpPr>
          <p:cNvPr id="14339" name="Text Box 1"/>
          <p:cNvSpPr txBox="1">
            <a:spLocks noChangeArrowheads="1"/>
          </p:cNvSpPr>
          <p:nvPr/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cs-CZ">
              <a:ea typeface="Lucida Sans Unicode" pitchFamily="34" charset="0"/>
              <a:cs typeface="Lucida Sans Unicode" pitchFamily="34" charset="0"/>
            </a:endParaRPr>
          </a:p>
        </p:txBody>
      </p:sp>
      <p:sp>
        <p:nvSpPr>
          <p:cNvPr id="14340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755650" y="5078413"/>
            <a:ext cx="6032500" cy="4795837"/>
          </a:xfrm>
          <a:noFill/>
          <a:ln/>
        </p:spPr>
        <p:txBody>
          <a:bodyPr wrap="none" anchor="ctr"/>
          <a:lstStyle/>
          <a:p>
            <a:endParaRPr lang="cs-CZ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CE42EF2F-2C16-43D0-8997-60ADE09C5A86}" type="slidenum">
              <a:rPr lang="cs-CZ" smtClean="0">
                <a:latin typeface="Times New Roman" pitchFamily="18" charset="0"/>
                <a:ea typeface="Lucida Sans Unicode" pitchFamily="34" charset="0"/>
                <a:cs typeface="Lucida Sans Unicode" pitchFamily="34" charset="0"/>
              </a:rPr>
              <a:pPr>
                <a:buFont typeface="Times New Roman" pitchFamily="18" charset="0"/>
                <a:buNone/>
              </a:pPr>
              <a:t>13</a:t>
            </a:fld>
            <a:endParaRPr lang="cs-CZ" smtClean="0">
              <a:latin typeface="Times New Roman" pitchFamily="18" charset="0"/>
              <a:ea typeface="Lucida Sans Unicode" pitchFamily="34" charset="0"/>
              <a:cs typeface="Lucida Sans Unicode" pitchFamily="34" charset="0"/>
            </a:endParaRPr>
          </a:p>
        </p:txBody>
      </p:sp>
      <p:sp>
        <p:nvSpPr>
          <p:cNvPr id="14339" name="Text Box 1"/>
          <p:cNvSpPr txBox="1">
            <a:spLocks noChangeArrowheads="1"/>
          </p:cNvSpPr>
          <p:nvPr/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cs-CZ">
              <a:ea typeface="Lucida Sans Unicode" pitchFamily="34" charset="0"/>
              <a:cs typeface="Lucida Sans Unicode" pitchFamily="34" charset="0"/>
            </a:endParaRPr>
          </a:p>
        </p:txBody>
      </p:sp>
      <p:sp>
        <p:nvSpPr>
          <p:cNvPr id="14340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755650" y="5078413"/>
            <a:ext cx="6032500" cy="4795837"/>
          </a:xfrm>
          <a:noFill/>
          <a:ln/>
        </p:spPr>
        <p:txBody>
          <a:bodyPr wrap="none" anchor="ctr"/>
          <a:lstStyle/>
          <a:p>
            <a:endParaRPr lang="cs-CZ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CE42EF2F-2C16-43D0-8997-60ADE09C5A86}" type="slidenum">
              <a:rPr lang="cs-CZ" smtClean="0">
                <a:latin typeface="Times New Roman" pitchFamily="18" charset="0"/>
                <a:ea typeface="Lucida Sans Unicode" pitchFamily="34" charset="0"/>
                <a:cs typeface="Lucida Sans Unicode" pitchFamily="34" charset="0"/>
              </a:rPr>
              <a:pPr>
                <a:buFont typeface="Times New Roman" pitchFamily="18" charset="0"/>
                <a:buNone/>
              </a:pPr>
              <a:t>14</a:t>
            </a:fld>
            <a:endParaRPr lang="cs-CZ" smtClean="0">
              <a:latin typeface="Times New Roman" pitchFamily="18" charset="0"/>
              <a:ea typeface="Lucida Sans Unicode" pitchFamily="34" charset="0"/>
              <a:cs typeface="Lucida Sans Unicode" pitchFamily="34" charset="0"/>
            </a:endParaRPr>
          </a:p>
        </p:txBody>
      </p:sp>
      <p:sp>
        <p:nvSpPr>
          <p:cNvPr id="14339" name="Text Box 1"/>
          <p:cNvSpPr txBox="1">
            <a:spLocks noChangeArrowheads="1"/>
          </p:cNvSpPr>
          <p:nvPr/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cs-CZ">
              <a:ea typeface="Lucida Sans Unicode" pitchFamily="34" charset="0"/>
              <a:cs typeface="Lucida Sans Unicode" pitchFamily="34" charset="0"/>
            </a:endParaRPr>
          </a:p>
        </p:txBody>
      </p:sp>
      <p:sp>
        <p:nvSpPr>
          <p:cNvPr id="14340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755650" y="5078413"/>
            <a:ext cx="6032500" cy="4795837"/>
          </a:xfrm>
          <a:noFill/>
          <a:ln/>
        </p:spPr>
        <p:txBody>
          <a:bodyPr wrap="none" anchor="ctr"/>
          <a:lstStyle/>
          <a:p>
            <a:endParaRPr lang="cs-CZ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CE42EF2F-2C16-43D0-8997-60ADE09C5A86}" type="slidenum">
              <a:rPr lang="cs-CZ" smtClean="0">
                <a:latin typeface="Times New Roman" pitchFamily="18" charset="0"/>
                <a:ea typeface="Lucida Sans Unicode" pitchFamily="34" charset="0"/>
                <a:cs typeface="Lucida Sans Unicode" pitchFamily="34" charset="0"/>
              </a:rPr>
              <a:pPr>
                <a:buFont typeface="Times New Roman" pitchFamily="18" charset="0"/>
                <a:buNone/>
              </a:pPr>
              <a:t>15</a:t>
            </a:fld>
            <a:endParaRPr lang="cs-CZ" smtClean="0">
              <a:latin typeface="Times New Roman" pitchFamily="18" charset="0"/>
              <a:ea typeface="Lucida Sans Unicode" pitchFamily="34" charset="0"/>
              <a:cs typeface="Lucida Sans Unicode" pitchFamily="34" charset="0"/>
            </a:endParaRPr>
          </a:p>
        </p:txBody>
      </p:sp>
      <p:sp>
        <p:nvSpPr>
          <p:cNvPr id="14339" name="Text Box 1"/>
          <p:cNvSpPr txBox="1">
            <a:spLocks noChangeArrowheads="1"/>
          </p:cNvSpPr>
          <p:nvPr/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cs-CZ">
              <a:ea typeface="Lucida Sans Unicode" pitchFamily="34" charset="0"/>
              <a:cs typeface="Lucida Sans Unicode" pitchFamily="34" charset="0"/>
            </a:endParaRPr>
          </a:p>
        </p:txBody>
      </p:sp>
      <p:sp>
        <p:nvSpPr>
          <p:cNvPr id="14340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755650" y="5078413"/>
            <a:ext cx="6032500" cy="4795837"/>
          </a:xfrm>
          <a:noFill/>
          <a:ln/>
        </p:spPr>
        <p:txBody>
          <a:bodyPr wrap="none" anchor="ctr"/>
          <a:lstStyle/>
          <a:p>
            <a:endParaRPr lang="cs-CZ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CE42EF2F-2C16-43D0-8997-60ADE09C5A86}" type="slidenum">
              <a:rPr lang="cs-CZ" smtClean="0">
                <a:latin typeface="Times New Roman" pitchFamily="18" charset="0"/>
                <a:ea typeface="Lucida Sans Unicode" pitchFamily="34" charset="0"/>
                <a:cs typeface="Lucida Sans Unicode" pitchFamily="34" charset="0"/>
              </a:rPr>
              <a:pPr>
                <a:buFont typeface="Times New Roman" pitchFamily="18" charset="0"/>
                <a:buNone/>
              </a:pPr>
              <a:t>2</a:t>
            </a:fld>
            <a:endParaRPr lang="cs-CZ" smtClean="0">
              <a:latin typeface="Times New Roman" pitchFamily="18" charset="0"/>
              <a:ea typeface="Lucida Sans Unicode" pitchFamily="34" charset="0"/>
              <a:cs typeface="Lucida Sans Unicode" pitchFamily="34" charset="0"/>
            </a:endParaRPr>
          </a:p>
        </p:txBody>
      </p:sp>
      <p:sp>
        <p:nvSpPr>
          <p:cNvPr id="14339" name="Text Box 1"/>
          <p:cNvSpPr txBox="1">
            <a:spLocks noChangeArrowheads="1"/>
          </p:cNvSpPr>
          <p:nvPr/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cs-CZ">
              <a:ea typeface="Lucida Sans Unicode" pitchFamily="34" charset="0"/>
              <a:cs typeface="Lucida Sans Unicode" pitchFamily="34" charset="0"/>
            </a:endParaRPr>
          </a:p>
        </p:txBody>
      </p:sp>
      <p:sp>
        <p:nvSpPr>
          <p:cNvPr id="14340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755650" y="5078413"/>
            <a:ext cx="6032500" cy="4795837"/>
          </a:xfrm>
          <a:noFill/>
          <a:ln/>
        </p:spPr>
        <p:txBody>
          <a:bodyPr wrap="none" anchor="ctr"/>
          <a:lstStyle/>
          <a:p>
            <a:endParaRPr lang="cs-CZ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CE42EF2F-2C16-43D0-8997-60ADE09C5A86}" type="slidenum">
              <a:rPr lang="cs-CZ" smtClean="0">
                <a:latin typeface="Times New Roman" pitchFamily="18" charset="0"/>
                <a:ea typeface="Lucida Sans Unicode" pitchFamily="34" charset="0"/>
                <a:cs typeface="Lucida Sans Unicode" pitchFamily="34" charset="0"/>
              </a:rPr>
              <a:pPr>
                <a:buFont typeface="Times New Roman" pitchFamily="18" charset="0"/>
                <a:buNone/>
              </a:pPr>
              <a:t>3</a:t>
            </a:fld>
            <a:endParaRPr lang="cs-CZ" smtClean="0">
              <a:latin typeface="Times New Roman" pitchFamily="18" charset="0"/>
              <a:ea typeface="Lucida Sans Unicode" pitchFamily="34" charset="0"/>
              <a:cs typeface="Lucida Sans Unicode" pitchFamily="34" charset="0"/>
            </a:endParaRPr>
          </a:p>
        </p:txBody>
      </p:sp>
      <p:sp>
        <p:nvSpPr>
          <p:cNvPr id="14339" name="Text Box 1"/>
          <p:cNvSpPr txBox="1">
            <a:spLocks noChangeArrowheads="1"/>
          </p:cNvSpPr>
          <p:nvPr/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cs-CZ">
              <a:ea typeface="Lucida Sans Unicode" pitchFamily="34" charset="0"/>
              <a:cs typeface="Lucida Sans Unicode" pitchFamily="34" charset="0"/>
            </a:endParaRPr>
          </a:p>
        </p:txBody>
      </p:sp>
      <p:sp>
        <p:nvSpPr>
          <p:cNvPr id="14340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755650" y="5078413"/>
            <a:ext cx="6032500" cy="4795837"/>
          </a:xfrm>
          <a:noFill/>
          <a:ln/>
        </p:spPr>
        <p:txBody>
          <a:bodyPr wrap="none" anchor="ctr"/>
          <a:lstStyle/>
          <a:p>
            <a:endParaRPr lang="cs-CZ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CE42EF2F-2C16-43D0-8997-60ADE09C5A86}" type="slidenum">
              <a:rPr lang="cs-CZ" smtClean="0">
                <a:latin typeface="Times New Roman" pitchFamily="18" charset="0"/>
                <a:ea typeface="Lucida Sans Unicode" pitchFamily="34" charset="0"/>
                <a:cs typeface="Lucida Sans Unicode" pitchFamily="34" charset="0"/>
              </a:rPr>
              <a:pPr>
                <a:buFont typeface="Times New Roman" pitchFamily="18" charset="0"/>
                <a:buNone/>
              </a:pPr>
              <a:t>4</a:t>
            </a:fld>
            <a:endParaRPr lang="cs-CZ" smtClean="0">
              <a:latin typeface="Times New Roman" pitchFamily="18" charset="0"/>
              <a:ea typeface="Lucida Sans Unicode" pitchFamily="34" charset="0"/>
              <a:cs typeface="Lucida Sans Unicode" pitchFamily="34" charset="0"/>
            </a:endParaRPr>
          </a:p>
        </p:txBody>
      </p:sp>
      <p:sp>
        <p:nvSpPr>
          <p:cNvPr id="14339" name="Text Box 1"/>
          <p:cNvSpPr txBox="1">
            <a:spLocks noChangeArrowheads="1"/>
          </p:cNvSpPr>
          <p:nvPr/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cs-CZ">
              <a:ea typeface="Lucida Sans Unicode" pitchFamily="34" charset="0"/>
              <a:cs typeface="Lucida Sans Unicode" pitchFamily="34" charset="0"/>
            </a:endParaRPr>
          </a:p>
        </p:txBody>
      </p:sp>
      <p:sp>
        <p:nvSpPr>
          <p:cNvPr id="14340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755650" y="5078413"/>
            <a:ext cx="6032500" cy="4795837"/>
          </a:xfrm>
          <a:noFill/>
          <a:ln/>
        </p:spPr>
        <p:txBody>
          <a:bodyPr wrap="none" anchor="ctr"/>
          <a:lstStyle/>
          <a:p>
            <a:endParaRPr lang="cs-CZ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CE42EF2F-2C16-43D0-8997-60ADE09C5A86}" type="slidenum">
              <a:rPr lang="cs-CZ" smtClean="0">
                <a:latin typeface="Times New Roman" pitchFamily="18" charset="0"/>
                <a:ea typeface="Lucida Sans Unicode" pitchFamily="34" charset="0"/>
                <a:cs typeface="Lucida Sans Unicode" pitchFamily="34" charset="0"/>
              </a:rPr>
              <a:pPr>
                <a:buFont typeface="Times New Roman" pitchFamily="18" charset="0"/>
                <a:buNone/>
              </a:pPr>
              <a:t>5</a:t>
            </a:fld>
            <a:endParaRPr lang="cs-CZ" smtClean="0">
              <a:latin typeface="Times New Roman" pitchFamily="18" charset="0"/>
              <a:ea typeface="Lucida Sans Unicode" pitchFamily="34" charset="0"/>
              <a:cs typeface="Lucida Sans Unicode" pitchFamily="34" charset="0"/>
            </a:endParaRPr>
          </a:p>
        </p:txBody>
      </p:sp>
      <p:sp>
        <p:nvSpPr>
          <p:cNvPr id="14339" name="Text Box 1"/>
          <p:cNvSpPr txBox="1">
            <a:spLocks noChangeArrowheads="1"/>
          </p:cNvSpPr>
          <p:nvPr/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cs-CZ">
              <a:ea typeface="Lucida Sans Unicode" pitchFamily="34" charset="0"/>
              <a:cs typeface="Lucida Sans Unicode" pitchFamily="34" charset="0"/>
            </a:endParaRPr>
          </a:p>
        </p:txBody>
      </p:sp>
      <p:sp>
        <p:nvSpPr>
          <p:cNvPr id="14340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755650" y="5078413"/>
            <a:ext cx="6032500" cy="4795837"/>
          </a:xfrm>
          <a:noFill/>
          <a:ln/>
        </p:spPr>
        <p:txBody>
          <a:bodyPr wrap="none" anchor="ctr"/>
          <a:lstStyle/>
          <a:p>
            <a:endParaRPr lang="cs-CZ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CE42EF2F-2C16-43D0-8997-60ADE09C5A86}" type="slidenum">
              <a:rPr lang="cs-CZ" smtClean="0">
                <a:latin typeface="Times New Roman" pitchFamily="18" charset="0"/>
                <a:ea typeface="Lucida Sans Unicode" pitchFamily="34" charset="0"/>
                <a:cs typeface="Lucida Sans Unicode" pitchFamily="34" charset="0"/>
              </a:rPr>
              <a:pPr>
                <a:buFont typeface="Times New Roman" pitchFamily="18" charset="0"/>
                <a:buNone/>
              </a:pPr>
              <a:t>6</a:t>
            </a:fld>
            <a:endParaRPr lang="cs-CZ" smtClean="0">
              <a:latin typeface="Times New Roman" pitchFamily="18" charset="0"/>
              <a:ea typeface="Lucida Sans Unicode" pitchFamily="34" charset="0"/>
              <a:cs typeface="Lucida Sans Unicode" pitchFamily="34" charset="0"/>
            </a:endParaRPr>
          </a:p>
        </p:txBody>
      </p:sp>
      <p:sp>
        <p:nvSpPr>
          <p:cNvPr id="14339" name="Text Box 1"/>
          <p:cNvSpPr txBox="1">
            <a:spLocks noChangeArrowheads="1"/>
          </p:cNvSpPr>
          <p:nvPr/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cs-CZ">
              <a:ea typeface="Lucida Sans Unicode" pitchFamily="34" charset="0"/>
              <a:cs typeface="Lucida Sans Unicode" pitchFamily="34" charset="0"/>
            </a:endParaRPr>
          </a:p>
        </p:txBody>
      </p:sp>
      <p:sp>
        <p:nvSpPr>
          <p:cNvPr id="14340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755650" y="5078413"/>
            <a:ext cx="6032500" cy="4795837"/>
          </a:xfrm>
          <a:noFill/>
          <a:ln/>
        </p:spPr>
        <p:txBody>
          <a:bodyPr wrap="none" anchor="ctr"/>
          <a:lstStyle/>
          <a:p>
            <a:endParaRPr lang="cs-CZ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CE42EF2F-2C16-43D0-8997-60ADE09C5A86}" type="slidenum">
              <a:rPr lang="cs-CZ" smtClean="0">
                <a:latin typeface="Times New Roman" pitchFamily="18" charset="0"/>
                <a:ea typeface="Lucida Sans Unicode" pitchFamily="34" charset="0"/>
                <a:cs typeface="Lucida Sans Unicode" pitchFamily="34" charset="0"/>
              </a:rPr>
              <a:pPr>
                <a:buFont typeface="Times New Roman" pitchFamily="18" charset="0"/>
                <a:buNone/>
              </a:pPr>
              <a:t>7</a:t>
            </a:fld>
            <a:endParaRPr lang="cs-CZ" smtClean="0">
              <a:latin typeface="Times New Roman" pitchFamily="18" charset="0"/>
              <a:ea typeface="Lucida Sans Unicode" pitchFamily="34" charset="0"/>
              <a:cs typeface="Lucida Sans Unicode" pitchFamily="34" charset="0"/>
            </a:endParaRPr>
          </a:p>
        </p:txBody>
      </p:sp>
      <p:sp>
        <p:nvSpPr>
          <p:cNvPr id="14339" name="Text Box 1"/>
          <p:cNvSpPr txBox="1">
            <a:spLocks noChangeArrowheads="1"/>
          </p:cNvSpPr>
          <p:nvPr/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cs-CZ">
              <a:ea typeface="Lucida Sans Unicode" pitchFamily="34" charset="0"/>
              <a:cs typeface="Lucida Sans Unicode" pitchFamily="34" charset="0"/>
            </a:endParaRPr>
          </a:p>
        </p:txBody>
      </p:sp>
      <p:sp>
        <p:nvSpPr>
          <p:cNvPr id="14340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755650" y="5078413"/>
            <a:ext cx="6032500" cy="4795837"/>
          </a:xfrm>
          <a:noFill/>
          <a:ln/>
        </p:spPr>
        <p:txBody>
          <a:bodyPr wrap="none" anchor="ctr"/>
          <a:lstStyle/>
          <a:p>
            <a:endParaRPr lang="cs-CZ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CE42EF2F-2C16-43D0-8997-60ADE09C5A86}" type="slidenum">
              <a:rPr lang="cs-CZ" smtClean="0">
                <a:latin typeface="Times New Roman" pitchFamily="18" charset="0"/>
                <a:ea typeface="Lucida Sans Unicode" pitchFamily="34" charset="0"/>
                <a:cs typeface="Lucida Sans Unicode" pitchFamily="34" charset="0"/>
              </a:rPr>
              <a:pPr>
                <a:buFont typeface="Times New Roman" pitchFamily="18" charset="0"/>
                <a:buNone/>
              </a:pPr>
              <a:t>8</a:t>
            </a:fld>
            <a:endParaRPr lang="cs-CZ" smtClean="0">
              <a:latin typeface="Times New Roman" pitchFamily="18" charset="0"/>
              <a:ea typeface="Lucida Sans Unicode" pitchFamily="34" charset="0"/>
              <a:cs typeface="Lucida Sans Unicode" pitchFamily="34" charset="0"/>
            </a:endParaRPr>
          </a:p>
        </p:txBody>
      </p:sp>
      <p:sp>
        <p:nvSpPr>
          <p:cNvPr id="14339" name="Text Box 1"/>
          <p:cNvSpPr txBox="1">
            <a:spLocks noChangeArrowheads="1"/>
          </p:cNvSpPr>
          <p:nvPr/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cs-CZ">
              <a:ea typeface="Lucida Sans Unicode" pitchFamily="34" charset="0"/>
              <a:cs typeface="Lucida Sans Unicode" pitchFamily="34" charset="0"/>
            </a:endParaRPr>
          </a:p>
        </p:txBody>
      </p:sp>
      <p:sp>
        <p:nvSpPr>
          <p:cNvPr id="14340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755650" y="5078413"/>
            <a:ext cx="6032500" cy="4795837"/>
          </a:xfrm>
          <a:noFill/>
          <a:ln/>
        </p:spPr>
        <p:txBody>
          <a:bodyPr wrap="none" anchor="ctr"/>
          <a:lstStyle/>
          <a:p>
            <a:endParaRPr lang="cs-CZ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CE42EF2F-2C16-43D0-8997-60ADE09C5A86}" type="slidenum">
              <a:rPr lang="cs-CZ" smtClean="0">
                <a:latin typeface="Times New Roman" pitchFamily="18" charset="0"/>
                <a:ea typeface="Lucida Sans Unicode" pitchFamily="34" charset="0"/>
                <a:cs typeface="Lucida Sans Unicode" pitchFamily="34" charset="0"/>
              </a:rPr>
              <a:pPr>
                <a:buFont typeface="Times New Roman" pitchFamily="18" charset="0"/>
                <a:buNone/>
              </a:pPr>
              <a:t>9</a:t>
            </a:fld>
            <a:endParaRPr lang="cs-CZ" smtClean="0">
              <a:latin typeface="Times New Roman" pitchFamily="18" charset="0"/>
              <a:ea typeface="Lucida Sans Unicode" pitchFamily="34" charset="0"/>
              <a:cs typeface="Lucida Sans Unicode" pitchFamily="34" charset="0"/>
            </a:endParaRPr>
          </a:p>
        </p:txBody>
      </p:sp>
      <p:sp>
        <p:nvSpPr>
          <p:cNvPr id="14339" name="Text Box 1"/>
          <p:cNvSpPr txBox="1">
            <a:spLocks noChangeArrowheads="1"/>
          </p:cNvSpPr>
          <p:nvPr/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cs-CZ">
              <a:ea typeface="Lucida Sans Unicode" pitchFamily="34" charset="0"/>
              <a:cs typeface="Lucida Sans Unicode" pitchFamily="34" charset="0"/>
            </a:endParaRPr>
          </a:p>
        </p:txBody>
      </p:sp>
      <p:sp>
        <p:nvSpPr>
          <p:cNvPr id="14340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755650" y="5078413"/>
            <a:ext cx="6032500" cy="4795837"/>
          </a:xfrm>
          <a:noFill/>
          <a:ln/>
        </p:spPr>
        <p:txBody>
          <a:bodyPr wrap="none" anchor="ctr"/>
          <a:lstStyle/>
          <a:p>
            <a:endParaRPr lang="cs-CZ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7B20E4-EE04-4660-99A5-8A9C6DF6D23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0FE0BA-2466-4E8C-BC5C-C9BD87023CC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294563" y="301625"/>
            <a:ext cx="2262187" cy="6438900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03238" y="301625"/>
            <a:ext cx="6638925" cy="6438900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2F2B0F-286F-420A-B8D9-4E01442C7A6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3238" y="301625"/>
            <a:ext cx="9053512" cy="1244600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A09026-EAA3-4236-A117-A3B27C16F41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46DD4B-1DAB-4227-A5E9-AF3FA1FC65E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263EC6-6C39-4D37-A437-B93A5C2C569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49762" cy="49720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105400" y="1768475"/>
            <a:ext cx="4451350" cy="49720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5F4B97-B2B8-4E24-812C-C5DE5AFFD61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74E2C4-840C-4712-9F7A-10896A1DDEA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48E62A-FC36-42D6-8B98-6D6EA1D323D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EF84E3-9DAB-4039-88C0-1978483CED4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A42523-E6F7-476B-9768-49D6F7EA7EF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680745-73BE-40DA-BE0C-8E955E8B16C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01625"/>
            <a:ext cx="9053512" cy="1244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Klepněte pro úpravu formátu titulního textu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768475"/>
            <a:ext cx="9053512" cy="49720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808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Klepněte pro úpravu formátu textu osnovy</a:t>
            </a:r>
          </a:p>
          <a:p>
            <a:pPr lvl="1"/>
            <a:r>
              <a:rPr lang="en-GB" smtClean="0"/>
              <a:t>Druhá úroveň</a:t>
            </a:r>
          </a:p>
          <a:p>
            <a:pPr lvl="2"/>
            <a:r>
              <a:rPr lang="en-GB" smtClean="0"/>
              <a:t>Třetí úroveň</a:t>
            </a:r>
          </a:p>
          <a:p>
            <a:pPr lvl="3"/>
            <a:r>
              <a:rPr lang="en-GB" smtClean="0"/>
              <a:t>Čtvrtá úroveň osnovy</a:t>
            </a:r>
          </a:p>
          <a:p>
            <a:pPr lvl="4"/>
            <a:r>
              <a:rPr lang="en-GB" smtClean="0"/>
              <a:t>Pátá úroveň osnovy</a:t>
            </a:r>
          </a:p>
          <a:p>
            <a:pPr lvl="4"/>
            <a:r>
              <a:rPr lang="en-GB" smtClean="0"/>
              <a:t>Šestá úroveň</a:t>
            </a:r>
          </a:p>
          <a:p>
            <a:pPr lvl="4"/>
            <a:r>
              <a:rPr lang="en-GB" smtClean="0"/>
              <a:t>Sedmá úroveň</a:t>
            </a:r>
          </a:p>
          <a:p>
            <a:pPr lvl="4"/>
            <a:r>
              <a:rPr lang="en-GB" smtClean="0"/>
              <a:t>Osmá úroveň textu</a:t>
            </a:r>
          </a:p>
          <a:p>
            <a:pPr lvl="4"/>
            <a:r>
              <a:rPr lang="en-GB" smtClean="0"/>
              <a:t>Devátá úroveň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503238" y="6886575"/>
            <a:ext cx="2330450" cy="5032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hangingPunct="0">
              <a:lnSpc>
                <a:spcPct val="95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448050" y="6886575"/>
            <a:ext cx="3178175" cy="5032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 hangingPunct="0">
              <a:lnSpc>
                <a:spcPct val="95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6886575"/>
            <a:ext cx="2330450" cy="5032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hangingPunct="0">
              <a:lnSpc>
                <a:spcPct val="95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53C0B1EB-E26A-4F93-97BA-96C4196C8E6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Lucida Sans Unicode" charset="0"/>
          <a:cs typeface="Lucida Sans Unicode" charset="0"/>
        </a:defRPr>
      </a:lvl2pPr>
      <a:lvl3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Lucida Sans Unicode" charset="0"/>
          <a:cs typeface="Lucida Sans Unicode" charset="0"/>
        </a:defRPr>
      </a:lvl3pPr>
      <a:lvl4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Lucida Sans Unicode" charset="0"/>
          <a:cs typeface="Lucida Sans Unicode" charset="0"/>
        </a:defRPr>
      </a:lvl4pPr>
      <a:lvl5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Lucida Sans Unicode" charset="0"/>
          <a:cs typeface="Lucida Sans Unicode" charset="0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Lucida Sans Unicode" charset="0"/>
          <a:cs typeface="Lucida Sans Unicode" charset="0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Lucida Sans Unicode" charset="0"/>
          <a:cs typeface="Lucida Sans Unicode" charset="0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Lucida Sans Unicode" charset="0"/>
          <a:cs typeface="Lucida Sans Unicode" charset="0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Lucida Sans Unicode" charset="0"/>
          <a:cs typeface="Lucida Sans Unicode" charset="0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/>
          <p:cNvSpPr>
            <a:spLocks noGrp="1" noChangeArrowheads="1"/>
          </p:cNvSpPr>
          <p:nvPr>
            <p:ph type="title"/>
          </p:nvPr>
        </p:nvSpPr>
        <p:spPr>
          <a:xfrm>
            <a:off x="468313" y="117475"/>
            <a:ext cx="9070975" cy="3438525"/>
          </a:xfrm>
        </p:spPr>
        <p:txBody>
          <a:bodyPr tIns="38880"/>
          <a:lstStyle/>
          <a:p>
            <a:pPr eaLnBrk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b="1" smtClean="0"/>
              <a:t/>
            </a:r>
            <a:br>
              <a:rPr lang="cs-CZ" b="1" smtClean="0"/>
            </a:br>
            <a:endParaRPr lang="cs-CZ" b="1" smtClean="0"/>
          </a:p>
        </p:txBody>
      </p:sp>
      <p:sp>
        <p:nvSpPr>
          <p:cNvPr id="2051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539750" y="-506413"/>
            <a:ext cx="9325098" cy="6699251"/>
          </a:xfrm>
        </p:spPr>
        <p:txBody>
          <a:bodyPr tIns="23040" anchor="ctr"/>
          <a:lstStyle/>
          <a:p>
            <a:pPr marL="0" indent="0" algn="ctr" eaLnBrk="1">
              <a:spcAft>
                <a:spcPct val="0"/>
              </a:spcAft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cs-CZ" sz="2600" b="1" dirty="0" smtClean="0"/>
          </a:p>
          <a:p>
            <a:pPr marL="0" indent="0" algn="ctr" eaLnBrk="1">
              <a:spcAft>
                <a:spcPct val="0"/>
              </a:spcAft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cs-CZ" sz="2600" b="1" dirty="0" smtClean="0"/>
          </a:p>
          <a:p>
            <a:pPr marL="0" indent="0" algn="ctr" eaLnBrk="1">
              <a:spcAft>
                <a:spcPct val="0"/>
              </a:spcAft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dirty="0" smtClean="0"/>
              <a:t>CZ.1.07/2.3.00/20.0005</a:t>
            </a:r>
          </a:p>
          <a:p>
            <a:pPr marL="0" indent="0" algn="ctr" eaLnBrk="1">
              <a:spcAft>
                <a:spcPct val="0"/>
              </a:spcAft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b="1" dirty="0"/>
              <a:t>Excelence doktorského studia na AF MENDELU pro navazující evropskou vědecko-výzkumnou </a:t>
            </a:r>
            <a:r>
              <a:rPr lang="cs-CZ" b="1" dirty="0" smtClean="0"/>
              <a:t>kariéru</a:t>
            </a:r>
            <a:endParaRPr lang="cs-CZ" b="1" dirty="0" smtClean="0"/>
          </a:p>
          <a:p>
            <a:pPr marL="0" indent="0" algn="ctr" eaLnBrk="1">
              <a:spcAft>
                <a:spcPct val="0"/>
              </a:spcAft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cs-CZ" sz="2600" b="1" dirty="0" smtClean="0"/>
          </a:p>
          <a:p>
            <a:pPr marL="0" indent="0" algn="ctr" eaLnBrk="1">
              <a:spcAft>
                <a:spcPct val="0"/>
              </a:spcAft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cs-CZ" sz="2600" b="1" dirty="0" smtClean="0"/>
          </a:p>
          <a:p>
            <a:pPr marL="0" indent="0" algn="ctr" eaLnBrk="1">
              <a:spcAft>
                <a:spcPct val="0"/>
              </a:spcAft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cs-CZ" sz="2600" b="1" dirty="0" smtClean="0"/>
          </a:p>
          <a:p>
            <a:pPr marL="0" indent="0" eaLnBrk="1">
              <a:spcAft>
                <a:spcPct val="0"/>
              </a:spcAft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sz="2600" dirty="0" smtClean="0"/>
              <a:t>Operační program: 	</a:t>
            </a:r>
            <a:r>
              <a:rPr lang="cs-CZ" sz="2600" b="1" dirty="0" smtClean="0"/>
              <a:t>Vzdělávání pro konkurenceschopnost</a:t>
            </a:r>
          </a:p>
          <a:p>
            <a:pPr marL="0" indent="0" eaLnBrk="1">
              <a:spcAft>
                <a:spcPct val="0"/>
              </a:spcAft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cs-CZ" sz="1200" dirty="0" smtClean="0"/>
          </a:p>
          <a:p>
            <a:pPr marL="0" indent="0" eaLnBrk="1">
              <a:spcAft>
                <a:spcPct val="0"/>
              </a:spcAft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sz="2600" dirty="0" smtClean="0"/>
              <a:t>Prioritní osa: 			</a:t>
            </a:r>
            <a:r>
              <a:rPr lang="cs-CZ" sz="2600" b="1" dirty="0" smtClean="0"/>
              <a:t>7.2.</a:t>
            </a:r>
          </a:p>
          <a:p>
            <a:pPr marL="0" indent="0" eaLnBrk="1">
              <a:spcAft>
                <a:spcPct val="0"/>
              </a:spcAft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cs-CZ" sz="1200" dirty="0" smtClean="0"/>
          </a:p>
          <a:p>
            <a:pPr marL="0" indent="0" eaLnBrk="1">
              <a:spcAft>
                <a:spcPct val="0"/>
              </a:spcAft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sz="2600" dirty="0" smtClean="0"/>
              <a:t>Oblast podpory: 		</a:t>
            </a:r>
            <a:r>
              <a:rPr lang="cs-CZ" sz="2800" b="1" dirty="0"/>
              <a:t>7.2.3 </a:t>
            </a:r>
            <a:r>
              <a:rPr lang="cs-CZ" sz="2400" b="1" dirty="0"/>
              <a:t>Lidské zdroje ve výzkumu a vývoji</a:t>
            </a:r>
            <a:endParaRPr lang="cs-CZ" sz="2400" b="1" dirty="0" smtClean="0"/>
          </a:p>
        </p:txBody>
      </p:sp>
      <p:sp>
        <p:nvSpPr>
          <p:cNvPr id="2052" name="Text Box 3"/>
          <p:cNvSpPr txBox="1">
            <a:spLocks noChangeArrowheads="1"/>
          </p:cNvSpPr>
          <p:nvPr/>
        </p:nvSpPr>
        <p:spPr bwMode="auto">
          <a:xfrm>
            <a:off x="1079500" y="7019925"/>
            <a:ext cx="7920038" cy="3603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sz="1200" b="1">
                <a:solidFill>
                  <a:srgbClr val="000000"/>
                </a:solidFill>
                <a:cs typeface="Lucida Sans Unicode" pitchFamily="34" charset="0"/>
              </a:rPr>
              <a:t>Tato</a:t>
            </a:r>
            <a:r>
              <a:rPr lang="cs-CZ" sz="1200" b="1" i="1">
                <a:solidFill>
                  <a:srgbClr val="000000"/>
                </a:solidFill>
                <a:cs typeface="Lucida Sans Unicode" pitchFamily="34" charset="0"/>
              </a:rPr>
              <a:t> prezentace</a:t>
            </a:r>
            <a:r>
              <a:rPr lang="cs-CZ" sz="1200" b="1">
                <a:solidFill>
                  <a:srgbClr val="000000"/>
                </a:solidFill>
                <a:cs typeface="Lucida Sans Unicode" pitchFamily="34" charset="0"/>
              </a:rPr>
              <a:t> je spolufinancována z Evropského sociálního fondu a státního rozpočtu České republiky</a:t>
            </a:r>
          </a:p>
        </p:txBody>
      </p:sp>
      <p:pic>
        <p:nvPicPr>
          <p:cNvPr id="205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613" y="5532438"/>
            <a:ext cx="6083300" cy="14874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/>
          <p:cNvSpPr>
            <a:spLocks noGrp="1" noChangeArrowheads="1"/>
          </p:cNvSpPr>
          <p:nvPr>
            <p:ph type="title"/>
          </p:nvPr>
        </p:nvSpPr>
        <p:spPr>
          <a:xfrm>
            <a:off x="719832" y="179437"/>
            <a:ext cx="9070975" cy="1173163"/>
          </a:xfrm>
        </p:spPr>
        <p:txBody>
          <a:bodyPr/>
          <a:lstStyle/>
          <a:p>
            <a:pPr marL="571500" indent="-571500"/>
            <a:r>
              <a:rPr lang="cs-CZ" b="1" u="sng" dirty="0" smtClean="0">
                <a:solidFill>
                  <a:schemeClr val="tx1"/>
                </a:solidFill>
              </a:rPr>
              <a:t>Výstup</a:t>
            </a:r>
            <a:endParaRPr lang="cs-CZ" b="1" u="sng" dirty="0">
              <a:solidFill>
                <a:schemeClr val="tx1"/>
              </a:solidFill>
            </a:endParaRPr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825500" y="7019925"/>
            <a:ext cx="8493125" cy="3603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sz="1200" b="1">
                <a:solidFill>
                  <a:srgbClr val="000000"/>
                </a:solidFill>
                <a:cs typeface="Lucida Sans Unicode" pitchFamily="34" charset="0"/>
              </a:rPr>
              <a:t>Tato</a:t>
            </a:r>
            <a:r>
              <a:rPr lang="cs-CZ" sz="1200" b="1" i="1">
                <a:solidFill>
                  <a:srgbClr val="000000"/>
                </a:solidFill>
                <a:cs typeface="Lucida Sans Unicode" pitchFamily="34" charset="0"/>
              </a:rPr>
              <a:t> prezentace</a:t>
            </a:r>
            <a:r>
              <a:rPr lang="cs-CZ" sz="1200" b="1">
                <a:solidFill>
                  <a:srgbClr val="000000"/>
                </a:solidFill>
                <a:cs typeface="Lucida Sans Unicode" pitchFamily="34" charset="0"/>
              </a:rPr>
              <a:t> je spolufinancována z Evropského sociálního fondu a státního rozpočtu České republiky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68500" y="5494338"/>
            <a:ext cx="6083300" cy="14874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" name="TextovéPole 1"/>
          <p:cNvSpPr txBox="1"/>
          <p:nvPr/>
        </p:nvSpPr>
        <p:spPr>
          <a:xfrm>
            <a:off x="1065894" y="1475581"/>
            <a:ext cx="9000753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itchFamily="34" charset="0"/>
              <a:buChar char="•"/>
            </a:pPr>
            <a:r>
              <a:rPr lang="cs-CZ" sz="3200" b="1" dirty="0" smtClean="0">
                <a:solidFill>
                  <a:schemeClr val="tx1"/>
                </a:solidFill>
              </a:rPr>
              <a:t>Prostředek umožňující ověření splnění dílčího cíle</a:t>
            </a:r>
          </a:p>
          <a:p>
            <a:endParaRPr lang="cs-CZ" sz="3200" b="1" dirty="0" smtClean="0">
              <a:solidFill>
                <a:schemeClr val="tx1"/>
              </a:solidFill>
            </a:endParaRPr>
          </a:p>
          <a:p>
            <a:pPr marL="1314450" lvl="1" indent="-571500">
              <a:buFont typeface="Arial" pitchFamily="34" charset="0"/>
              <a:buChar char="•"/>
            </a:pPr>
            <a:r>
              <a:rPr lang="cs-CZ" sz="3200" b="1" dirty="0" smtClean="0">
                <a:solidFill>
                  <a:schemeClr val="tx1"/>
                </a:solidFill>
              </a:rPr>
              <a:t>Konstrukce, výroba a měření parametrů výrobku</a:t>
            </a:r>
          </a:p>
          <a:p>
            <a:pPr marL="1314450" lvl="1" indent="-571500">
              <a:buFont typeface="Arial" pitchFamily="34" charset="0"/>
              <a:buChar char="•"/>
            </a:pPr>
            <a:r>
              <a:rPr lang="cs-CZ" sz="3200" b="1" dirty="0" smtClean="0">
                <a:solidFill>
                  <a:schemeClr val="tx1"/>
                </a:solidFill>
              </a:rPr>
              <a:t>Zajištění výrobních zařízení</a:t>
            </a:r>
          </a:p>
          <a:p>
            <a:pPr marL="1314450" lvl="1" indent="-571500">
              <a:buFont typeface="Arial" pitchFamily="34" charset="0"/>
              <a:buChar char="•"/>
            </a:pPr>
            <a:r>
              <a:rPr lang="cs-CZ" sz="3200" b="1" dirty="0" smtClean="0">
                <a:solidFill>
                  <a:schemeClr val="tx1"/>
                </a:solidFill>
              </a:rPr>
              <a:t>Ověření technologie</a:t>
            </a:r>
          </a:p>
        </p:txBody>
      </p:sp>
    </p:spTree>
    <p:extLst>
      <p:ext uri="{BB962C8B-B14F-4D97-AF65-F5344CB8AC3E}">
        <p14:creationId xmlns:p14="http://schemas.microsoft.com/office/powerpoint/2010/main" val="371442389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/>
          <p:cNvSpPr>
            <a:spLocks noGrp="1" noChangeArrowheads="1"/>
          </p:cNvSpPr>
          <p:nvPr>
            <p:ph type="title"/>
          </p:nvPr>
        </p:nvSpPr>
        <p:spPr>
          <a:xfrm>
            <a:off x="719832" y="179437"/>
            <a:ext cx="9070975" cy="1173163"/>
          </a:xfrm>
        </p:spPr>
        <p:txBody>
          <a:bodyPr/>
          <a:lstStyle/>
          <a:p>
            <a:pPr marL="571500" indent="-571500"/>
            <a:r>
              <a:rPr lang="cs-CZ" b="1" u="sng" dirty="0" smtClean="0">
                <a:solidFill>
                  <a:schemeClr val="tx1"/>
                </a:solidFill>
              </a:rPr>
              <a:t>Indikátor plnění</a:t>
            </a:r>
            <a:endParaRPr lang="cs-CZ" b="1" u="sng" dirty="0">
              <a:solidFill>
                <a:schemeClr val="tx1"/>
              </a:solidFill>
            </a:endParaRPr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825500" y="7019925"/>
            <a:ext cx="8493125" cy="3603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sz="1200" b="1">
                <a:solidFill>
                  <a:srgbClr val="000000"/>
                </a:solidFill>
                <a:cs typeface="Lucida Sans Unicode" pitchFamily="34" charset="0"/>
              </a:rPr>
              <a:t>Tato</a:t>
            </a:r>
            <a:r>
              <a:rPr lang="cs-CZ" sz="1200" b="1" i="1">
                <a:solidFill>
                  <a:srgbClr val="000000"/>
                </a:solidFill>
                <a:cs typeface="Lucida Sans Unicode" pitchFamily="34" charset="0"/>
              </a:rPr>
              <a:t> prezentace</a:t>
            </a:r>
            <a:r>
              <a:rPr lang="cs-CZ" sz="1200" b="1">
                <a:solidFill>
                  <a:srgbClr val="000000"/>
                </a:solidFill>
                <a:cs typeface="Lucida Sans Unicode" pitchFamily="34" charset="0"/>
              </a:rPr>
              <a:t> je spolufinancována z Evropského sociálního fondu a státního rozpočtu České republiky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68500" y="5494338"/>
            <a:ext cx="6083300" cy="14874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" name="TextovéPole 1"/>
          <p:cNvSpPr txBox="1"/>
          <p:nvPr/>
        </p:nvSpPr>
        <p:spPr>
          <a:xfrm>
            <a:off x="1065894" y="1475581"/>
            <a:ext cx="9000753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itchFamily="34" charset="0"/>
              <a:buChar char="•"/>
            </a:pPr>
            <a:r>
              <a:rPr lang="cs-CZ" sz="3200" b="1" dirty="0" smtClean="0">
                <a:solidFill>
                  <a:schemeClr val="tx1"/>
                </a:solidFill>
              </a:rPr>
              <a:t>Patent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cs-CZ" sz="3200" b="1" dirty="0" smtClean="0">
                <a:solidFill>
                  <a:schemeClr val="tx1"/>
                </a:solidFill>
              </a:rPr>
              <a:t>Poloprovoz, ověřená technologie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cs-CZ" sz="3200" b="1" dirty="0" smtClean="0">
                <a:solidFill>
                  <a:schemeClr val="tx1"/>
                </a:solidFill>
              </a:rPr>
              <a:t>Výsledky s právní ochranou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cs-CZ" sz="3200" b="1" dirty="0" smtClean="0">
                <a:solidFill>
                  <a:schemeClr val="tx1"/>
                </a:solidFill>
              </a:rPr>
              <a:t>Prototyp, funkční vzorek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cs-CZ" sz="3200" b="1" dirty="0" smtClean="0">
                <a:solidFill>
                  <a:schemeClr val="tx1"/>
                </a:solidFill>
              </a:rPr>
              <a:t>Certifikované metodiky a postupy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cs-CZ" sz="3200" b="1" dirty="0" smtClean="0">
                <a:solidFill>
                  <a:schemeClr val="tx1"/>
                </a:solidFill>
              </a:rPr>
              <a:t>Software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cs-CZ" sz="3200" b="1" dirty="0" smtClean="0">
                <a:solidFill>
                  <a:schemeClr val="tx1"/>
                </a:solidFill>
              </a:rPr>
              <a:t>Implementační plán – vize, postup a rozsah zavádění výsledků – marketing</a:t>
            </a:r>
          </a:p>
        </p:txBody>
      </p:sp>
    </p:spTree>
    <p:extLst>
      <p:ext uri="{BB962C8B-B14F-4D97-AF65-F5344CB8AC3E}">
        <p14:creationId xmlns:p14="http://schemas.microsoft.com/office/powerpoint/2010/main" val="376092292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/>
          <p:cNvSpPr>
            <a:spLocks noGrp="1" noChangeArrowheads="1"/>
          </p:cNvSpPr>
          <p:nvPr>
            <p:ph type="title"/>
          </p:nvPr>
        </p:nvSpPr>
        <p:spPr>
          <a:xfrm>
            <a:off x="719832" y="179437"/>
            <a:ext cx="9070975" cy="1173163"/>
          </a:xfrm>
        </p:spPr>
        <p:txBody>
          <a:bodyPr/>
          <a:lstStyle/>
          <a:p>
            <a:pPr marL="571500" indent="-571500"/>
            <a:r>
              <a:rPr lang="cs-CZ" b="1" u="sng" dirty="0" smtClean="0">
                <a:solidFill>
                  <a:schemeClr val="tx1"/>
                </a:solidFill>
              </a:rPr>
              <a:t>Ekonomická kritéria</a:t>
            </a:r>
            <a:endParaRPr lang="cs-CZ" b="1" u="sng" dirty="0">
              <a:solidFill>
                <a:schemeClr val="tx1"/>
              </a:solidFill>
            </a:endParaRPr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825500" y="7019925"/>
            <a:ext cx="8493125" cy="3603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sz="1200" b="1">
                <a:solidFill>
                  <a:srgbClr val="000000"/>
                </a:solidFill>
                <a:cs typeface="Lucida Sans Unicode" pitchFamily="34" charset="0"/>
              </a:rPr>
              <a:t>Tato</a:t>
            </a:r>
            <a:r>
              <a:rPr lang="cs-CZ" sz="1200" b="1" i="1">
                <a:solidFill>
                  <a:srgbClr val="000000"/>
                </a:solidFill>
                <a:cs typeface="Lucida Sans Unicode" pitchFamily="34" charset="0"/>
              </a:rPr>
              <a:t> prezentace</a:t>
            </a:r>
            <a:r>
              <a:rPr lang="cs-CZ" sz="1200" b="1">
                <a:solidFill>
                  <a:srgbClr val="000000"/>
                </a:solidFill>
                <a:cs typeface="Lucida Sans Unicode" pitchFamily="34" charset="0"/>
              </a:rPr>
              <a:t> je spolufinancována z Evropského sociálního fondu a státního rozpočtu České republiky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68500" y="5494338"/>
            <a:ext cx="6083300" cy="14874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" name="TextovéPole 1"/>
          <p:cNvSpPr txBox="1"/>
          <p:nvPr/>
        </p:nvSpPr>
        <p:spPr>
          <a:xfrm>
            <a:off x="1065894" y="1475581"/>
            <a:ext cx="9000753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itchFamily="34" charset="0"/>
              <a:buChar char="•"/>
            </a:pPr>
            <a:r>
              <a:rPr lang="cs-CZ" sz="3200" b="1" dirty="0" smtClean="0">
                <a:solidFill>
                  <a:schemeClr val="tx1"/>
                </a:solidFill>
              </a:rPr>
              <a:t>Opodstatněnost nákladů</a:t>
            </a:r>
          </a:p>
          <a:p>
            <a:endParaRPr lang="cs-CZ" sz="1600" b="1" dirty="0" smtClean="0">
              <a:solidFill>
                <a:schemeClr val="tx1"/>
              </a:solidFill>
            </a:endParaRPr>
          </a:p>
          <a:p>
            <a:endParaRPr lang="cs-CZ" sz="1000" b="1" dirty="0" smtClean="0">
              <a:solidFill>
                <a:schemeClr val="tx1"/>
              </a:solidFill>
            </a:endParaRPr>
          </a:p>
          <a:p>
            <a:pPr marL="571500" indent="-571500">
              <a:buFont typeface="Arial" pitchFamily="34" charset="0"/>
              <a:buChar char="•"/>
            </a:pPr>
            <a:r>
              <a:rPr lang="cs-CZ" sz="3200" b="1" dirty="0" smtClean="0">
                <a:solidFill>
                  <a:schemeClr val="tx1"/>
                </a:solidFill>
              </a:rPr>
              <a:t>max. podpora 70 % - celý projekt</a:t>
            </a:r>
          </a:p>
          <a:p>
            <a:endParaRPr lang="cs-CZ" sz="1000" b="1" dirty="0" smtClean="0">
              <a:solidFill>
                <a:schemeClr val="tx1"/>
              </a:solidFill>
            </a:endParaRPr>
          </a:p>
          <a:p>
            <a:pPr marL="571500" indent="-571500">
              <a:buFont typeface="Arial" pitchFamily="34" charset="0"/>
              <a:buChar char="•"/>
            </a:pPr>
            <a:r>
              <a:rPr lang="cs-CZ" sz="3200" b="1" dirty="0">
                <a:solidFill>
                  <a:schemeClr val="tx1"/>
                </a:solidFill>
              </a:rPr>
              <a:t>m</a:t>
            </a:r>
            <a:r>
              <a:rPr lang="cs-CZ" sz="3200" b="1" dirty="0" smtClean="0">
                <a:solidFill>
                  <a:schemeClr val="tx1"/>
                </a:solidFill>
              </a:rPr>
              <a:t>in. 30 % podpora z neveřejných zdrojů</a:t>
            </a:r>
          </a:p>
          <a:p>
            <a:endParaRPr lang="cs-CZ" sz="1600" b="1" dirty="0" smtClean="0">
              <a:solidFill>
                <a:schemeClr val="tx1"/>
              </a:solidFill>
            </a:endParaRPr>
          </a:p>
          <a:p>
            <a:pPr marL="571500" indent="-571500">
              <a:buFont typeface="Arial" pitchFamily="34" charset="0"/>
              <a:buChar char="•"/>
            </a:pPr>
            <a:endParaRPr lang="cs-CZ" sz="1000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351443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/>
          <p:cNvSpPr>
            <a:spLocks noGrp="1" noChangeArrowheads="1"/>
          </p:cNvSpPr>
          <p:nvPr>
            <p:ph type="title"/>
          </p:nvPr>
        </p:nvSpPr>
        <p:spPr>
          <a:xfrm>
            <a:off x="719832" y="179437"/>
            <a:ext cx="9070975" cy="1173163"/>
          </a:xfrm>
        </p:spPr>
        <p:txBody>
          <a:bodyPr/>
          <a:lstStyle/>
          <a:p>
            <a:pPr marL="571500" indent="-571500"/>
            <a:r>
              <a:rPr lang="cs-CZ" b="1" u="sng" dirty="0" smtClean="0">
                <a:solidFill>
                  <a:schemeClr val="tx1"/>
                </a:solidFill>
              </a:rPr>
              <a:t>Ekonomická kritéria</a:t>
            </a:r>
            <a:endParaRPr lang="cs-CZ" b="1" u="sng" dirty="0">
              <a:solidFill>
                <a:schemeClr val="tx1"/>
              </a:solidFill>
            </a:endParaRPr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825500" y="7019925"/>
            <a:ext cx="8493125" cy="3603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sz="1200" b="1">
                <a:solidFill>
                  <a:srgbClr val="000000"/>
                </a:solidFill>
                <a:cs typeface="Lucida Sans Unicode" pitchFamily="34" charset="0"/>
              </a:rPr>
              <a:t>Tato</a:t>
            </a:r>
            <a:r>
              <a:rPr lang="cs-CZ" sz="1200" b="1" i="1">
                <a:solidFill>
                  <a:srgbClr val="000000"/>
                </a:solidFill>
                <a:cs typeface="Lucida Sans Unicode" pitchFamily="34" charset="0"/>
              </a:rPr>
              <a:t> prezentace</a:t>
            </a:r>
            <a:r>
              <a:rPr lang="cs-CZ" sz="1200" b="1">
                <a:solidFill>
                  <a:srgbClr val="000000"/>
                </a:solidFill>
                <a:cs typeface="Lucida Sans Unicode" pitchFamily="34" charset="0"/>
              </a:rPr>
              <a:t> je spolufinancována z Evropského sociálního fondu a státního rozpočtu České republiky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68500" y="5494338"/>
            <a:ext cx="6083300" cy="14874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" name="TextovéPole 1"/>
          <p:cNvSpPr txBox="1"/>
          <p:nvPr/>
        </p:nvSpPr>
        <p:spPr>
          <a:xfrm>
            <a:off x="1065894" y="1475581"/>
            <a:ext cx="9000753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itchFamily="34" charset="0"/>
              <a:buChar char="•"/>
            </a:pPr>
            <a:r>
              <a:rPr lang="cs-CZ" sz="3200" b="1" dirty="0">
                <a:solidFill>
                  <a:schemeClr val="tx1"/>
                </a:solidFill>
              </a:rPr>
              <a:t>Výzkumné organizace – doporučená spoluúčast </a:t>
            </a:r>
            <a:r>
              <a:rPr lang="cs-CZ" sz="4000" b="1" dirty="0">
                <a:solidFill>
                  <a:schemeClr val="tx1"/>
                </a:solidFill>
              </a:rPr>
              <a:t>alespoň 10 %</a:t>
            </a:r>
          </a:p>
          <a:p>
            <a:endParaRPr lang="cs-CZ" sz="1600" b="1" dirty="0" smtClean="0">
              <a:solidFill>
                <a:schemeClr val="tx1"/>
              </a:solidFill>
            </a:endParaRPr>
          </a:p>
          <a:p>
            <a:endParaRPr lang="cs-CZ" sz="1000" b="1" dirty="0" smtClean="0">
              <a:solidFill>
                <a:schemeClr val="tx1"/>
              </a:solidFill>
            </a:endParaRPr>
          </a:p>
          <a:p>
            <a:pPr marL="571500" indent="-571500">
              <a:buFont typeface="Arial" pitchFamily="34" charset="0"/>
              <a:buChar char="•"/>
            </a:pPr>
            <a:r>
              <a:rPr lang="cs-CZ" sz="3200" b="1" dirty="0" smtClean="0">
                <a:solidFill>
                  <a:schemeClr val="tx1"/>
                </a:solidFill>
              </a:rPr>
              <a:t>Podnik </a:t>
            </a:r>
          </a:p>
          <a:p>
            <a:pPr marL="1314450" lvl="1" indent="-571500">
              <a:buFont typeface="Arial" pitchFamily="34" charset="0"/>
              <a:buChar char="•"/>
            </a:pPr>
            <a:r>
              <a:rPr lang="cs-CZ" sz="3200" b="1" dirty="0" smtClean="0">
                <a:solidFill>
                  <a:schemeClr val="tx1"/>
                </a:solidFill>
              </a:rPr>
              <a:t>bezdlužnost</a:t>
            </a:r>
            <a:endParaRPr lang="cs-CZ" sz="3200" b="1" dirty="0">
              <a:solidFill>
                <a:schemeClr val="tx1"/>
              </a:solidFill>
            </a:endParaRPr>
          </a:p>
          <a:p>
            <a:pPr marL="1314450" lvl="1" indent="-571500">
              <a:buFont typeface="Arial" pitchFamily="34" charset="0"/>
              <a:buChar char="•"/>
            </a:pPr>
            <a:r>
              <a:rPr lang="cs-CZ" sz="3200" b="1" dirty="0" smtClean="0">
                <a:solidFill>
                  <a:schemeClr val="tx1"/>
                </a:solidFill>
              </a:rPr>
              <a:t>hodnocení ekonomického zdraví</a:t>
            </a:r>
          </a:p>
          <a:p>
            <a:pPr marL="1314450" lvl="1" indent="-571500">
              <a:buFont typeface="Arial" pitchFamily="34" charset="0"/>
              <a:buChar char="•"/>
            </a:pPr>
            <a:r>
              <a:rPr lang="cs-CZ" sz="3200" b="1" dirty="0" smtClean="0">
                <a:solidFill>
                  <a:schemeClr val="tx1"/>
                </a:solidFill>
              </a:rPr>
              <a:t>hodnocení podílu finančních prostředků pro projekt ze zisku</a:t>
            </a:r>
          </a:p>
          <a:p>
            <a:endParaRPr lang="cs-CZ" sz="1600" b="1" dirty="0" smtClean="0">
              <a:solidFill>
                <a:schemeClr val="tx1"/>
              </a:solidFill>
            </a:endParaRPr>
          </a:p>
          <a:p>
            <a:pPr marL="571500" indent="-571500">
              <a:buFont typeface="Arial" pitchFamily="34" charset="0"/>
              <a:buChar char="•"/>
            </a:pPr>
            <a:endParaRPr lang="cs-CZ" sz="1000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721418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/>
          <p:cNvSpPr>
            <a:spLocks noGrp="1" noChangeArrowheads="1"/>
          </p:cNvSpPr>
          <p:nvPr>
            <p:ph type="title"/>
          </p:nvPr>
        </p:nvSpPr>
        <p:spPr>
          <a:xfrm>
            <a:off x="719832" y="179437"/>
            <a:ext cx="9070975" cy="1173163"/>
          </a:xfrm>
        </p:spPr>
        <p:txBody>
          <a:bodyPr/>
          <a:lstStyle/>
          <a:p>
            <a:pPr marL="571500" indent="-571500"/>
            <a:r>
              <a:rPr lang="cs-CZ" b="1" u="sng" dirty="0" smtClean="0">
                <a:solidFill>
                  <a:schemeClr val="tx1"/>
                </a:solidFill>
              </a:rPr>
              <a:t>Režie projektu</a:t>
            </a:r>
            <a:endParaRPr lang="cs-CZ" b="1" u="sng" dirty="0">
              <a:solidFill>
                <a:schemeClr val="tx1"/>
              </a:solidFill>
            </a:endParaRPr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825500" y="7019925"/>
            <a:ext cx="8493125" cy="3603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sz="1200" b="1">
                <a:solidFill>
                  <a:srgbClr val="000000"/>
                </a:solidFill>
                <a:cs typeface="Lucida Sans Unicode" pitchFamily="34" charset="0"/>
              </a:rPr>
              <a:t>Tato</a:t>
            </a:r>
            <a:r>
              <a:rPr lang="cs-CZ" sz="1200" b="1" i="1">
                <a:solidFill>
                  <a:srgbClr val="000000"/>
                </a:solidFill>
                <a:cs typeface="Lucida Sans Unicode" pitchFamily="34" charset="0"/>
              </a:rPr>
              <a:t> prezentace</a:t>
            </a:r>
            <a:r>
              <a:rPr lang="cs-CZ" sz="1200" b="1">
                <a:solidFill>
                  <a:srgbClr val="000000"/>
                </a:solidFill>
                <a:cs typeface="Lucida Sans Unicode" pitchFamily="34" charset="0"/>
              </a:rPr>
              <a:t> je spolufinancována z Evropského sociálního fondu a státního rozpočtu České republiky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68500" y="5494338"/>
            <a:ext cx="6083300" cy="14874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" name="TextovéPole 1"/>
          <p:cNvSpPr txBox="1"/>
          <p:nvPr/>
        </p:nvSpPr>
        <p:spPr>
          <a:xfrm>
            <a:off x="1065894" y="1475581"/>
            <a:ext cx="9000753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itchFamily="34" charset="0"/>
              <a:buChar char="•"/>
            </a:pPr>
            <a:r>
              <a:rPr lang="cs-CZ" sz="3200" b="1" dirty="0" smtClean="0">
                <a:solidFill>
                  <a:schemeClr val="tx1"/>
                </a:solidFill>
              </a:rPr>
              <a:t>Max. 20 %</a:t>
            </a:r>
          </a:p>
          <a:p>
            <a:endParaRPr lang="cs-CZ" sz="1400" b="1" dirty="0" smtClean="0">
              <a:solidFill>
                <a:schemeClr val="tx1"/>
              </a:solidFill>
            </a:endParaRPr>
          </a:p>
          <a:p>
            <a:pPr marL="571500" indent="-571500">
              <a:buFont typeface="Arial" pitchFamily="34" charset="0"/>
              <a:buChar char="•"/>
            </a:pPr>
            <a:r>
              <a:rPr lang="cs-CZ" sz="3200" b="1" dirty="0" smtClean="0">
                <a:solidFill>
                  <a:schemeClr val="tx1"/>
                </a:solidFill>
              </a:rPr>
              <a:t>Full </a:t>
            </a:r>
            <a:r>
              <a:rPr lang="cs-CZ" sz="3200" b="1" dirty="0" err="1" smtClean="0">
                <a:solidFill>
                  <a:schemeClr val="tx1"/>
                </a:solidFill>
              </a:rPr>
              <a:t>cost</a:t>
            </a:r>
            <a:endParaRPr lang="cs-CZ" sz="3200" b="1" dirty="0" smtClean="0">
              <a:solidFill>
                <a:schemeClr val="tx1"/>
              </a:solidFill>
            </a:endParaRPr>
          </a:p>
          <a:p>
            <a:endParaRPr lang="cs-CZ" sz="1600" b="1" dirty="0" smtClean="0">
              <a:solidFill>
                <a:schemeClr val="tx1"/>
              </a:solidFill>
            </a:endParaRPr>
          </a:p>
          <a:p>
            <a:pPr marL="571500" indent="-571500">
              <a:buFont typeface="Arial" pitchFamily="34" charset="0"/>
              <a:buChar char="•"/>
            </a:pPr>
            <a:endParaRPr lang="cs-CZ" sz="1000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062258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/>
          <p:cNvSpPr>
            <a:spLocks noGrp="1" noChangeArrowheads="1"/>
          </p:cNvSpPr>
          <p:nvPr>
            <p:ph type="title"/>
          </p:nvPr>
        </p:nvSpPr>
        <p:spPr>
          <a:xfrm>
            <a:off x="719832" y="179437"/>
            <a:ext cx="9070975" cy="1173163"/>
          </a:xfrm>
        </p:spPr>
        <p:txBody>
          <a:bodyPr/>
          <a:lstStyle/>
          <a:p>
            <a:pPr marL="571500" indent="-571500"/>
            <a:r>
              <a:rPr lang="cs-CZ" b="1" u="sng" dirty="0" smtClean="0">
                <a:solidFill>
                  <a:schemeClr val="tx1"/>
                </a:solidFill>
              </a:rPr>
              <a:t>Řešitelský tým</a:t>
            </a:r>
            <a:endParaRPr lang="cs-CZ" b="1" u="sng" dirty="0">
              <a:solidFill>
                <a:schemeClr val="tx1"/>
              </a:solidFill>
            </a:endParaRPr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825500" y="7019925"/>
            <a:ext cx="8493125" cy="3603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sz="1200" b="1">
                <a:solidFill>
                  <a:srgbClr val="000000"/>
                </a:solidFill>
                <a:cs typeface="Lucida Sans Unicode" pitchFamily="34" charset="0"/>
              </a:rPr>
              <a:t>Tato</a:t>
            </a:r>
            <a:r>
              <a:rPr lang="cs-CZ" sz="1200" b="1" i="1">
                <a:solidFill>
                  <a:srgbClr val="000000"/>
                </a:solidFill>
                <a:cs typeface="Lucida Sans Unicode" pitchFamily="34" charset="0"/>
              </a:rPr>
              <a:t> prezentace</a:t>
            </a:r>
            <a:r>
              <a:rPr lang="cs-CZ" sz="1200" b="1">
                <a:solidFill>
                  <a:srgbClr val="000000"/>
                </a:solidFill>
                <a:cs typeface="Lucida Sans Unicode" pitchFamily="34" charset="0"/>
              </a:rPr>
              <a:t> je spolufinancována z Evropského sociálního fondu a státního rozpočtu České republiky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68500" y="5494338"/>
            <a:ext cx="6083300" cy="14874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" name="TextovéPole 1"/>
          <p:cNvSpPr txBox="1"/>
          <p:nvPr/>
        </p:nvSpPr>
        <p:spPr>
          <a:xfrm>
            <a:off x="1065894" y="1475581"/>
            <a:ext cx="9000753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itchFamily="34" charset="0"/>
              <a:buChar char="•"/>
            </a:pPr>
            <a:r>
              <a:rPr lang="cs-CZ" sz="3200" b="1" dirty="0" smtClean="0">
                <a:solidFill>
                  <a:schemeClr val="tx1"/>
                </a:solidFill>
              </a:rPr>
              <a:t>Kompetentnost řešitelů</a:t>
            </a:r>
          </a:p>
          <a:p>
            <a:pPr marL="571500" indent="-571500">
              <a:buFont typeface="Arial" pitchFamily="34" charset="0"/>
              <a:buChar char="•"/>
            </a:pPr>
            <a:endParaRPr lang="cs-CZ" sz="1000" b="1" dirty="0" smtClean="0">
              <a:solidFill>
                <a:schemeClr val="tx1"/>
              </a:solidFill>
            </a:endParaRPr>
          </a:p>
          <a:p>
            <a:pPr marL="571500" indent="-571500">
              <a:buFont typeface="Arial" pitchFamily="34" charset="0"/>
              <a:buChar char="•"/>
            </a:pPr>
            <a:r>
              <a:rPr lang="cs-CZ" sz="3200" b="1" dirty="0" smtClean="0">
                <a:solidFill>
                  <a:schemeClr val="tx1"/>
                </a:solidFill>
              </a:rPr>
              <a:t>Věková struktura řešitelů</a:t>
            </a:r>
          </a:p>
          <a:p>
            <a:pPr marL="571500" indent="-571500">
              <a:buFont typeface="Arial" pitchFamily="34" charset="0"/>
              <a:buChar char="•"/>
            </a:pPr>
            <a:endParaRPr lang="cs-CZ" sz="1000" b="1" dirty="0" smtClean="0">
              <a:solidFill>
                <a:schemeClr val="tx1"/>
              </a:solidFill>
            </a:endParaRPr>
          </a:p>
          <a:p>
            <a:pPr marL="571500" indent="-571500">
              <a:buFont typeface="Arial" pitchFamily="34" charset="0"/>
              <a:buChar char="•"/>
            </a:pPr>
            <a:r>
              <a:rPr lang="cs-CZ" sz="3200" b="1" dirty="0" smtClean="0">
                <a:solidFill>
                  <a:schemeClr val="tx1"/>
                </a:solidFill>
              </a:rPr>
              <a:t>Zkušenosti s řešením projektů</a:t>
            </a:r>
          </a:p>
          <a:p>
            <a:pPr marL="571500" indent="-571500">
              <a:buFont typeface="Arial" pitchFamily="34" charset="0"/>
              <a:buChar char="•"/>
            </a:pPr>
            <a:endParaRPr lang="cs-CZ" sz="1000" b="1" dirty="0" smtClean="0">
              <a:solidFill>
                <a:schemeClr val="tx1"/>
              </a:solidFill>
            </a:endParaRPr>
          </a:p>
          <a:p>
            <a:pPr marL="571500" indent="-571500">
              <a:buFont typeface="Arial" pitchFamily="34" charset="0"/>
              <a:buChar char="•"/>
            </a:pPr>
            <a:r>
              <a:rPr lang="cs-CZ" sz="3200" b="1" dirty="0" smtClean="0">
                <a:solidFill>
                  <a:schemeClr val="tx1"/>
                </a:solidFill>
              </a:rPr>
              <a:t>Spolupráce se zahraničními pracovišti</a:t>
            </a:r>
          </a:p>
          <a:p>
            <a:endParaRPr lang="cs-CZ" sz="1600" b="1" dirty="0" smtClean="0">
              <a:solidFill>
                <a:schemeClr val="tx1"/>
              </a:solidFill>
            </a:endParaRPr>
          </a:p>
          <a:p>
            <a:pPr marL="571500" indent="-571500">
              <a:buFont typeface="Arial" pitchFamily="34" charset="0"/>
              <a:buChar char="•"/>
            </a:pPr>
            <a:endParaRPr lang="cs-CZ" sz="1000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073440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503808" y="3347789"/>
            <a:ext cx="9053512" cy="1244600"/>
          </a:xfrm>
        </p:spPr>
        <p:txBody>
          <a:bodyPr/>
          <a:lstStyle/>
          <a:p>
            <a:r>
              <a:rPr lang="cs-CZ" dirty="0" smtClean="0"/>
              <a:t>Děkuji za pozornost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70357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/>
          <p:cNvSpPr>
            <a:spLocks noGrp="1" noChangeArrowheads="1"/>
          </p:cNvSpPr>
          <p:nvPr>
            <p:ph type="title"/>
          </p:nvPr>
        </p:nvSpPr>
        <p:spPr>
          <a:xfrm>
            <a:off x="671717" y="899517"/>
            <a:ext cx="9070975" cy="1173163"/>
          </a:xfrm>
        </p:spPr>
        <p:txBody>
          <a:bodyPr/>
          <a:lstStyle/>
          <a:p>
            <a:r>
              <a:rPr lang="cs-CZ" b="1" dirty="0"/>
              <a:t>2. </a:t>
            </a:r>
            <a:r>
              <a:rPr lang="cs-CZ" b="1" dirty="0" smtClean="0"/>
              <a:t>Veřejná soutěž programu Centra kompetence</a:t>
            </a:r>
            <a:r>
              <a:rPr lang="cs-CZ" b="1" dirty="0"/>
              <a:t/>
            </a:r>
            <a:br>
              <a:rPr lang="cs-CZ" b="1" dirty="0"/>
            </a:br>
            <a:r>
              <a:rPr lang="cs-CZ" b="1" dirty="0" smtClean="0"/>
              <a:t>Technologické agentury ČR</a:t>
            </a:r>
            <a:endParaRPr lang="cs-CZ" b="1" u="sng" dirty="0" smtClean="0"/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825500" y="7019925"/>
            <a:ext cx="8493125" cy="3603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sz="1200" b="1">
                <a:solidFill>
                  <a:srgbClr val="000000"/>
                </a:solidFill>
                <a:cs typeface="Lucida Sans Unicode" pitchFamily="34" charset="0"/>
              </a:rPr>
              <a:t>Tato</a:t>
            </a:r>
            <a:r>
              <a:rPr lang="cs-CZ" sz="1200" b="1" i="1">
                <a:solidFill>
                  <a:srgbClr val="000000"/>
                </a:solidFill>
                <a:cs typeface="Lucida Sans Unicode" pitchFamily="34" charset="0"/>
              </a:rPr>
              <a:t> prezentace</a:t>
            </a:r>
            <a:r>
              <a:rPr lang="cs-CZ" sz="1200" b="1">
                <a:solidFill>
                  <a:srgbClr val="000000"/>
                </a:solidFill>
                <a:cs typeface="Lucida Sans Unicode" pitchFamily="34" charset="0"/>
              </a:rPr>
              <a:t> je spolufinancována z Evropského sociálního fondu a státního rozpočtu České republiky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68500" y="5494338"/>
            <a:ext cx="6083300" cy="14874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3077" name="Obdélník 7"/>
          <p:cNvSpPr>
            <a:spLocks noChangeArrowheads="1"/>
          </p:cNvSpPr>
          <p:nvPr/>
        </p:nvSpPr>
        <p:spPr bwMode="auto">
          <a:xfrm>
            <a:off x="287784" y="3275781"/>
            <a:ext cx="9792841" cy="893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cs-CZ" sz="2800" b="1" dirty="0" smtClean="0">
                <a:solidFill>
                  <a:schemeClr val="tx1"/>
                </a:solidFill>
                <a:cs typeface="Lucida Sans Unicode" pitchFamily="34" charset="0"/>
              </a:rPr>
              <a:t> </a:t>
            </a:r>
            <a:endParaRPr lang="cs-CZ" sz="2800" b="1" dirty="0">
              <a:solidFill>
                <a:schemeClr val="tx1"/>
              </a:solidFill>
              <a:cs typeface="Lucida Sans Unicode" pitchFamily="34" charset="0"/>
            </a:endParaRPr>
          </a:p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cs-CZ" sz="2800" b="1" dirty="0" smtClean="0">
                <a:solidFill>
                  <a:schemeClr val="tx1"/>
                </a:solidFill>
                <a:cs typeface="Lucida Sans Unicode" pitchFamily="34" charset="0"/>
              </a:rPr>
              <a:t>16. 4. 2013 Brno</a:t>
            </a:r>
            <a:endParaRPr lang="cs-CZ" sz="2800" b="1" dirty="0">
              <a:solidFill>
                <a:schemeClr val="tx1"/>
              </a:solidFill>
              <a:cs typeface="Lucida Sans Unicode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/>
          <p:cNvSpPr>
            <a:spLocks noGrp="1" noChangeArrowheads="1"/>
          </p:cNvSpPr>
          <p:nvPr>
            <p:ph type="title"/>
          </p:nvPr>
        </p:nvSpPr>
        <p:spPr>
          <a:xfrm>
            <a:off x="719832" y="179437"/>
            <a:ext cx="9070975" cy="1173163"/>
          </a:xfrm>
        </p:spPr>
        <p:txBody>
          <a:bodyPr/>
          <a:lstStyle/>
          <a:p>
            <a:r>
              <a:rPr lang="cs-CZ" b="1" u="sng" dirty="0" smtClean="0"/>
              <a:t>Konsorcium</a:t>
            </a:r>
            <a:endParaRPr lang="cs-CZ" b="1" u="sng" dirty="0" smtClean="0"/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825500" y="7019925"/>
            <a:ext cx="8493125" cy="3603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sz="1200" b="1">
                <a:solidFill>
                  <a:srgbClr val="000000"/>
                </a:solidFill>
                <a:cs typeface="Lucida Sans Unicode" pitchFamily="34" charset="0"/>
              </a:rPr>
              <a:t>Tato</a:t>
            </a:r>
            <a:r>
              <a:rPr lang="cs-CZ" sz="1200" b="1" i="1">
                <a:solidFill>
                  <a:srgbClr val="000000"/>
                </a:solidFill>
                <a:cs typeface="Lucida Sans Unicode" pitchFamily="34" charset="0"/>
              </a:rPr>
              <a:t> prezentace</a:t>
            </a:r>
            <a:r>
              <a:rPr lang="cs-CZ" sz="1200" b="1">
                <a:solidFill>
                  <a:srgbClr val="000000"/>
                </a:solidFill>
                <a:cs typeface="Lucida Sans Unicode" pitchFamily="34" charset="0"/>
              </a:rPr>
              <a:t> je spolufinancována z Evropského sociálního fondu a státního rozpočtu České republiky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68500" y="5494338"/>
            <a:ext cx="6083300" cy="14874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" name="TextovéPole 1"/>
          <p:cNvSpPr txBox="1"/>
          <p:nvPr/>
        </p:nvSpPr>
        <p:spPr>
          <a:xfrm>
            <a:off x="1065894" y="1475581"/>
            <a:ext cx="900075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itchFamily="34" charset="0"/>
              <a:buChar char="•"/>
            </a:pPr>
            <a:r>
              <a:rPr lang="cs-CZ" sz="3600" dirty="0" smtClean="0">
                <a:solidFill>
                  <a:schemeClr val="tx1"/>
                </a:solidFill>
              </a:rPr>
              <a:t>Bez právní subjektivity (model A1, A2)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cs-CZ" sz="3600" dirty="0" smtClean="0">
                <a:solidFill>
                  <a:schemeClr val="tx1"/>
                </a:solidFill>
              </a:rPr>
              <a:t>S právní subjektivitou (model B1, B2)</a:t>
            </a:r>
          </a:p>
          <a:p>
            <a:pPr marL="571500" indent="-571500">
              <a:buFont typeface="Arial" pitchFamily="34" charset="0"/>
              <a:buChar char="•"/>
            </a:pPr>
            <a:endParaRPr lang="cs-CZ" sz="3600" dirty="0">
              <a:solidFill>
                <a:schemeClr val="tx1"/>
              </a:solidFill>
            </a:endParaRPr>
          </a:p>
          <a:p>
            <a:pPr marL="1314450" lvl="1" indent="-571500">
              <a:buFont typeface="Arial" pitchFamily="34" charset="0"/>
              <a:buChar char="•"/>
            </a:pPr>
            <a:r>
              <a:rPr lang="cs-CZ" sz="3600" dirty="0" smtClean="0">
                <a:solidFill>
                  <a:schemeClr val="tx1"/>
                </a:solidFill>
              </a:rPr>
              <a:t>Vždy minimálně 3 podniky + 1 </a:t>
            </a:r>
            <a:r>
              <a:rPr lang="cs-CZ" sz="3600" dirty="0" err="1" smtClean="0">
                <a:solidFill>
                  <a:schemeClr val="tx1"/>
                </a:solidFill>
              </a:rPr>
              <a:t>výzk</a:t>
            </a:r>
            <a:r>
              <a:rPr lang="cs-CZ" sz="3600" dirty="0" smtClean="0">
                <a:solidFill>
                  <a:schemeClr val="tx1"/>
                </a:solidFill>
              </a:rPr>
              <a:t>. organizace (doporučení - 8)</a:t>
            </a:r>
          </a:p>
          <a:p>
            <a:pPr marL="1314450" lvl="1" indent="-571500">
              <a:buFont typeface="Arial" pitchFamily="34" charset="0"/>
              <a:buChar char="•"/>
            </a:pPr>
            <a:r>
              <a:rPr lang="cs-CZ" sz="3600" dirty="0" smtClean="0">
                <a:solidFill>
                  <a:schemeClr val="tx1"/>
                </a:solidFill>
              </a:rPr>
              <a:t>Nezávislost členů konsorcia</a:t>
            </a:r>
          </a:p>
          <a:p>
            <a:pPr marL="1314450" lvl="1" indent="-571500">
              <a:buFont typeface="Arial" pitchFamily="34" charset="0"/>
              <a:buChar char="•"/>
            </a:pPr>
            <a:r>
              <a:rPr lang="cs-CZ" sz="3600" dirty="0" smtClean="0">
                <a:solidFill>
                  <a:schemeClr val="tx1"/>
                </a:solidFill>
              </a:rPr>
              <a:t>Zahraniční členové </a:t>
            </a:r>
            <a:r>
              <a:rPr lang="cs-CZ" sz="2800" dirty="0" smtClean="0">
                <a:solidFill>
                  <a:schemeClr val="tx1"/>
                </a:solidFill>
              </a:rPr>
              <a:t>(EU, EHP, Švýcarsko)</a:t>
            </a:r>
            <a:endParaRPr lang="cs-CZ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214333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/>
          <p:cNvSpPr>
            <a:spLocks noGrp="1" noChangeArrowheads="1"/>
          </p:cNvSpPr>
          <p:nvPr>
            <p:ph type="title"/>
          </p:nvPr>
        </p:nvSpPr>
        <p:spPr>
          <a:xfrm>
            <a:off x="719832" y="179437"/>
            <a:ext cx="9070975" cy="1173163"/>
          </a:xfrm>
        </p:spPr>
        <p:txBody>
          <a:bodyPr/>
          <a:lstStyle/>
          <a:p>
            <a:r>
              <a:rPr lang="cs-CZ" b="1" u="sng" dirty="0" smtClean="0"/>
              <a:t>Požadavky na k</a:t>
            </a:r>
            <a:r>
              <a:rPr lang="cs-CZ" b="1" u="sng" dirty="0" smtClean="0"/>
              <a:t>onsorcium</a:t>
            </a:r>
            <a:endParaRPr lang="cs-CZ" b="1" u="sng" dirty="0" smtClean="0"/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825500" y="7019925"/>
            <a:ext cx="8493125" cy="3603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sz="1200" b="1">
                <a:solidFill>
                  <a:srgbClr val="000000"/>
                </a:solidFill>
                <a:cs typeface="Lucida Sans Unicode" pitchFamily="34" charset="0"/>
              </a:rPr>
              <a:t>Tato</a:t>
            </a:r>
            <a:r>
              <a:rPr lang="cs-CZ" sz="1200" b="1" i="1">
                <a:solidFill>
                  <a:srgbClr val="000000"/>
                </a:solidFill>
                <a:cs typeface="Lucida Sans Unicode" pitchFamily="34" charset="0"/>
              </a:rPr>
              <a:t> prezentace</a:t>
            </a:r>
            <a:r>
              <a:rPr lang="cs-CZ" sz="1200" b="1">
                <a:solidFill>
                  <a:srgbClr val="000000"/>
                </a:solidFill>
                <a:cs typeface="Lucida Sans Unicode" pitchFamily="34" charset="0"/>
              </a:rPr>
              <a:t> je spolufinancována z Evropského sociálního fondu a státního rozpočtu České republiky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68500" y="5494338"/>
            <a:ext cx="6083300" cy="14874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" name="TextovéPole 1"/>
          <p:cNvSpPr txBox="1"/>
          <p:nvPr/>
        </p:nvSpPr>
        <p:spPr>
          <a:xfrm>
            <a:off x="1065894" y="1475581"/>
            <a:ext cx="900075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itchFamily="34" charset="0"/>
              <a:buChar char="•"/>
            </a:pPr>
            <a:r>
              <a:rPr lang="cs-CZ" sz="3600" dirty="0" smtClean="0">
                <a:solidFill>
                  <a:schemeClr val="tx1"/>
                </a:solidFill>
              </a:rPr>
              <a:t>Konkurenceschopnost v ČR a EU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cs-CZ" sz="3600" dirty="0" smtClean="0">
                <a:solidFill>
                  <a:schemeClr val="tx1"/>
                </a:solidFill>
              </a:rPr>
              <a:t>Udržitelnost centra i po skončení projektu</a:t>
            </a:r>
          </a:p>
          <a:p>
            <a:endParaRPr lang="cs-CZ" sz="3600" dirty="0" smtClean="0">
              <a:solidFill>
                <a:schemeClr val="tx1"/>
              </a:solidFill>
            </a:endParaRPr>
          </a:p>
          <a:p>
            <a:pPr marL="1314450" lvl="1" indent="-571500">
              <a:buFont typeface="Arial" pitchFamily="34" charset="0"/>
              <a:buChar char="•"/>
            </a:pPr>
            <a:r>
              <a:rPr lang="cs-CZ" sz="2400" dirty="0" smtClean="0">
                <a:solidFill>
                  <a:schemeClr val="tx1"/>
                </a:solidFill>
              </a:rPr>
              <a:t>Vždy minimálně 3 podniky + 1 </a:t>
            </a:r>
            <a:r>
              <a:rPr lang="cs-CZ" sz="2400" dirty="0" err="1" smtClean="0">
                <a:solidFill>
                  <a:schemeClr val="tx1"/>
                </a:solidFill>
              </a:rPr>
              <a:t>výzk</a:t>
            </a:r>
            <a:r>
              <a:rPr lang="cs-CZ" sz="2400" dirty="0" smtClean="0">
                <a:solidFill>
                  <a:schemeClr val="tx1"/>
                </a:solidFill>
              </a:rPr>
              <a:t>. organizace</a:t>
            </a:r>
          </a:p>
          <a:p>
            <a:pPr marL="1314450" lvl="1" indent="-571500">
              <a:buFont typeface="Arial" pitchFamily="34" charset="0"/>
              <a:buChar char="•"/>
            </a:pPr>
            <a:r>
              <a:rPr lang="cs-CZ" sz="2400" dirty="0" smtClean="0">
                <a:solidFill>
                  <a:schemeClr val="tx1"/>
                </a:solidFill>
              </a:rPr>
              <a:t>Nezávislost členů konsorcia</a:t>
            </a:r>
          </a:p>
          <a:p>
            <a:pPr marL="1314450" lvl="1" indent="-571500">
              <a:buFont typeface="Arial" pitchFamily="34" charset="0"/>
              <a:buChar char="•"/>
            </a:pPr>
            <a:r>
              <a:rPr lang="cs-CZ" sz="2400" dirty="0" smtClean="0">
                <a:solidFill>
                  <a:schemeClr val="tx1"/>
                </a:solidFill>
              </a:rPr>
              <a:t>Zahraniční členové (EU, EHP, Švýcarsko)</a:t>
            </a:r>
            <a:endParaRPr lang="cs-CZ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252369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/>
          <p:cNvSpPr>
            <a:spLocks noGrp="1" noChangeArrowheads="1"/>
          </p:cNvSpPr>
          <p:nvPr>
            <p:ph type="title"/>
          </p:nvPr>
        </p:nvSpPr>
        <p:spPr>
          <a:xfrm>
            <a:off x="719832" y="179437"/>
            <a:ext cx="9070975" cy="1173163"/>
          </a:xfrm>
        </p:spPr>
        <p:txBody>
          <a:bodyPr/>
          <a:lstStyle/>
          <a:p>
            <a:r>
              <a:rPr lang="cs-CZ" b="1" u="sng" dirty="0" smtClean="0"/>
              <a:t>Požadavky na projektovou žádost</a:t>
            </a:r>
            <a:endParaRPr lang="cs-CZ" b="1" u="sng" dirty="0" smtClean="0"/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825500" y="7019925"/>
            <a:ext cx="8493125" cy="3603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sz="1200" b="1">
                <a:solidFill>
                  <a:srgbClr val="000000"/>
                </a:solidFill>
                <a:cs typeface="Lucida Sans Unicode" pitchFamily="34" charset="0"/>
              </a:rPr>
              <a:t>Tato</a:t>
            </a:r>
            <a:r>
              <a:rPr lang="cs-CZ" sz="1200" b="1" i="1">
                <a:solidFill>
                  <a:srgbClr val="000000"/>
                </a:solidFill>
                <a:cs typeface="Lucida Sans Unicode" pitchFamily="34" charset="0"/>
              </a:rPr>
              <a:t> prezentace</a:t>
            </a:r>
            <a:r>
              <a:rPr lang="cs-CZ" sz="1200" b="1">
                <a:solidFill>
                  <a:srgbClr val="000000"/>
                </a:solidFill>
                <a:cs typeface="Lucida Sans Unicode" pitchFamily="34" charset="0"/>
              </a:rPr>
              <a:t> je spolufinancována z Evropského sociálního fondu a státního rozpočtu České republiky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68500" y="5494338"/>
            <a:ext cx="6083300" cy="14874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" name="TextovéPole 1"/>
          <p:cNvSpPr txBox="1"/>
          <p:nvPr/>
        </p:nvSpPr>
        <p:spPr>
          <a:xfrm>
            <a:off x="1065894" y="1475581"/>
            <a:ext cx="9000753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itchFamily="34" charset="0"/>
              <a:buChar char="•"/>
            </a:pPr>
            <a:r>
              <a:rPr lang="cs-CZ" sz="3200" b="1" dirty="0" smtClean="0">
                <a:solidFill>
                  <a:schemeClr val="tx1"/>
                </a:solidFill>
              </a:rPr>
              <a:t>Zdůvodnění řešení projektu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cs-CZ" sz="3200" b="1" dirty="0" smtClean="0">
                <a:solidFill>
                  <a:schemeClr val="tx1"/>
                </a:solidFill>
              </a:rPr>
              <a:t>Pochopitelná a logická struktura projektu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cs-CZ" sz="3600" dirty="0" smtClean="0">
                <a:solidFill>
                  <a:schemeClr val="tx1"/>
                </a:solidFill>
              </a:rPr>
              <a:t>Organizační struktura projektu</a:t>
            </a:r>
          </a:p>
          <a:p>
            <a:pPr marL="1314450" lvl="1" indent="-571500">
              <a:buFont typeface="Arial" pitchFamily="34" charset="0"/>
              <a:buChar char="•"/>
            </a:pPr>
            <a:r>
              <a:rPr lang="cs-CZ" sz="3600" dirty="0" smtClean="0">
                <a:solidFill>
                  <a:schemeClr val="tx1"/>
                </a:solidFill>
              </a:rPr>
              <a:t>Úloha a zajištění řídícího výboru</a:t>
            </a:r>
          </a:p>
          <a:p>
            <a:pPr marL="1314450" lvl="1" indent="-571500">
              <a:buFont typeface="Arial" pitchFamily="34" charset="0"/>
              <a:buChar char="•"/>
            </a:pPr>
            <a:r>
              <a:rPr lang="cs-CZ" sz="3600" dirty="0" smtClean="0">
                <a:solidFill>
                  <a:schemeClr val="tx1"/>
                </a:solidFill>
              </a:rPr>
              <a:t>Úloha projektového manažera</a:t>
            </a:r>
          </a:p>
          <a:p>
            <a:pPr marL="1314450" lvl="1" indent="-571500">
              <a:buFont typeface="Arial" pitchFamily="34" charset="0"/>
              <a:buChar char="•"/>
            </a:pPr>
            <a:r>
              <a:rPr lang="cs-CZ" sz="3600" dirty="0" smtClean="0">
                <a:solidFill>
                  <a:schemeClr val="tx1"/>
                </a:solidFill>
              </a:rPr>
              <a:t>Komunikace s poskytovatelem dotace </a:t>
            </a:r>
          </a:p>
        </p:txBody>
      </p:sp>
    </p:spTree>
    <p:extLst>
      <p:ext uri="{BB962C8B-B14F-4D97-AF65-F5344CB8AC3E}">
        <p14:creationId xmlns:p14="http://schemas.microsoft.com/office/powerpoint/2010/main" val="284915836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/>
          <p:cNvSpPr>
            <a:spLocks noGrp="1" noChangeArrowheads="1"/>
          </p:cNvSpPr>
          <p:nvPr>
            <p:ph type="title"/>
          </p:nvPr>
        </p:nvSpPr>
        <p:spPr>
          <a:xfrm>
            <a:off x="719832" y="179437"/>
            <a:ext cx="9070975" cy="1173163"/>
          </a:xfrm>
        </p:spPr>
        <p:txBody>
          <a:bodyPr/>
          <a:lstStyle/>
          <a:p>
            <a:pPr marL="571500" indent="-571500"/>
            <a:r>
              <a:rPr lang="cs-CZ" b="1" u="sng" dirty="0">
                <a:solidFill>
                  <a:schemeClr val="tx1"/>
                </a:solidFill>
              </a:rPr>
              <a:t>Zdůvodnění řešení projektu</a:t>
            </a:r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825500" y="7019925"/>
            <a:ext cx="8493125" cy="3603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sz="1200" b="1">
                <a:solidFill>
                  <a:srgbClr val="000000"/>
                </a:solidFill>
                <a:cs typeface="Lucida Sans Unicode" pitchFamily="34" charset="0"/>
              </a:rPr>
              <a:t>Tato</a:t>
            </a:r>
            <a:r>
              <a:rPr lang="cs-CZ" sz="1200" b="1" i="1">
                <a:solidFill>
                  <a:srgbClr val="000000"/>
                </a:solidFill>
                <a:cs typeface="Lucida Sans Unicode" pitchFamily="34" charset="0"/>
              </a:rPr>
              <a:t> prezentace</a:t>
            </a:r>
            <a:r>
              <a:rPr lang="cs-CZ" sz="1200" b="1">
                <a:solidFill>
                  <a:srgbClr val="000000"/>
                </a:solidFill>
                <a:cs typeface="Lucida Sans Unicode" pitchFamily="34" charset="0"/>
              </a:rPr>
              <a:t> je spolufinancována z Evropského sociálního fondu a státního rozpočtu České republiky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68500" y="5494338"/>
            <a:ext cx="6083300" cy="14874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" name="TextovéPole 1"/>
          <p:cNvSpPr txBox="1"/>
          <p:nvPr/>
        </p:nvSpPr>
        <p:spPr>
          <a:xfrm>
            <a:off x="1065894" y="1475581"/>
            <a:ext cx="9000753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itchFamily="34" charset="0"/>
              <a:buChar char="•"/>
            </a:pPr>
            <a:r>
              <a:rPr lang="cs-CZ" sz="3200" b="1" dirty="0" smtClean="0">
                <a:solidFill>
                  <a:schemeClr val="tx1"/>
                </a:solidFill>
              </a:rPr>
              <a:t>Význam </a:t>
            </a:r>
            <a:r>
              <a:rPr lang="cs-CZ" sz="3200" dirty="0" smtClean="0">
                <a:solidFill>
                  <a:schemeClr val="tx1"/>
                </a:solidFill>
              </a:rPr>
              <a:t>národohospodářský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cs-CZ" sz="3200" b="1" dirty="0" smtClean="0">
                <a:solidFill>
                  <a:schemeClr val="tx1"/>
                </a:solidFill>
              </a:rPr>
              <a:t>Celospolečenský požadavek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cs-CZ" sz="3200" b="1" dirty="0" smtClean="0">
                <a:solidFill>
                  <a:schemeClr val="tx1"/>
                </a:solidFill>
              </a:rPr>
              <a:t>Novost a originalita </a:t>
            </a:r>
            <a:r>
              <a:rPr lang="cs-CZ" sz="3200" dirty="0" smtClean="0">
                <a:solidFill>
                  <a:schemeClr val="tx1"/>
                </a:solidFill>
              </a:rPr>
              <a:t>řešení projektu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cs-CZ" sz="3200" b="1" dirty="0" smtClean="0">
                <a:solidFill>
                  <a:schemeClr val="tx1"/>
                </a:solidFill>
              </a:rPr>
              <a:t>Dostatečné ambice </a:t>
            </a:r>
            <a:r>
              <a:rPr lang="cs-CZ" sz="3200" dirty="0" smtClean="0">
                <a:solidFill>
                  <a:schemeClr val="tx1"/>
                </a:solidFill>
              </a:rPr>
              <a:t>s konkrétními a měřitelnými </a:t>
            </a:r>
            <a:r>
              <a:rPr lang="cs-CZ" sz="3200" dirty="0" err="1" smtClean="0">
                <a:solidFill>
                  <a:schemeClr val="tx1"/>
                </a:solidFill>
              </a:rPr>
              <a:t>cíly</a:t>
            </a:r>
            <a:r>
              <a:rPr lang="cs-CZ" sz="3200" dirty="0" smtClean="0">
                <a:solidFill>
                  <a:schemeClr val="tx1"/>
                </a:solidFill>
              </a:rPr>
              <a:t> ke zvýšení konkurenceschopnosti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cs-CZ" sz="3200" b="1" dirty="0" smtClean="0">
                <a:solidFill>
                  <a:schemeClr val="tx1"/>
                </a:solidFill>
              </a:rPr>
              <a:t>Personální zabezpečení </a:t>
            </a:r>
            <a:r>
              <a:rPr lang="cs-CZ" sz="3200" dirty="0" smtClean="0">
                <a:solidFill>
                  <a:schemeClr val="tx1"/>
                </a:solidFill>
              </a:rPr>
              <a:t>– záruka plnění</a:t>
            </a:r>
          </a:p>
        </p:txBody>
      </p:sp>
    </p:spTree>
    <p:extLst>
      <p:ext uri="{BB962C8B-B14F-4D97-AF65-F5344CB8AC3E}">
        <p14:creationId xmlns:p14="http://schemas.microsoft.com/office/powerpoint/2010/main" val="60444060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/>
          <p:cNvSpPr>
            <a:spLocks noGrp="1" noChangeArrowheads="1"/>
          </p:cNvSpPr>
          <p:nvPr>
            <p:ph type="title"/>
          </p:nvPr>
        </p:nvSpPr>
        <p:spPr>
          <a:xfrm>
            <a:off x="719832" y="179437"/>
            <a:ext cx="9070975" cy="1173163"/>
          </a:xfrm>
        </p:spPr>
        <p:txBody>
          <a:bodyPr/>
          <a:lstStyle/>
          <a:p>
            <a:pPr marL="571500" indent="-571500"/>
            <a:r>
              <a:rPr lang="cs-CZ" b="1" u="sng" dirty="0" smtClean="0">
                <a:solidFill>
                  <a:schemeClr val="tx1"/>
                </a:solidFill>
              </a:rPr>
              <a:t>Hodnocení projektové žádosti</a:t>
            </a:r>
            <a:endParaRPr lang="cs-CZ" b="1" u="sng" dirty="0">
              <a:solidFill>
                <a:schemeClr val="tx1"/>
              </a:solidFill>
            </a:endParaRPr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825500" y="7019925"/>
            <a:ext cx="8493125" cy="3603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sz="1200" b="1">
                <a:solidFill>
                  <a:srgbClr val="000000"/>
                </a:solidFill>
                <a:cs typeface="Lucida Sans Unicode" pitchFamily="34" charset="0"/>
              </a:rPr>
              <a:t>Tato</a:t>
            </a:r>
            <a:r>
              <a:rPr lang="cs-CZ" sz="1200" b="1" i="1">
                <a:solidFill>
                  <a:srgbClr val="000000"/>
                </a:solidFill>
                <a:cs typeface="Lucida Sans Unicode" pitchFamily="34" charset="0"/>
              </a:rPr>
              <a:t> prezentace</a:t>
            </a:r>
            <a:r>
              <a:rPr lang="cs-CZ" sz="1200" b="1">
                <a:solidFill>
                  <a:srgbClr val="000000"/>
                </a:solidFill>
                <a:cs typeface="Lucida Sans Unicode" pitchFamily="34" charset="0"/>
              </a:rPr>
              <a:t> je spolufinancována z Evropského sociálního fondu a státního rozpočtu České republiky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68500" y="5494338"/>
            <a:ext cx="6083300" cy="14874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" name="TextovéPole 1"/>
          <p:cNvSpPr txBox="1"/>
          <p:nvPr/>
        </p:nvSpPr>
        <p:spPr>
          <a:xfrm>
            <a:off x="1065894" y="1475581"/>
            <a:ext cx="900075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itchFamily="34" charset="0"/>
              <a:buChar char="•"/>
            </a:pPr>
            <a:r>
              <a:rPr lang="cs-CZ" sz="3200" b="1" dirty="0" err="1" smtClean="0">
                <a:solidFill>
                  <a:schemeClr val="tx1"/>
                </a:solidFill>
              </a:rPr>
              <a:t>Srategická</a:t>
            </a:r>
            <a:r>
              <a:rPr lang="cs-CZ" sz="3200" b="1" dirty="0" smtClean="0">
                <a:solidFill>
                  <a:schemeClr val="tx1"/>
                </a:solidFill>
              </a:rPr>
              <a:t> výzkumná agenda</a:t>
            </a:r>
          </a:p>
          <a:p>
            <a:pPr marL="1314450" lvl="1" indent="-571500">
              <a:buFont typeface="Arial" pitchFamily="34" charset="0"/>
              <a:buChar char="•"/>
            </a:pPr>
            <a:r>
              <a:rPr lang="cs-CZ" sz="3200" dirty="0" smtClean="0">
                <a:solidFill>
                  <a:schemeClr val="tx1"/>
                </a:solidFill>
              </a:rPr>
              <a:t>Reflexe stavu výzkumu - </a:t>
            </a:r>
            <a:r>
              <a:rPr lang="cs-CZ" sz="2400" dirty="0" smtClean="0">
                <a:solidFill>
                  <a:schemeClr val="tx1"/>
                </a:solidFill>
              </a:rPr>
              <a:t>konkurenceschopnost</a:t>
            </a:r>
          </a:p>
          <a:p>
            <a:pPr marL="1314450" lvl="1" indent="-571500">
              <a:buFont typeface="Arial" pitchFamily="34" charset="0"/>
              <a:buChar char="•"/>
            </a:pPr>
            <a:r>
              <a:rPr lang="cs-CZ" sz="3200" dirty="0" smtClean="0">
                <a:solidFill>
                  <a:schemeClr val="tx1"/>
                </a:solidFill>
              </a:rPr>
              <a:t>Socioekonomické potřeby</a:t>
            </a:r>
          </a:p>
          <a:p>
            <a:pPr marL="1314450" lvl="1" indent="-571500">
              <a:buFont typeface="Arial" pitchFamily="34" charset="0"/>
              <a:buChar char="•"/>
            </a:pPr>
            <a:r>
              <a:rPr lang="cs-CZ" sz="3200" b="1" dirty="0" smtClean="0">
                <a:solidFill>
                  <a:schemeClr val="tx1"/>
                </a:solidFill>
              </a:rPr>
              <a:t>Cíle projektu</a:t>
            </a:r>
          </a:p>
          <a:p>
            <a:pPr marL="1314450" lvl="1" indent="-571500">
              <a:buFont typeface="Arial" pitchFamily="34" charset="0"/>
              <a:buChar char="•"/>
            </a:pPr>
            <a:r>
              <a:rPr lang="cs-CZ" sz="3200" dirty="0" smtClean="0">
                <a:solidFill>
                  <a:schemeClr val="tx1"/>
                </a:solidFill>
              </a:rPr>
              <a:t>Pracovní balíčky</a:t>
            </a:r>
          </a:p>
          <a:p>
            <a:pPr marL="1314450" lvl="1" indent="-571500">
              <a:buFont typeface="Arial" pitchFamily="34" charset="0"/>
              <a:buChar char="•"/>
            </a:pPr>
            <a:r>
              <a:rPr lang="cs-CZ" sz="3200" dirty="0" smtClean="0">
                <a:solidFill>
                  <a:schemeClr val="tx1"/>
                </a:solidFill>
              </a:rPr>
              <a:t>Aplikace výsledků</a:t>
            </a:r>
          </a:p>
        </p:txBody>
      </p:sp>
    </p:spTree>
    <p:extLst>
      <p:ext uri="{BB962C8B-B14F-4D97-AF65-F5344CB8AC3E}">
        <p14:creationId xmlns:p14="http://schemas.microsoft.com/office/powerpoint/2010/main" val="202594664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/>
          <p:cNvSpPr>
            <a:spLocks noGrp="1" noChangeArrowheads="1"/>
          </p:cNvSpPr>
          <p:nvPr>
            <p:ph type="title"/>
          </p:nvPr>
        </p:nvSpPr>
        <p:spPr>
          <a:xfrm>
            <a:off x="719832" y="179437"/>
            <a:ext cx="9070975" cy="1173163"/>
          </a:xfrm>
        </p:spPr>
        <p:txBody>
          <a:bodyPr/>
          <a:lstStyle/>
          <a:p>
            <a:pPr marL="571500" indent="-571500"/>
            <a:r>
              <a:rPr lang="cs-CZ" b="1" u="sng" dirty="0" smtClean="0">
                <a:solidFill>
                  <a:schemeClr val="tx1"/>
                </a:solidFill>
              </a:rPr>
              <a:t>Dílčí cíl</a:t>
            </a:r>
            <a:endParaRPr lang="cs-CZ" b="1" u="sng" dirty="0">
              <a:solidFill>
                <a:schemeClr val="tx1"/>
              </a:solidFill>
            </a:endParaRPr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825500" y="7019925"/>
            <a:ext cx="8493125" cy="3603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sz="1200" b="1">
                <a:solidFill>
                  <a:srgbClr val="000000"/>
                </a:solidFill>
                <a:cs typeface="Lucida Sans Unicode" pitchFamily="34" charset="0"/>
              </a:rPr>
              <a:t>Tato</a:t>
            </a:r>
            <a:r>
              <a:rPr lang="cs-CZ" sz="1200" b="1" i="1">
                <a:solidFill>
                  <a:srgbClr val="000000"/>
                </a:solidFill>
                <a:cs typeface="Lucida Sans Unicode" pitchFamily="34" charset="0"/>
              </a:rPr>
              <a:t> prezentace</a:t>
            </a:r>
            <a:r>
              <a:rPr lang="cs-CZ" sz="1200" b="1">
                <a:solidFill>
                  <a:srgbClr val="000000"/>
                </a:solidFill>
                <a:cs typeface="Lucida Sans Unicode" pitchFamily="34" charset="0"/>
              </a:rPr>
              <a:t> je spolufinancována z Evropského sociálního fondu a státního rozpočtu České republiky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68500" y="5494338"/>
            <a:ext cx="6083300" cy="14874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" name="TextovéPole 1"/>
          <p:cNvSpPr txBox="1"/>
          <p:nvPr/>
        </p:nvSpPr>
        <p:spPr>
          <a:xfrm>
            <a:off x="1065894" y="1475581"/>
            <a:ext cx="9000753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itchFamily="34" charset="0"/>
              <a:buChar char="•"/>
            </a:pPr>
            <a:r>
              <a:rPr lang="cs-CZ" sz="3200" b="1" dirty="0" smtClean="0">
                <a:solidFill>
                  <a:schemeClr val="tx1"/>
                </a:solidFill>
              </a:rPr>
              <a:t>Kvalitativní nebo kvantitativní zlepšení vlastností zkoumaného předmětu</a:t>
            </a:r>
          </a:p>
          <a:p>
            <a:endParaRPr lang="cs-CZ" sz="3200" b="1" dirty="0" smtClean="0">
              <a:solidFill>
                <a:schemeClr val="tx1"/>
              </a:solidFill>
            </a:endParaRPr>
          </a:p>
          <a:p>
            <a:pPr marL="1314450" lvl="1" indent="-571500">
              <a:buFont typeface="Arial" pitchFamily="34" charset="0"/>
              <a:buChar char="•"/>
            </a:pPr>
            <a:r>
              <a:rPr lang="cs-CZ" sz="3200" b="1" dirty="0">
                <a:solidFill>
                  <a:schemeClr val="tx1"/>
                </a:solidFill>
              </a:rPr>
              <a:t>n</a:t>
            </a:r>
            <a:r>
              <a:rPr lang="cs-CZ" sz="3200" b="1" dirty="0" smtClean="0">
                <a:solidFill>
                  <a:schemeClr val="tx1"/>
                </a:solidFill>
              </a:rPr>
              <a:t>ový koncept výrobku, či technologie pro zajištění pro zajištění funkčnosti, zlepšení kvantifikovatelné vlastnosti např. o x %</a:t>
            </a:r>
            <a:endParaRPr lang="cs-CZ" sz="32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47439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/>
          <p:cNvSpPr>
            <a:spLocks noGrp="1" noChangeArrowheads="1"/>
          </p:cNvSpPr>
          <p:nvPr>
            <p:ph type="title"/>
          </p:nvPr>
        </p:nvSpPr>
        <p:spPr>
          <a:xfrm>
            <a:off x="719832" y="179437"/>
            <a:ext cx="9070975" cy="1173163"/>
          </a:xfrm>
        </p:spPr>
        <p:txBody>
          <a:bodyPr/>
          <a:lstStyle/>
          <a:p>
            <a:pPr marL="571500" indent="-571500"/>
            <a:r>
              <a:rPr lang="cs-CZ" b="1" u="sng" dirty="0" smtClean="0">
                <a:solidFill>
                  <a:schemeClr val="tx1"/>
                </a:solidFill>
              </a:rPr>
              <a:t>Milník</a:t>
            </a:r>
            <a:endParaRPr lang="cs-CZ" b="1" u="sng" dirty="0">
              <a:solidFill>
                <a:schemeClr val="tx1"/>
              </a:solidFill>
            </a:endParaRPr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825500" y="7019925"/>
            <a:ext cx="8493125" cy="3603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sz="1200" b="1">
                <a:solidFill>
                  <a:srgbClr val="000000"/>
                </a:solidFill>
                <a:cs typeface="Lucida Sans Unicode" pitchFamily="34" charset="0"/>
              </a:rPr>
              <a:t>Tato</a:t>
            </a:r>
            <a:r>
              <a:rPr lang="cs-CZ" sz="1200" b="1" i="1">
                <a:solidFill>
                  <a:srgbClr val="000000"/>
                </a:solidFill>
                <a:cs typeface="Lucida Sans Unicode" pitchFamily="34" charset="0"/>
              </a:rPr>
              <a:t> prezentace</a:t>
            </a:r>
            <a:r>
              <a:rPr lang="cs-CZ" sz="1200" b="1">
                <a:solidFill>
                  <a:srgbClr val="000000"/>
                </a:solidFill>
                <a:cs typeface="Lucida Sans Unicode" pitchFamily="34" charset="0"/>
              </a:rPr>
              <a:t> je spolufinancována z Evropského sociálního fondu a státního rozpočtu České republiky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68500" y="5494338"/>
            <a:ext cx="6083300" cy="14874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" name="TextovéPole 1"/>
          <p:cNvSpPr txBox="1"/>
          <p:nvPr/>
        </p:nvSpPr>
        <p:spPr>
          <a:xfrm>
            <a:off x="1065894" y="1475581"/>
            <a:ext cx="900075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itchFamily="34" charset="0"/>
              <a:buChar char="•"/>
            </a:pPr>
            <a:r>
              <a:rPr lang="cs-CZ" sz="3200" b="1" dirty="0" smtClean="0">
                <a:solidFill>
                  <a:schemeClr val="tx1"/>
                </a:solidFill>
              </a:rPr>
              <a:t>Rozhodovací bod na cestě k výstupu, umožňující rozhodnutí o dalším postupu</a:t>
            </a:r>
          </a:p>
          <a:p>
            <a:endParaRPr lang="cs-CZ" sz="3200" b="1" dirty="0" smtClean="0">
              <a:solidFill>
                <a:schemeClr val="tx1"/>
              </a:solidFill>
            </a:endParaRPr>
          </a:p>
          <a:p>
            <a:pPr marL="1314450" lvl="1" indent="-571500">
              <a:buFont typeface="Arial" pitchFamily="34" charset="0"/>
              <a:buChar char="•"/>
            </a:pPr>
            <a:r>
              <a:rPr lang="cs-CZ" sz="3200" b="1" dirty="0">
                <a:solidFill>
                  <a:schemeClr val="tx1"/>
                </a:solidFill>
              </a:rPr>
              <a:t>j</a:t>
            </a:r>
            <a:r>
              <a:rPr lang="cs-CZ" sz="3200" b="1" dirty="0" smtClean="0">
                <a:solidFill>
                  <a:schemeClr val="tx1"/>
                </a:solidFill>
              </a:rPr>
              <a:t>inak by to byl pouze výstup</a:t>
            </a:r>
            <a:endParaRPr lang="cs-CZ" sz="32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758741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iv sady Office">
  <a:themeElements>
    <a:clrScheme name="Motiv sady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Motiv sady Office">
      <a:majorFont>
        <a:latin typeface="Arial"/>
        <a:ea typeface="Lucida Sans Unicode"/>
        <a:cs typeface="Lucida Sans Unicode"/>
      </a:majorFont>
      <a:minorFont>
        <a:latin typeface="Arial"/>
        <a:ea typeface="Lucida Sans Unicode"/>
        <a:cs typeface="Lucida Sans Unicode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Motiv sady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ady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tiv sady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ady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ady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ady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ady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34800</TotalTime>
  <Words>560</Words>
  <Application>Microsoft Office PowerPoint</Application>
  <PresentationFormat>Vlastní</PresentationFormat>
  <Paragraphs>130</Paragraphs>
  <Slides>16</Slides>
  <Notes>15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17" baseType="lpstr">
      <vt:lpstr>Motiv sady Office</vt:lpstr>
      <vt:lpstr> </vt:lpstr>
      <vt:lpstr>2. Veřejná soutěž programu Centra kompetence Technologické agentury ČR</vt:lpstr>
      <vt:lpstr>Konsorcium</vt:lpstr>
      <vt:lpstr>Požadavky na konsorcium</vt:lpstr>
      <vt:lpstr>Požadavky na projektovou žádost</vt:lpstr>
      <vt:lpstr>Zdůvodnění řešení projektu</vt:lpstr>
      <vt:lpstr>Hodnocení projektové žádosti</vt:lpstr>
      <vt:lpstr>Dílčí cíl</vt:lpstr>
      <vt:lpstr>Milník</vt:lpstr>
      <vt:lpstr>Výstup</vt:lpstr>
      <vt:lpstr>Indikátor plnění</vt:lpstr>
      <vt:lpstr>Ekonomická kritéria</vt:lpstr>
      <vt:lpstr>Ekonomická kritéria</vt:lpstr>
      <vt:lpstr>Režie projektu</vt:lpstr>
      <vt:lpstr>Řešitelský tým</vt:lpstr>
      <vt:lpstr>Děkuji za pozornost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mzlu</dc:creator>
  <cp:lastModifiedBy>Zdeněk Havlíček</cp:lastModifiedBy>
  <cp:revision>17</cp:revision>
  <cp:lastPrinted>1601-01-01T00:00:00Z</cp:lastPrinted>
  <dcterms:created xsi:type="dcterms:W3CDTF">2009-06-26T07:07:13Z</dcterms:created>
  <dcterms:modified xsi:type="dcterms:W3CDTF">2013-04-15T16:33:22Z</dcterms:modified>
</cp:coreProperties>
</file>