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68" r:id="rId17"/>
  </p:sldIdLst>
  <p:sldSz cx="10080625" cy="7559675"/>
  <p:notesSz cx="7559675" cy="106918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02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cs-CZ">
              <a:cs typeface="+mn-cs"/>
            </a:endParaRPr>
          </a:p>
        </p:txBody>
      </p:sp>
      <p:sp>
        <p:nvSpPr>
          <p:cNvPr id="12300" name="Rectangle 1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27650" cy="399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60" name="Rectangle 1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63900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63900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63900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63900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</a:lstStyle>
          <a:p>
            <a:pPr>
              <a:defRPr/>
            </a:pPr>
            <a:fld id="{B001C0B4-5E5B-490B-A2DF-732677B211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88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AE7E354-DA6A-4608-BABC-E314DFFD8ABE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316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10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11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12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13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14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15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7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8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CE42EF2F-2C16-43D0-8997-60ADE09C5A86}" type="slidenum">
              <a:rPr lang="cs-CZ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9</a:t>
            </a:fld>
            <a:endParaRPr lang="cs-CZ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34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755650" y="5078413"/>
            <a:ext cx="6032500" cy="4795837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B20E4-EE04-4660-99A5-8A9C6DF6D2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FE0BA-2466-4E8C-BC5C-C9BD87023C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294563" y="301625"/>
            <a:ext cx="2262187" cy="64389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38925" cy="64389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F2B0F-286F-420A-B8D9-4E01442C7A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53512" cy="12446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09026-EAA3-4236-A117-A3B27C16F4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6DD4B-1DAB-4227-A5E9-AF3FA1FC65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63EC6-6C39-4D37-A437-B93A5C2C569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4976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05400" y="1768475"/>
            <a:ext cx="4451350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F4B97-B2B8-4E24-812C-C5DE5AFFD6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4E2C4-840C-4712-9F7A-10896A1DDE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8E62A-FC36-42D6-8B98-6D6EA1D323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F84E3-9DAB-4039-88C0-1978483CED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42523-E6F7-476B-9768-49D6F7EA7EF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80745-73BE-40DA-BE0C-8E955E8B16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53512" cy="1244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titulního textu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53512" cy="4972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Klepněte pro úpravu formátu textu osnovy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 osnovy</a:t>
            </a:r>
          </a:p>
          <a:p>
            <a:pPr lvl="4"/>
            <a:r>
              <a:rPr lang="en-GB" smtClean="0"/>
              <a:t>Pátá úroveň osnovy</a:t>
            </a:r>
          </a:p>
          <a:p>
            <a:pPr lvl="4"/>
            <a:r>
              <a:rPr lang="en-GB" smtClean="0"/>
              <a:t>Šestá úroveň</a:t>
            </a:r>
          </a:p>
          <a:p>
            <a:pPr lvl="4"/>
            <a:r>
              <a:rPr lang="en-GB" smtClean="0"/>
              <a:t>Sedmá úroveň</a:t>
            </a:r>
          </a:p>
          <a:p>
            <a:pPr lvl="4"/>
            <a:r>
              <a:rPr lang="en-GB" smtClean="0"/>
              <a:t>Osmá úroveň textu</a:t>
            </a:r>
          </a:p>
          <a:p>
            <a:pPr lvl="4"/>
            <a:r>
              <a:rPr lang="en-GB" smtClean="0"/>
              <a:t>Devátá úroveň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30450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78175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30450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3C0B1EB-E26A-4F93-97BA-96C4196C8E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Lucida Sans Unicode" charset="0"/>
          <a:cs typeface="Lucida Sans Unicode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117475"/>
            <a:ext cx="9070975" cy="3438525"/>
          </a:xfrm>
        </p:spPr>
        <p:txBody>
          <a:bodyPr tIns="38880"/>
          <a:lstStyle/>
          <a:p>
            <a:pPr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b="1" smtClean="0"/>
              <a:t/>
            </a:r>
            <a:br>
              <a:rPr lang="cs-CZ" b="1" smtClean="0"/>
            </a:br>
            <a:endParaRPr lang="cs-CZ" b="1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-506413"/>
            <a:ext cx="9325098" cy="6699251"/>
          </a:xfrm>
        </p:spPr>
        <p:txBody>
          <a:bodyPr tIns="23040" anchor="ctr"/>
          <a:lstStyle/>
          <a:p>
            <a:pPr marL="0" indent="0" algn="ctr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600" b="1" dirty="0" smtClean="0"/>
          </a:p>
          <a:p>
            <a:pPr marL="0" indent="0" algn="ctr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600" b="1" dirty="0" smtClean="0"/>
          </a:p>
          <a:p>
            <a:pPr marL="0" indent="0" algn="ctr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dirty="0" smtClean="0"/>
              <a:t>CZ.1.07/2.3.00/20.0005</a:t>
            </a:r>
          </a:p>
          <a:p>
            <a:pPr marL="0" indent="0" algn="ctr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b="1" dirty="0"/>
              <a:t>Excelence doktorského studia na AF MENDELU pro navazující evropskou vědecko-výzkumnou </a:t>
            </a:r>
            <a:r>
              <a:rPr lang="cs-CZ" b="1" dirty="0" smtClean="0"/>
              <a:t>kariéru</a:t>
            </a:r>
            <a:endParaRPr lang="cs-CZ" b="1" dirty="0" smtClean="0"/>
          </a:p>
          <a:p>
            <a:pPr marL="0" indent="0" algn="ctr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600" b="1" dirty="0" smtClean="0"/>
          </a:p>
          <a:p>
            <a:pPr marL="0" indent="0" algn="ctr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600" b="1" dirty="0" smtClean="0"/>
          </a:p>
          <a:p>
            <a:pPr marL="0" indent="0" algn="ctr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2600" b="1" dirty="0" smtClean="0"/>
          </a:p>
          <a:p>
            <a:pPr marL="0" indent="0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600" dirty="0" smtClean="0"/>
              <a:t>Operační program: 	</a:t>
            </a:r>
            <a:r>
              <a:rPr lang="cs-CZ" sz="2600" b="1" dirty="0" smtClean="0"/>
              <a:t>Vzdělávání pro konkurenceschopnost</a:t>
            </a:r>
          </a:p>
          <a:p>
            <a:pPr marL="0" indent="0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1200" dirty="0" smtClean="0"/>
          </a:p>
          <a:p>
            <a:pPr marL="0" indent="0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600" dirty="0" smtClean="0"/>
              <a:t>Prioritní osa: 			</a:t>
            </a:r>
            <a:r>
              <a:rPr lang="cs-CZ" sz="2600" b="1" dirty="0" smtClean="0"/>
              <a:t>7.2.</a:t>
            </a:r>
          </a:p>
          <a:p>
            <a:pPr marL="0" indent="0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sz="1200" dirty="0" smtClean="0"/>
          </a:p>
          <a:p>
            <a:pPr marL="0" indent="0" eaLnBrk="1"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600" dirty="0" smtClean="0"/>
              <a:t>Oblast podpory: 		</a:t>
            </a:r>
            <a:r>
              <a:rPr lang="cs-CZ" sz="2800" b="1" dirty="0"/>
              <a:t>7.2.3 </a:t>
            </a:r>
            <a:r>
              <a:rPr lang="cs-CZ" sz="2400" b="1" dirty="0"/>
              <a:t>Lidské zdroje ve výzkumu a vývoji</a:t>
            </a:r>
            <a:endParaRPr lang="cs-CZ" sz="2400" b="1" dirty="0" smtClean="0"/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079500" y="7019925"/>
            <a:ext cx="7920038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55324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Výstup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Prostředek umožňující ověření splnění dílčího cíle</a:t>
            </a:r>
          </a:p>
          <a:p>
            <a:endParaRPr lang="cs-CZ" sz="3200" b="1" dirty="0" smtClean="0">
              <a:solidFill>
                <a:schemeClr val="tx1"/>
              </a:solidFill>
            </a:endParaRP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Konstrukce, výroba a měření parametrů výrobku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Zajištění výrobních zařízení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Ověření technologie</a:t>
            </a:r>
          </a:p>
        </p:txBody>
      </p:sp>
    </p:spTree>
    <p:extLst>
      <p:ext uri="{BB962C8B-B14F-4D97-AF65-F5344CB8AC3E}">
        <p14:creationId xmlns:p14="http://schemas.microsoft.com/office/powerpoint/2010/main" val="37144238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Indikátor plnění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Patent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Poloprovoz, ověřená technologie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Výsledky s právní ochranou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Prototyp, funkční vzorek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Certifikované metodiky a postupy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Software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Implementační plán – vize, postup a rozsah zavádění výsledků – marketing</a:t>
            </a:r>
          </a:p>
        </p:txBody>
      </p:sp>
    </p:spTree>
    <p:extLst>
      <p:ext uri="{BB962C8B-B14F-4D97-AF65-F5344CB8AC3E}">
        <p14:creationId xmlns:p14="http://schemas.microsoft.com/office/powerpoint/2010/main" val="37609229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Ekonomická kritéria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Opodstatněnost nákladů</a:t>
            </a:r>
          </a:p>
          <a:p>
            <a:endParaRPr lang="cs-CZ" sz="1600" b="1" dirty="0" smtClean="0">
              <a:solidFill>
                <a:schemeClr val="tx1"/>
              </a:solidFill>
            </a:endParaRPr>
          </a:p>
          <a:p>
            <a:endParaRPr lang="cs-CZ" sz="10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max. podpora 70 % - celý projekt</a:t>
            </a:r>
          </a:p>
          <a:p>
            <a:endParaRPr lang="cs-CZ" sz="10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>
                <a:solidFill>
                  <a:schemeClr val="tx1"/>
                </a:solidFill>
              </a:rPr>
              <a:t>m</a:t>
            </a:r>
            <a:r>
              <a:rPr lang="cs-CZ" sz="3200" b="1" dirty="0" smtClean="0">
                <a:solidFill>
                  <a:schemeClr val="tx1"/>
                </a:solidFill>
              </a:rPr>
              <a:t>in. 30 % podpora z neveřejných zdrojů</a:t>
            </a:r>
          </a:p>
          <a:p>
            <a:endParaRPr lang="cs-CZ" sz="16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endParaRPr lang="cs-CZ" sz="1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5144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Ekonomická kritéria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>
                <a:solidFill>
                  <a:schemeClr val="tx1"/>
                </a:solidFill>
              </a:rPr>
              <a:t>Výzkumné organizace – doporučená spoluúčast </a:t>
            </a:r>
            <a:r>
              <a:rPr lang="cs-CZ" sz="4000" b="1" dirty="0">
                <a:solidFill>
                  <a:schemeClr val="tx1"/>
                </a:solidFill>
              </a:rPr>
              <a:t>alespoň 10 %</a:t>
            </a:r>
          </a:p>
          <a:p>
            <a:endParaRPr lang="cs-CZ" sz="1600" b="1" dirty="0" smtClean="0">
              <a:solidFill>
                <a:schemeClr val="tx1"/>
              </a:solidFill>
            </a:endParaRPr>
          </a:p>
          <a:p>
            <a:endParaRPr lang="cs-CZ" sz="10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Podnik 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bezdlužnost</a:t>
            </a:r>
            <a:endParaRPr lang="cs-CZ" sz="3200" b="1" dirty="0">
              <a:solidFill>
                <a:schemeClr val="tx1"/>
              </a:solidFill>
            </a:endParaRP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hodnocení ekonomického zdraví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hodnocení podílu finančních prostředků pro projekt ze zisku</a:t>
            </a:r>
          </a:p>
          <a:p>
            <a:endParaRPr lang="cs-CZ" sz="16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endParaRPr lang="cs-CZ" sz="1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214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Režie projektu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Max. 20 %</a:t>
            </a:r>
          </a:p>
          <a:p>
            <a:endParaRPr lang="cs-CZ" sz="14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Full </a:t>
            </a:r>
            <a:r>
              <a:rPr lang="cs-CZ" sz="3200" b="1" dirty="0" err="1" smtClean="0">
                <a:solidFill>
                  <a:schemeClr val="tx1"/>
                </a:solidFill>
              </a:rPr>
              <a:t>cost</a:t>
            </a:r>
            <a:endParaRPr lang="cs-CZ" sz="3200" b="1" dirty="0" smtClean="0">
              <a:solidFill>
                <a:schemeClr val="tx1"/>
              </a:solidFill>
            </a:endParaRPr>
          </a:p>
          <a:p>
            <a:endParaRPr lang="cs-CZ" sz="16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endParaRPr lang="cs-CZ" sz="1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6225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Řešitelský tým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Kompetentnost řešitelů</a:t>
            </a:r>
          </a:p>
          <a:p>
            <a:pPr marL="571500" indent="-571500">
              <a:buFont typeface="Arial" pitchFamily="34" charset="0"/>
              <a:buChar char="•"/>
            </a:pPr>
            <a:endParaRPr lang="cs-CZ" sz="10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Věková struktura řešitelů</a:t>
            </a:r>
          </a:p>
          <a:p>
            <a:pPr marL="571500" indent="-571500">
              <a:buFont typeface="Arial" pitchFamily="34" charset="0"/>
              <a:buChar char="•"/>
            </a:pPr>
            <a:endParaRPr lang="cs-CZ" sz="10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Zkušenosti s řešením projektů</a:t>
            </a:r>
          </a:p>
          <a:p>
            <a:pPr marL="571500" indent="-571500">
              <a:buFont typeface="Arial" pitchFamily="34" charset="0"/>
              <a:buChar char="•"/>
            </a:pPr>
            <a:endParaRPr lang="cs-CZ" sz="10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Spolupráce se zahraničními pracovišti</a:t>
            </a:r>
          </a:p>
          <a:p>
            <a:endParaRPr lang="cs-CZ" sz="1600" b="1" dirty="0" smtClean="0">
              <a:solidFill>
                <a:schemeClr val="tx1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endParaRPr lang="cs-CZ" sz="1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7344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03808" y="3347789"/>
            <a:ext cx="9053512" cy="12446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35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671717" y="899517"/>
            <a:ext cx="9070975" cy="1173163"/>
          </a:xfrm>
        </p:spPr>
        <p:txBody>
          <a:bodyPr/>
          <a:lstStyle/>
          <a:p>
            <a:r>
              <a:rPr lang="cs-CZ" b="1" dirty="0"/>
              <a:t>2. </a:t>
            </a:r>
            <a:r>
              <a:rPr lang="cs-CZ" b="1" dirty="0" smtClean="0"/>
              <a:t>Veřejná soutěž programu Centra kompetence</a:t>
            </a: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>Technologické agentury ČR</a:t>
            </a:r>
            <a:endParaRPr lang="cs-CZ" b="1" u="sng" dirty="0" smtClean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7" name="Obdélník 7"/>
          <p:cNvSpPr>
            <a:spLocks noChangeArrowheads="1"/>
          </p:cNvSpPr>
          <p:nvPr/>
        </p:nvSpPr>
        <p:spPr bwMode="auto">
          <a:xfrm>
            <a:off x="287784" y="3275781"/>
            <a:ext cx="9792841" cy="893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sz="2800" b="1" dirty="0" smtClean="0">
                <a:solidFill>
                  <a:schemeClr val="tx1"/>
                </a:solidFill>
                <a:cs typeface="Lucida Sans Unicode" pitchFamily="34" charset="0"/>
              </a:rPr>
              <a:t> </a:t>
            </a:r>
            <a:endParaRPr lang="cs-CZ" sz="2800" b="1" dirty="0">
              <a:solidFill>
                <a:schemeClr val="tx1"/>
              </a:solidFill>
              <a:cs typeface="Lucida Sans Unicode" pitchFamily="34" charset="0"/>
            </a:endParaRPr>
          </a:p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sz="2800" b="1" dirty="0" smtClean="0">
                <a:solidFill>
                  <a:schemeClr val="tx1"/>
                </a:solidFill>
                <a:cs typeface="Lucida Sans Unicode" pitchFamily="34" charset="0"/>
              </a:rPr>
              <a:t>16. 4. 2013 Brno</a:t>
            </a:r>
            <a:endParaRPr lang="cs-CZ" sz="2800" b="1" dirty="0">
              <a:solidFill>
                <a:schemeClr val="tx1"/>
              </a:solidFill>
              <a:cs typeface="Lucida Sans Unicode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r>
              <a:rPr lang="cs-CZ" b="1" u="sng" dirty="0" smtClean="0"/>
              <a:t>Konsorcium</a:t>
            </a:r>
            <a:endParaRPr lang="cs-CZ" b="1" u="sng" dirty="0" smtClean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Bez právní subjektivity (model A1, A2)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S právní subjektivitou (model B1, B2)</a:t>
            </a:r>
          </a:p>
          <a:p>
            <a:pPr marL="571500" indent="-571500">
              <a:buFont typeface="Arial" pitchFamily="34" charset="0"/>
              <a:buChar char="•"/>
            </a:pPr>
            <a:endParaRPr lang="cs-CZ" sz="3600" dirty="0">
              <a:solidFill>
                <a:schemeClr val="tx1"/>
              </a:solidFill>
            </a:endParaRP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Vždy minimálně 3 podniky + 1 </a:t>
            </a:r>
            <a:r>
              <a:rPr lang="cs-CZ" sz="3600" dirty="0" err="1" smtClean="0">
                <a:solidFill>
                  <a:schemeClr val="tx1"/>
                </a:solidFill>
              </a:rPr>
              <a:t>výzk</a:t>
            </a:r>
            <a:r>
              <a:rPr lang="cs-CZ" sz="3600" dirty="0" smtClean="0">
                <a:solidFill>
                  <a:schemeClr val="tx1"/>
                </a:solidFill>
              </a:rPr>
              <a:t>. organizace (doporučení - 8)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Nezávislost členů konsorcia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Zahraniční členové </a:t>
            </a:r>
            <a:r>
              <a:rPr lang="cs-CZ" sz="2800" dirty="0" smtClean="0">
                <a:solidFill>
                  <a:schemeClr val="tx1"/>
                </a:solidFill>
              </a:rPr>
              <a:t>(EU, EHP, Švýcarsko)</a:t>
            </a:r>
            <a:endParaRPr lang="cs-CZ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1433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r>
              <a:rPr lang="cs-CZ" b="1" u="sng" dirty="0" smtClean="0"/>
              <a:t>Požadavky na k</a:t>
            </a:r>
            <a:r>
              <a:rPr lang="cs-CZ" b="1" u="sng" dirty="0" smtClean="0"/>
              <a:t>onsorcium</a:t>
            </a:r>
            <a:endParaRPr lang="cs-CZ" b="1" u="sng" dirty="0" smtClean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Konkurenceschopnost v ČR a EU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Udržitelnost centra i po skončení projektu</a:t>
            </a:r>
          </a:p>
          <a:p>
            <a:endParaRPr lang="cs-CZ" sz="3600" dirty="0" smtClean="0">
              <a:solidFill>
                <a:schemeClr val="tx1"/>
              </a:solidFill>
            </a:endParaRP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Vždy minimálně 3 podniky + 1 </a:t>
            </a:r>
            <a:r>
              <a:rPr lang="cs-CZ" sz="2400" dirty="0" err="1" smtClean="0">
                <a:solidFill>
                  <a:schemeClr val="tx1"/>
                </a:solidFill>
              </a:rPr>
              <a:t>výzk</a:t>
            </a:r>
            <a:r>
              <a:rPr lang="cs-CZ" sz="2400" dirty="0" smtClean="0">
                <a:solidFill>
                  <a:schemeClr val="tx1"/>
                </a:solidFill>
              </a:rPr>
              <a:t>. organizace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Nezávislost členů konsorcia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Zahraniční členové (EU, EHP, Švýcarsko)</a:t>
            </a: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523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r>
              <a:rPr lang="cs-CZ" b="1" u="sng" dirty="0" smtClean="0"/>
              <a:t>Požadavky na projektovou žádost</a:t>
            </a:r>
            <a:endParaRPr lang="cs-CZ" b="1" u="sng" dirty="0" smtClean="0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Zdůvodnění řešení projektu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Pochopitelná a logická struktura projektu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Organizační struktura projektu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Úloha a zajištění řídícího výboru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Úloha projektového manažera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600" dirty="0" smtClean="0">
                <a:solidFill>
                  <a:schemeClr val="tx1"/>
                </a:solidFill>
              </a:rPr>
              <a:t>Komunikace s poskytovatelem dotace </a:t>
            </a:r>
          </a:p>
        </p:txBody>
      </p:sp>
    </p:spTree>
    <p:extLst>
      <p:ext uri="{BB962C8B-B14F-4D97-AF65-F5344CB8AC3E}">
        <p14:creationId xmlns:p14="http://schemas.microsoft.com/office/powerpoint/2010/main" val="2849158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>
                <a:solidFill>
                  <a:schemeClr val="tx1"/>
                </a:solidFill>
              </a:rPr>
              <a:t>Zdůvodnění řešení projektu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Význam </a:t>
            </a:r>
            <a:r>
              <a:rPr lang="cs-CZ" sz="3200" dirty="0" smtClean="0">
                <a:solidFill>
                  <a:schemeClr val="tx1"/>
                </a:solidFill>
              </a:rPr>
              <a:t>národohospodářský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Celospolečenský požadavek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Novost a originalita </a:t>
            </a:r>
            <a:r>
              <a:rPr lang="cs-CZ" sz="3200" dirty="0" smtClean="0">
                <a:solidFill>
                  <a:schemeClr val="tx1"/>
                </a:solidFill>
              </a:rPr>
              <a:t>řešení projektu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Dostatečné ambice </a:t>
            </a:r>
            <a:r>
              <a:rPr lang="cs-CZ" sz="3200" dirty="0" smtClean="0">
                <a:solidFill>
                  <a:schemeClr val="tx1"/>
                </a:solidFill>
              </a:rPr>
              <a:t>s konkrétními a měřitelnými </a:t>
            </a:r>
            <a:r>
              <a:rPr lang="cs-CZ" sz="3200" dirty="0" err="1" smtClean="0">
                <a:solidFill>
                  <a:schemeClr val="tx1"/>
                </a:solidFill>
              </a:rPr>
              <a:t>cíly</a:t>
            </a:r>
            <a:r>
              <a:rPr lang="cs-CZ" sz="3200" dirty="0" smtClean="0">
                <a:solidFill>
                  <a:schemeClr val="tx1"/>
                </a:solidFill>
              </a:rPr>
              <a:t> ke zvýšení konkurenceschopnosti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Personální zabezpečení </a:t>
            </a:r>
            <a:r>
              <a:rPr lang="cs-CZ" sz="3200" dirty="0" smtClean="0">
                <a:solidFill>
                  <a:schemeClr val="tx1"/>
                </a:solidFill>
              </a:rPr>
              <a:t>– záruka plnění</a:t>
            </a:r>
          </a:p>
        </p:txBody>
      </p:sp>
    </p:spTree>
    <p:extLst>
      <p:ext uri="{BB962C8B-B14F-4D97-AF65-F5344CB8AC3E}">
        <p14:creationId xmlns:p14="http://schemas.microsoft.com/office/powerpoint/2010/main" val="6044406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Hodnocení projektové žádosti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err="1" smtClean="0">
                <a:solidFill>
                  <a:schemeClr val="tx1"/>
                </a:solidFill>
              </a:rPr>
              <a:t>Srategická</a:t>
            </a:r>
            <a:r>
              <a:rPr lang="cs-CZ" sz="3200" b="1" dirty="0" smtClean="0">
                <a:solidFill>
                  <a:schemeClr val="tx1"/>
                </a:solidFill>
              </a:rPr>
              <a:t> výzkumná agenda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dirty="0" smtClean="0">
                <a:solidFill>
                  <a:schemeClr val="tx1"/>
                </a:solidFill>
              </a:rPr>
              <a:t>Reflexe stavu výzkumu - </a:t>
            </a:r>
            <a:r>
              <a:rPr lang="cs-CZ" sz="2400" dirty="0" smtClean="0">
                <a:solidFill>
                  <a:schemeClr val="tx1"/>
                </a:solidFill>
              </a:rPr>
              <a:t>konkurenceschopnost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dirty="0" smtClean="0">
                <a:solidFill>
                  <a:schemeClr val="tx1"/>
                </a:solidFill>
              </a:rPr>
              <a:t>Socioekonomické potřeby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Cíle projektu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dirty="0" smtClean="0">
                <a:solidFill>
                  <a:schemeClr val="tx1"/>
                </a:solidFill>
              </a:rPr>
              <a:t>Pracovní balíčky</a:t>
            </a: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dirty="0" smtClean="0">
                <a:solidFill>
                  <a:schemeClr val="tx1"/>
                </a:solidFill>
              </a:rPr>
              <a:t>Aplikace výsledků</a:t>
            </a:r>
          </a:p>
        </p:txBody>
      </p:sp>
    </p:spTree>
    <p:extLst>
      <p:ext uri="{BB962C8B-B14F-4D97-AF65-F5344CB8AC3E}">
        <p14:creationId xmlns:p14="http://schemas.microsoft.com/office/powerpoint/2010/main" val="20259466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Dílčí cíl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Kvalitativní nebo kvantitativní zlepšení vlastností zkoumaného předmětu</a:t>
            </a:r>
          </a:p>
          <a:p>
            <a:endParaRPr lang="cs-CZ" sz="3200" b="1" dirty="0" smtClean="0">
              <a:solidFill>
                <a:schemeClr val="tx1"/>
              </a:solidFill>
            </a:endParaRP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>
                <a:solidFill>
                  <a:schemeClr val="tx1"/>
                </a:solidFill>
              </a:rPr>
              <a:t>n</a:t>
            </a:r>
            <a:r>
              <a:rPr lang="cs-CZ" sz="3200" b="1" dirty="0" smtClean="0">
                <a:solidFill>
                  <a:schemeClr val="tx1"/>
                </a:solidFill>
              </a:rPr>
              <a:t>ový koncept výrobku, či technologie pro zajištění pro zajištění funkčnosti, zlepšení kvantifikovatelné vlastnosti např. o x %</a:t>
            </a:r>
            <a:endParaRPr lang="cs-CZ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4743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719832" y="179437"/>
            <a:ext cx="9070975" cy="1173163"/>
          </a:xfrm>
        </p:spPr>
        <p:txBody>
          <a:bodyPr/>
          <a:lstStyle/>
          <a:p>
            <a:pPr marL="571500" indent="-571500"/>
            <a:r>
              <a:rPr lang="cs-CZ" b="1" u="sng" dirty="0" smtClean="0">
                <a:solidFill>
                  <a:schemeClr val="tx1"/>
                </a:solidFill>
              </a:rPr>
              <a:t>Milník</a:t>
            </a:r>
            <a:endParaRPr lang="cs-CZ" b="1" u="sng" dirty="0">
              <a:solidFill>
                <a:schemeClr val="tx1"/>
              </a:solidFill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825500" y="7019925"/>
            <a:ext cx="8493125" cy="360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Tato</a:t>
            </a:r>
            <a:r>
              <a:rPr lang="cs-CZ" sz="1200" b="1" i="1">
                <a:solidFill>
                  <a:srgbClr val="000000"/>
                </a:solidFill>
                <a:cs typeface="Lucida Sans Unicode" pitchFamily="34" charset="0"/>
              </a:rPr>
              <a:t> prezentace</a:t>
            </a:r>
            <a:r>
              <a:rPr lang="cs-CZ" sz="1200" b="1">
                <a:solidFill>
                  <a:srgbClr val="000000"/>
                </a:solidFill>
                <a:cs typeface="Lucida Sans Unicode" pitchFamily="34" charset="0"/>
              </a:rPr>
              <a:t> je spolufinancována z Evropského sociálního fondu a státního rozpočtu České republiky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8500" y="5494338"/>
            <a:ext cx="6083300" cy="1487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ovéPole 1"/>
          <p:cNvSpPr txBox="1"/>
          <p:nvPr/>
        </p:nvSpPr>
        <p:spPr>
          <a:xfrm>
            <a:off x="1065894" y="1475581"/>
            <a:ext cx="90007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3200" b="1" dirty="0" smtClean="0">
                <a:solidFill>
                  <a:schemeClr val="tx1"/>
                </a:solidFill>
              </a:rPr>
              <a:t>Rozhodovací bod na cestě k výstupu, umožňující rozhodnutí o dalším postupu</a:t>
            </a:r>
          </a:p>
          <a:p>
            <a:endParaRPr lang="cs-CZ" sz="3200" b="1" dirty="0" smtClean="0">
              <a:solidFill>
                <a:schemeClr val="tx1"/>
              </a:solidFill>
            </a:endParaRPr>
          </a:p>
          <a:p>
            <a:pPr marL="1314450" lvl="1" indent="-571500">
              <a:buFont typeface="Arial" pitchFamily="34" charset="0"/>
              <a:buChar char="•"/>
            </a:pPr>
            <a:r>
              <a:rPr lang="cs-CZ" sz="3200" b="1" dirty="0">
                <a:solidFill>
                  <a:schemeClr val="tx1"/>
                </a:solidFill>
              </a:rPr>
              <a:t>j</a:t>
            </a:r>
            <a:r>
              <a:rPr lang="cs-CZ" sz="3200" b="1" dirty="0" smtClean="0">
                <a:solidFill>
                  <a:schemeClr val="tx1"/>
                </a:solidFill>
              </a:rPr>
              <a:t>inak by to byl pouze výstup</a:t>
            </a:r>
            <a:endParaRPr lang="cs-CZ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5874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34800</TotalTime>
  <Words>560</Words>
  <Application>Microsoft Office PowerPoint</Application>
  <PresentationFormat>Vlastní</PresentationFormat>
  <Paragraphs>130</Paragraphs>
  <Slides>16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 </vt:lpstr>
      <vt:lpstr>2. Veřejná soutěž programu Centra kompetence Technologické agentury ČR</vt:lpstr>
      <vt:lpstr>Konsorcium</vt:lpstr>
      <vt:lpstr>Požadavky na konsorcium</vt:lpstr>
      <vt:lpstr>Požadavky na projektovou žádost</vt:lpstr>
      <vt:lpstr>Zdůvodnění řešení projektu</vt:lpstr>
      <vt:lpstr>Hodnocení projektové žádosti</vt:lpstr>
      <vt:lpstr>Dílčí cíl</vt:lpstr>
      <vt:lpstr>Milník</vt:lpstr>
      <vt:lpstr>Výstup</vt:lpstr>
      <vt:lpstr>Indikátor plnění</vt:lpstr>
      <vt:lpstr>Ekonomická kritéria</vt:lpstr>
      <vt:lpstr>Ekonomická kritéria</vt:lpstr>
      <vt:lpstr>Režie projektu</vt:lpstr>
      <vt:lpstr>Řešitelský tým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mzlu</dc:creator>
  <cp:lastModifiedBy>Zdeněk Havlíček</cp:lastModifiedBy>
  <cp:revision>17</cp:revision>
  <cp:lastPrinted>1601-01-01T00:00:00Z</cp:lastPrinted>
  <dcterms:created xsi:type="dcterms:W3CDTF">2009-06-26T07:07:13Z</dcterms:created>
  <dcterms:modified xsi:type="dcterms:W3CDTF">2013-04-15T16:33:22Z</dcterms:modified>
</cp:coreProperties>
</file>