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8" r:id="rId3"/>
    <p:sldId id="299" r:id="rId4"/>
    <p:sldId id="320" r:id="rId5"/>
    <p:sldId id="300" r:id="rId6"/>
    <p:sldId id="322" r:id="rId7"/>
    <p:sldId id="323" r:id="rId8"/>
    <p:sldId id="301" r:id="rId9"/>
    <p:sldId id="321" r:id="rId10"/>
    <p:sldId id="303" r:id="rId11"/>
    <p:sldId id="304" r:id="rId12"/>
    <p:sldId id="302" r:id="rId13"/>
    <p:sldId id="305" r:id="rId14"/>
    <p:sldId id="306" r:id="rId15"/>
    <p:sldId id="307" r:id="rId16"/>
    <p:sldId id="308" r:id="rId17"/>
    <p:sldId id="309" r:id="rId18"/>
    <p:sldId id="310" r:id="rId19"/>
    <p:sldId id="324" r:id="rId20"/>
    <p:sldId id="325" r:id="rId21"/>
    <p:sldId id="326" r:id="rId22"/>
    <p:sldId id="280" r:id="rId23"/>
  </p:sldIdLst>
  <p:sldSz cx="9144000" cy="6858000" type="screen4x3"/>
  <p:notesSz cx="9906000" cy="67754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4673" autoAdjust="0"/>
  </p:normalViewPr>
  <p:slideViewPr>
    <p:cSldViewPr>
      <p:cViewPr>
        <p:scale>
          <a:sx n="100" d="100"/>
          <a:sy n="100" d="100"/>
        </p:scale>
        <p:origin x="-390" y="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134"/>
        <p:guide pos="312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11108" y="0"/>
            <a:ext cx="4292600" cy="33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35501"/>
            <a:ext cx="4292600" cy="3387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11108" y="6435501"/>
            <a:ext cx="4292600" cy="3387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20806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3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13.5.2014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08000"/>
            <a:ext cx="3387725" cy="2541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0600" y="3218339"/>
            <a:ext cx="7924800" cy="30489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35501"/>
            <a:ext cx="4292600" cy="3387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11108" y="6435501"/>
            <a:ext cx="4292600" cy="3387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214698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83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153255"/>
                </a:solidFill>
              </a:defRPr>
            </a:lvl1pPr>
          </a:lstStyle>
          <a:p>
            <a:pPr>
              <a:defRPr/>
            </a:pPr>
            <a:fld id="{2A4A71D0-3820-4537-8AC9-32459DED91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7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Martin Čech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Pavel Herman</a:t>
            </a:r>
            <a:endParaRPr lang="en-US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1772816"/>
            <a:ext cx="8208912" cy="1156118"/>
          </a:xfrm>
        </p:spPr>
        <p:txBody>
          <a:bodyPr>
            <a:noAutofit/>
          </a:bodyPr>
          <a:lstStyle/>
          <a:p>
            <a:r>
              <a:rPr lang="cs-CZ" sz="3200" dirty="0" smtClean="0"/>
              <a:t>Transpozice evropské zadávací směrnice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standardní postup</a:t>
            </a:r>
          </a:p>
          <a:p>
            <a:r>
              <a:rPr lang="cs-CZ" dirty="0" smtClean="0"/>
              <a:t>ale:</a:t>
            </a:r>
          </a:p>
          <a:p>
            <a:r>
              <a:rPr lang="cs-CZ" dirty="0" smtClean="0"/>
              <a:t>možnost nejdříve hodnotit </a:t>
            </a:r>
          </a:p>
          <a:p>
            <a:r>
              <a:rPr lang="cs-CZ" dirty="0" smtClean="0"/>
              <a:t>následně posoudit nabídku</a:t>
            </a:r>
          </a:p>
          <a:p>
            <a:r>
              <a:rPr lang="cs-CZ" dirty="0" smtClean="0"/>
              <a:t>(…ZPŘ)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v OŘ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75476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vyloučit nabídku, pokud nesplňuje </a:t>
            </a:r>
            <a:r>
              <a:rPr lang="cs-CZ" dirty="0"/>
              <a:t>povinnosti stanovené </a:t>
            </a:r>
            <a:r>
              <a:rPr lang="cs-CZ" dirty="0" smtClean="0"/>
              <a:t>právem EU v </a:t>
            </a:r>
            <a:r>
              <a:rPr lang="cs-CZ" dirty="0"/>
              <a:t>oblasti sociálního a pracovního práva </a:t>
            </a:r>
            <a:r>
              <a:rPr lang="cs-CZ" dirty="0" smtClean="0"/>
              <a:t>nebo práva životního </a:t>
            </a:r>
            <a:r>
              <a:rPr lang="cs-CZ" dirty="0"/>
              <a:t>prostředí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Nesoulad nabídky s právem EU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77672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vyloučení </a:t>
            </a:r>
          </a:p>
          <a:p>
            <a:pPr marL="1200150" lvl="1" indent="-457200">
              <a:buFont typeface="Arial" pitchFamily="34" charset="0"/>
              <a:buChar char="•"/>
            </a:pPr>
            <a:endParaRPr lang="cs-CZ" dirty="0" smtClean="0"/>
          </a:p>
          <a:p>
            <a:pPr marL="1200150" lvl="1" indent="-457200">
              <a:buFont typeface="Arial" pitchFamily="34" charset="0"/>
              <a:buChar char="•"/>
            </a:pPr>
            <a:r>
              <a:rPr lang="cs-CZ" dirty="0" smtClean="0"/>
              <a:t>Z prokáže, </a:t>
            </a:r>
            <a:r>
              <a:rPr lang="cs-CZ" dirty="0"/>
              <a:t>že se </a:t>
            </a:r>
            <a:r>
              <a:rPr lang="cs-CZ" dirty="0" smtClean="0"/>
              <a:t>D dopustil </a:t>
            </a:r>
            <a:r>
              <a:rPr lang="cs-CZ" dirty="0"/>
              <a:t>vážného profesního </a:t>
            </a:r>
            <a:r>
              <a:rPr lang="cs-CZ" dirty="0" smtClean="0"/>
              <a:t>pochybení</a:t>
            </a:r>
          </a:p>
          <a:p>
            <a:pPr marL="1200150" lvl="1" indent="-457200">
              <a:buFont typeface="Arial" pitchFamily="34" charset="0"/>
              <a:buChar char="•"/>
            </a:pPr>
            <a:endParaRPr lang="cs-CZ" dirty="0" smtClean="0"/>
          </a:p>
          <a:p>
            <a:pPr marL="1200150" lvl="1" indent="-457200">
              <a:buFont typeface="Arial" pitchFamily="34" charset="0"/>
              <a:buChar char="•"/>
            </a:pPr>
            <a:r>
              <a:rPr lang="cs-CZ" dirty="0" smtClean="0"/>
              <a:t>D se u dřívější VZ </a:t>
            </a:r>
            <a:r>
              <a:rPr lang="cs-CZ" dirty="0"/>
              <a:t>dopustil závažných </a:t>
            </a:r>
            <a:r>
              <a:rPr lang="cs-CZ" dirty="0" smtClean="0"/>
              <a:t>nebo trvalých </a:t>
            </a:r>
            <a:r>
              <a:rPr lang="cs-CZ" dirty="0"/>
              <a:t>pochybení při plnění zásadního </a:t>
            </a:r>
            <a:r>
              <a:rPr lang="cs-CZ" dirty="0" smtClean="0"/>
              <a:t>požadavku</a:t>
            </a:r>
            <a:r>
              <a:rPr lang="cs-CZ" dirty="0"/>
              <a:t>, jež vedly k předčasnému </a:t>
            </a:r>
            <a:r>
              <a:rPr lang="cs-CZ" dirty="0" smtClean="0"/>
              <a:t>ukončení této </a:t>
            </a:r>
            <a:r>
              <a:rPr lang="cs-CZ" dirty="0"/>
              <a:t>dřívější zakázky, </a:t>
            </a:r>
            <a:r>
              <a:rPr lang="cs-CZ" dirty="0" smtClean="0"/>
              <a:t>nebo k náhradě škody</a:t>
            </a:r>
          </a:p>
          <a:p>
            <a:pPr marL="1200150" lvl="1" indent="-457200">
              <a:buFont typeface="Arial" pitchFamily="34" charset="0"/>
              <a:buChar char="•"/>
            </a:pPr>
            <a:endParaRPr lang="cs-CZ" dirty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Profesní pochybení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30971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sebeočištění</a:t>
            </a:r>
            <a:r>
              <a:rPr lang="cs-CZ" dirty="0" smtClean="0"/>
              <a:t>“ dodavatele</a:t>
            </a:r>
          </a:p>
          <a:p>
            <a:r>
              <a:rPr lang="cs-CZ" dirty="0" smtClean="0"/>
              <a:t>D může prokázat, že přijal opatření postačující k </a:t>
            </a:r>
            <a:r>
              <a:rPr lang="cs-CZ" dirty="0"/>
              <a:t>prokázání </a:t>
            </a:r>
            <a:r>
              <a:rPr lang="cs-CZ" dirty="0" smtClean="0"/>
              <a:t>jeho kvalifikace (přes faktické nesplnění kvalifikace)</a:t>
            </a:r>
            <a:endParaRPr lang="cs-CZ" dirty="0"/>
          </a:p>
          <a:p>
            <a:r>
              <a:rPr lang="cs-CZ" dirty="0" smtClean="0"/>
              <a:t>veřejný zadavatel může považovat opatření za dostatečné a uchazeče nevyloučí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Self-cleaning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95374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minimální </a:t>
            </a:r>
            <a:r>
              <a:rPr lang="cs-CZ" dirty="0"/>
              <a:t>roční </a:t>
            </a:r>
            <a:r>
              <a:rPr lang="cs-CZ" dirty="0" smtClean="0"/>
              <a:t>obrat nesmí přesahovat dvojnásobek </a:t>
            </a:r>
            <a:r>
              <a:rPr lang="cs-CZ" dirty="0"/>
              <a:t>předpokládané hodnoty </a:t>
            </a:r>
            <a:r>
              <a:rPr lang="cs-CZ" dirty="0" smtClean="0"/>
              <a:t>VZ </a:t>
            </a:r>
          </a:p>
          <a:p>
            <a:r>
              <a:rPr lang="cs-CZ" dirty="0" smtClean="0"/>
              <a:t>výjimka: řádně odůvodněné okolnosti (zvláštní rizik, </a:t>
            </a:r>
            <a:r>
              <a:rPr lang="cs-CZ" dirty="0"/>
              <a:t>jež vyplývají z </a:t>
            </a:r>
            <a:r>
              <a:rPr lang="cs-CZ" dirty="0" smtClean="0"/>
              <a:t>povahy VZ, odůvodnění v ZD)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Ekonomická kvalifikace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04859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ekonomicky </a:t>
            </a:r>
            <a:r>
              <a:rPr lang="cs-CZ" dirty="0"/>
              <a:t>nejvýhodnější </a:t>
            </a:r>
            <a:r>
              <a:rPr lang="cs-CZ" dirty="0" smtClean="0"/>
              <a:t>nabídka </a:t>
            </a:r>
          </a:p>
          <a:p>
            <a:r>
              <a:rPr lang="cs-CZ" dirty="0" smtClean="0"/>
              <a:t>ale:</a:t>
            </a:r>
          </a:p>
          <a:p>
            <a:r>
              <a:rPr lang="cs-CZ" dirty="0"/>
              <a:t>Pokud </a:t>
            </a:r>
            <a:r>
              <a:rPr lang="cs-CZ" dirty="0" smtClean="0"/>
              <a:t>může na </a:t>
            </a:r>
            <a:r>
              <a:rPr lang="cs-CZ" dirty="0"/>
              <a:t>úroveň realizace zakázky mít významný dopad kvalita zaměstnaných pracovníků, může </a:t>
            </a:r>
            <a:r>
              <a:rPr lang="cs-CZ" dirty="0" smtClean="0"/>
              <a:t>být zohledněna </a:t>
            </a:r>
            <a:r>
              <a:rPr lang="cs-CZ" dirty="0"/>
              <a:t>také organizace, kvalifikace a zkušenosti pracovníků pověřených realizací </a:t>
            </a:r>
            <a:r>
              <a:rPr lang="cs-CZ" dirty="0" smtClean="0"/>
              <a:t>dané zakázky.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Hodnotící kritéria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31566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stanovit pevnou cenu a D </a:t>
            </a:r>
            <a:r>
              <a:rPr lang="cs-CZ" dirty="0"/>
              <a:t>budou soutěžit pouze z hlediska </a:t>
            </a:r>
            <a:r>
              <a:rPr lang="cs-CZ" dirty="0" smtClean="0"/>
              <a:t>kritérií kvality</a:t>
            </a:r>
          </a:p>
          <a:p>
            <a:r>
              <a:rPr lang="cs-CZ" dirty="0" smtClean="0"/>
              <a:t>náklady životního cyklu </a:t>
            </a:r>
          </a:p>
          <a:p>
            <a:pPr marL="1200150" lvl="1" indent="-457200">
              <a:buFont typeface="Arial" pitchFamily="34" charset="0"/>
              <a:buChar char="•"/>
            </a:pPr>
            <a:r>
              <a:rPr lang="cs-CZ" dirty="0" smtClean="0"/>
              <a:t>náklady spojené s pořízením, využíváním, údržbou a koncem životnosti</a:t>
            </a:r>
          </a:p>
          <a:p>
            <a:pPr marL="1200150" lvl="1" indent="-457200">
              <a:buFont typeface="Arial" pitchFamily="34" charset="0"/>
              <a:buChar char="•"/>
            </a:pPr>
            <a:r>
              <a:rPr lang="cs-CZ" dirty="0" smtClean="0"/>
              <a:t>spojeny s </a:t>
            </a:r>
            <a:r>
              <a:rPr lang="cs-CZ" dirty="0"/>
              <a:t>výrobkem, službou nebo stavebními pracemi v průběhu jejich životního </a:t>
            </a:r>
            <a:r>
              <a:rPr lang="cs-CZ" dirty="0" smtClean="0"/>
              <a:t>cyklu (Z uvede v ZD vzorec pro výpočet)</a:t>
            </a:r>
            <a:endParaRPr lang="cs-CZ" dirty="0"/>
          </a:p>
          <a:p>
            <a:r>
              <a:rPr lang="cs-CZ" dirty="0" err="1" smtClean="0"/>
              <a:t>HK</a:t>
            </a:r>
            <a:r>
              <a:rPr lang="cs-CZ" dirty="0" smtClean="0"/>
              <a:t> musí zajistit účinnou hospodářskou soutěž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Hodnotící kritéria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52098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opuštěna koncepce vzorce (patrně není vyloučen)</a:t>
            </a:r>
          </a:p>
          <a:p>
            <a:r>
              <a:rPr lang="cs-CZ" dirty="0" smtClean="0"/>
              <a:t>vymezena obecně</a:t>
            </a:r>
          </a:p>
          <a:p>
            <a:r>
              <a:rPr lang="cs-CZ" dirty="0" smtClean="0"/>
              <a:t>možnost/povinnost vyžádat si vysvětlení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Mimořádně nízká nabídková cena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19207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nepřípustné podstatné změny (analogie se ZVZ)</a:t>
            </a:r>
          </a:p>
          <a:p>
            <a:r>
              <a:rPr lang="cs-CZ" dirty="0" smtClean="0"/>
              <a:t>nepodstatná změna </a:t>
            </a:r>
          </a:p>
          <a:p>
            <a:r>
              <a:rPr lang="cs-CZ" dirty="0"/>
              <a:t>	</a:t>
            </a:r>
            <a:r>
              <a:rPr lang="cs-CZ" dirty="0" smtClean="0"/>
              <a:t>do 10% (možné rozlišení podle druhu VZ, 	bez dalších podmínek)</a:t>
            </a:r>
          </a:p>
          <a:p>
            <a:r>
              <a:rPr lang="cs-CZ" dirty="0"/>
              <a:t>	</a:t>
            </a:r>
            <a:r>
              <a:rPr lang="cs-CZ" dirty="0" smtClean="0"/>
              <a:t>do 50% (</a:t>
            </a:r>
            <a:r>
              <a:rPr lang="cs-CZ" dirty="0"/>
              <a:t>potřeba změny byla vyvolána </a:t>
            </a:r>
            <a:r>
              <a:rPr lang="cs-CZ" dirty="0" smtClean="0"/>
              <a:t>		nepředvídatelnými okolnostmi a změna 	nemění </a:t>
            </a:r>
            <a:r>
              <a:rPr lang="cs-CZ" dirty="0"/>
              <a:t>celkovou povahu </a:t>
            </a:r>
            <a:r>
              <a:rPr lang="cs-CZ" dirty="0" smtClean="0"/>
              <a:t>zakázky)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smlouvy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75644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neoddělitelné od původní veřejné zakázky </a:t>
            </a:r>
            <a:endParaRPr lang="cs-CZ" dirty="0" smtClean="0"/>
          </a:p>
          <a:p>
            <a:r>
              <a:rPr lang="cs-CZ" dirty="0" smtClean="0"/>
              <a:t>nepředvídatelné</a:t>
            </a:r>
          </a:p>
          <a:p>
            <a:r>
              <a:rPr lang="cs-CZ" dirty="0" smtClean="0"/>
              <a:t>není </a:t>
            </a:r>
            <a:r>
              <a:rPr lang="cs-CZ" dirty="0"/>
              <a:t>nezbytné, aby tato nepředvídatelnost byla objektivní, ale postačí, pokud potřeba dodatečných prací služeb či dodávek </a:t>
            </a:r>
            <a:r>
              <a:rPr lang="cs-CZ" b="1" dirty="0"/>
              <a:t>nemohla být předvídána s náležitou </a:t>
            </a:r>
            <a:r>
              <a:rPr lang="cs-CZ" b="1" dirty="0" smtClean="0"/>
              <a:t>péčí</a:t>
            </a:r>
            <a:endParaRPr lang="cs-CZ" dirty="0" smtClean="0"/>
          </a:p>
          <a:p>
            <a:r>
              <a:rPr lang="cs-CZ" dirty="0"/>
              <a:t>l</a:t>
            </a:r>
            <a:r>
              <a:rPr lang="cs-CZ" dirty="0" smtClean="0"/>
              <a:t>imit </a:t>
            </a:r>
            <a:r>
              <a:rPr lang="cs-CZ" dirty="0"/>
              <a:t>50% ceny původní </a:t>
            </a:r>
            <a:r>
              <a:rPr lang="cs-CZ" dirty="0" smtClean="0"/>
              <a:t>zakázky, lze měnit </a:t>
            </a:r>
            <a:r>
              <a:rPr lang="cs-CZ" dirty="0"/>
              <a:t>rozsah zakázky opakovaně s tím, že hodnota jednotlivých změn se nesčítá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Dodatečné st. práce, služby a dodávky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3284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projednávání od ledna 2012</a:t>
            </a:r>
            <a:endParaRPr lang="cs-CZ" sz="2400" dirty="0"/>
          </a:p>
          <a:p>
            <a:r>
              <a:rPr lang="cs-CZ" dirty="0" smtClean="0"/>
              <a:t>balíček tří směrnic</a:t>
            </a:r>
          </a:p>
          <a:p>
            <a:r>
              <a:rPr lang="cs-CZ" dirty="0"/>
              <a:t>	</a:t>
            </a:r>
            <a:r>
              <a:rPr lang="cs-CZ" dirty="0" smtClean="0"/>
              <a:t>klasická</a:t>
            </a:r>
          </a:p>
          <a:p>
            <a:r>
              <a:rPr lang="cs-CZ" dirty="0"/>
              <a:t>	</a:t>
            </a:r>
            <a:r>
              <a:rPr lang="cs-CZ" dirty="0" smtClean="0"/>
              <a:t>sektorová</a:t>
            </a:r>
          </a:p>
          <a:p>
            <a:r>
              <a:rPr lang="cs-CZ" dirty="0"/>
              <a:t>	</a:t>
            </a:r>
            <a:r>
              <a:rPr lang="cs-CZ" dirty="0" smtClean="0"/>
              <a:t>koncesní</a:t>
            </a:r>
          </a:p>
          <a:p>
            <a:r>
              <a:rPr lang="cs-CZ" sz="2200" dirty="0" smtClean="0"/>
              <a:t>ambice ukončit během roku 2012 (dánské předsednictví)</a:t>
            </a:r>
          </a:p>
          <a:p>
            <a:r>
              <a:rPr lang="cs-CZ" sz="2200" dirty="0" smtClean="0"/>
              <a:t>realita: </a:t>
            </a:r>
            <a:r>
              <a:rPr lang="cs-CZ" sz="2200" dirty="0" smtClean="0">
                <a:solidFill>
                  <a:prstClr val="black"/>
                </a:solidFill>
              </a:rPr>
              <a:t>publikace </a:t>
            </a:r>
            <a:r>
              <a:rPr lang="cs-CZ" sz="2200" b="1" dirty="0" smtClean="0">
                <a:solidFill>
                  <a:prstClr val="black"/>
                </a:solidFill>
              </a:rPr>
              <a:t>28.3.2014</a:t>
            </a:r>
            <a:r>
              <a:rPr lang="cs-CZ" sz="2200" dirty="0" smtClean="0">
                <a:solidFill>
                  <a:prstClr val="black"/>
                </a:solidFill>
              </a:rPr>
              <a:t>, platnost </a:t>
            </a:r>
            <a:r>
              <a:rPr lang="cs-CZ" sz="2200" b="1" u="sng" dirty="0" smtClean="0">
                <a:solidFill>
                  <a:prstClr val="black"/>
                </a:solidFill>
              </a:rPr>
              <a:t>17.4.2014</a:t>
            </a:r>
            <a:r>
              <a:rPr lang="cs-CZ" sz="2200" dirty="0" smtClean="0">
                <a:solidFill>
                  <a:prstClr val="black"/>
                </a:solidFill>
              </a:rPr>
              <a:t> (řecké předsednictví)</a:t>
            </a:r>
            <a:endParaRPr lang="cs-CZ" sz="2200" dirty="0" smtClean="0"/>
          </a:p>
          <a:p>
            <a:endParaRPr lang="cs-CZ" sz="2400" dirty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Revize zadávacích směrnice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43954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Limity: změnit? ponechat?</a:t>
            </a:r>
          </a:p>
          <a:p>
            <a:r>
              <a:rPr lang="cs-CZ" dirty="0" smtClean="0"/>
              <a:t>Katalog výjimek: </a:t>
            </a:r>
            <a:r>
              <a:rPr lang="cs-CZ" dirty="0"/>
              <a:t>změnit? ponechat</a:t>
            </a:r>
            <a:r>
              <a:rPr lang="cs-CZ" dirty="0" smtClean="0"/>
              <a:t>?</a:t>
            </a:r>
          </a:p>
          <a:p>
            <a:r>
              <a:rPr lang="cs-CZ" dirty="0" smtClean="0"/>
              <a:t>Podlimitní režim: náměty na zjednodušení</a:t>
            </a:r>
          </a:p>
          <a:p>
            <a:r>
              <a:rPr lang="cs-CZ" dirty="0"/>
              <a:t>Užší řízení a </a:t>
            </a:r>
            <a:r>
              <a:rPr lang="cs-CZ" dirty="0" smtClean="0"/>
              <a:t>JŘSU: omezování počtu uchazečů?</a:t>
            </a:r>
          </a:p>
          <a:p>
            <a:r>
              <a:rPr lang="cs-CZ" dirty="0" smtClean="0"/>
              <a:t>Ekonomická kvalifikace: ponechat? nově upravit?</a:t>
            </a:r>
          </a:p>
          <a:p>
            <a:r>
              <a:rPr lang="cs-CZ" dirty="0" smtClean="0"/>
              <a:t>Mimořádně nízká nabídková cena: jak upravit?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pro transpozici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86656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Hodnocení nabídek: vyloučit hodnocení nejnižších nákladů? u všech VZ?</a:t>
            </a:r>
          </a:p>
          <a:p>
            <a:r>
              <a:rPr lang="cs-CZ" dirty="0"/>
              <a:t>Dodatečné stavební práce, služby a </a:t>
            </a:r>
            <a:r>
              <a:rPr lang="cs-CZ" dirty="0" smtClean="0"/>
              <a:t>dodávky: zpřísnit úpravu? ponechat směrnicovou?</a:t>
            </a:r>
          </a:p>
          <a:p>
            <a:r>
              <a:rPr lang="cs-CZ" dirty="0" smtClean="0"/>
              <a:t>Rušení při jedné nabídce: zrušit? změnit?</a:t>
            </a:r>
          </a:p>
          <a:p>
            <a:r>
              <a:rPr lang="cs-CZ" dirty="0" smtClean="0"/>
              <a:t>Dohled: náměty na změny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pro transpozici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56811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72000"/>
            <a:ext cx="9144000" cy="4572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4400" dirty="0" smtClean="0">
                <a:solidFill>
                  <a:srgbClr val="153255"/>
                </a:solidFill>
              </a:rPr>
              <a:t>DĚKUJI ZA POZORNOST</a:t>
            </a:r>
            <a:endParaRPr lang="en-US" sz="4400" dirty="0" smtClean="0">
              <a:solidFill>
                <a:srgbClr val="153255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AE4C0-B0B3-4E49-92A3-26BC20386DDE}" type="slidenum">
              <a:rPr lang="cs-CZ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současné znění z roku 2004</a:t>
            </a:r>
          </a:p>
          <a:p>
            <a:r>
              <a:rPr lang="cs-CZ" dirty="0" smtClean="0"/>
              <a:t>potřeba modernizace (agenda 2020)</a:t>
            </a:r>
          </a:p>
          <a:p>
            <a:endParaRPr lang="cs-CZ" sz="1000" dirty="0" smtClean="0"/>
          </a:p>
          <a:p>
            <a:r>
              <a:rPr lang="cs-CZ" dirty="0" smtClean="0"/>
              <a:t>	   </a:t>
            </a:r>
            <a:r>
              <a:rPr lang="cs-CZ" b="1" dirty="0" smtClean="0"/>
              <a:t>nový zákon o veřejných zakázkách</a:t>
            </a:r>
          </a:p>
          <a:p>
            <a:endParaRPr lang="cs-CZ" dirty="0" smtClean="0"/>
          </a:p>
          <a:p>
            <a:r>
              <a:rPr lang="cs-CZ" dirty="0" smtClean="0"/>
              <a:t>jeden zadávací kodex?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Revize zadávacích směrnic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67544" y="4077072"/>
            <a:ext cx="936104" cy="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4491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nízká podpora ze strany EK</a:t>
            </a:r>
          </a:p>
          <a:p>
            <a:r>
              <a:rPr lang="cs-CZ" dirty="0" smtClean="0"/>
              <a:t>nové instituty bez předchozí praxe</a:t>
            </a:r>
          </a:p>
          <a:p>
            <a:r>
              <a:rPr lang="cs-CZ" dirty="0" smtClean="0"/>
              <a:t>rizika nesystémových zásahů v legislativním procesu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transpozice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úprava zásad: nově přiměřenost</a:t>
            </a:r>
          </a:p>
          <a:p>
            <a:r>
              <a:rPr lang="cs-CZ" dirty="0" smtClean="0"/>
              <a:t>nový druh zadávacího řízení: partnerství pro inovace</a:t>
            </a:r>
          </a:p>
          <a:p>
            <a:r>
              <a:rPr lang="cs-CZ" dirty="0" smtClean="0"/>
              <a:t>veřejní zadavatelé centrální a </a:t>
            </a:r>
            <a:r>
              <a:rPr lang="cs-CZ" dirty="0" err="1" smtClean="0"/>
              <a:t>subcentrální</a:t>
            </a:r>
            <a:endParaRPr lang="cs-CZ" dirty="0" smtClean="0"/>
          </a:p>
          <a:p>
            <a:r>
              <a:rPr lang="cs-CZ" dirty="0" smtClean="0"/>
              <a:t>smíšené zakázky (dělitelnost předmětu)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principy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36899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povinná elektronizace (podávání nabídek), 2017</a:t>
            </a:r>
          </a:p>
          <a:p>
            <a:r>
              <a:rPr lang="cs-CZ" dirty="0" smtClean="0"/>
              <a:t>u NL stavebních prací povinnost odůvodnit, proč zadavatel VZ nerozdělil na části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principy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031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zastupování klienta </a:t>
            </a:r>
            <a:r>
              <a:rPr lang="cs-CZ" dirty="0" smtClean="0"/>
              <a:t>advokátem (soudní řízení, smírčí řízení, vč. poradenství, 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Postupy mimo režim směrnice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87018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 povinně zpřístupněna neomezeným přímým způsobem (pokud to umožňuje povaha)</a:t>
            </a:r>
          </a:p>
          <a:p>
            <a:r>
              <a:rPr lang="cs-CZ" dirty="0" smtClean="0"/>
              <a:t>…ČR má náskok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Poskytování ZD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49466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 mimo režim směrnice</a:t>
            </a:r>
          </a:p>
          <a:p>
            <a:r>
              <a:rPr lang="cs-CZ" dirty="0" smtClean="0"/>
              <a:t>koncepce „jedné osoby“</a:t>
            </a:r>
          </a:p>
          <a:p>
            <a:r>
              <a:rPr lang="cs-CZ" dirty="0" smtClean="0"/>
              <a:t>vertikální spolupráce (80% činnosti)</a:t>
            </a:r>
          </a:p>
          <a:p>
            <a:r>
              <a:rPr lang="cs-CZ" dirty="0" smtClean="0"/>
              <a:t>horizontální spolupráce (soukromý kapitál?)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In-house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49466409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1074</TotalTime>
  <Words>557</Words>
  <Application>Microsoft Office PowerPoint</Application>
  <PresentationFormat>Předvádění na obrazovce (4:3)</PresentationFormat>
  <Paragraphs>99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MMR_klas</vt:lpstr>
      <vt:lpstr>Transpozice evropské zadávací směrnice</vt:lpstr>
      <vt:lpstr>Revize zadávacích směrnice</vt:lpstr>
      <vt:lpstr>Revize zadávacích směrnic</vt:lpstr>
      <vt:lpstr>Rizika transpozice</vt:lpstr>
      <vt:lpstr>Obecné principy</vt:lpstr>
      <vt:lpstr>Obecné principy</vt:lpstr>
      <vt:lpstr>Postupy mimo režim směrnice</vt:lpstr>
      <vt:lpstr>Poskytování ZD</vt:lpstr>
      <vt:lpstr>In-house</vt:lpstr>
      <vt:lpstr>Postup v OŘ</vt:lpstr>
      <vt:lpstr>Nesoulad nabídky s právem EU</vt:lpstr>
      <vt:lpstr>Profesní pochybení</vt:lpstr>
      <vt:lpstr>Self-cleaning</vt:lpstr>
      <vt:lpstr>Ekonomická kvalifikace</vt:lpstr>
      <vt:lpstr>Hodnotící kritéria</vt:lpstr>
      <vt:lpstr>Hodnotící kritéria</vt:lpstr>
      <vt:lpstr>Mimořádně nízká nabídková cena</vt:lpstr>
      <vt:lpstr>Změna smlouvy</vt:lpstr>
      <vt:lpstr>Dodatečné st. práce, služby a dodávky</vt:lpstr>
      <vt:lpstr>Možnosti pro transpozici</vt:lpstr>
      <vt:lpstr>Možnosti pro transpozici</vt:lpstr>
      <vt:lpstr>DĚKUJI ZA POZORNOST</vt:lpstr>
    </vt:vector>
  </TitlesOfParts>
  <Company>MMR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*</dc:creator>
  <cp:lastModifiedBy>ugh</cp:lastModifiedBy>
  <cp:revision>179</cp:revision>
  <cp:lastPrinted>2013-12-11T18:34:14Z</cp:lastPrinted>
  <dcterms:created xsi:type="dcterms:W3CDTF">2012-11-28T11:32:44Z</dcterms:created>
  <dcterms:modified xsi:type="dcterms:W3CDTF">2014-05-13T07:28:22Z</dcterms:modified>
</cp:coreProperties>
</file>