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2" r:id="rId2"/>
    <p:sldId id="409" r:id="rId3"/>
    <p:sldId id="411" r:id="rId4"/>
    <p:sldId id="410" r:id="rId5"/>
    <p:sldId id="415" r:id="rId6"/>
    <p:sldId id="424" r:id="rId7"/>
    <p:sldId id="428" r:id="rId8"/>
    <p:sldId id="425" r:id="rId9"/>
    <p:sldId id="426" r:id="rId10"/>
    <p:sldId id="427" r:id="rId11"/>
    <p:sldId id="421" r:id="rId12"/>
    <p:sldId id="429" r:id="rId13"/>
    <p:sldId id="422" r:id="rId14"/>
    <p:sldId id="420" r:id="rId15"/>
    <p:sldId id="423" r:id="rId16"/>
    <p:sldId id="412" r:id="rId17"/>
    <p:sldId id="430" r:id="rId18"/>
    <p:sldId id="414" r:id="rId19"/>
    <p:sldId id="432" r:id="rId20"/>
    <p:sldId id="433" r:id="rId21"/>
    <p:sldId id="434" r:id="rId22"/>
    <p:sldId id="435" r:id="rId23"/>
    <p:sldId id="400" r:id="rId24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96"/>
    <a:srgbClr val="000080"/>
    <a:srgbClr val="000081"/>
    <a:srgbClr val="41C700"/>
    <a:srgbClr val="FFD995"/>
    <a:srgbClr val="D2E1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69" autoAdjust="0"/>
    <p:restoredTop sz="94755" autoAdjust="0"/>
  </p:normalViewPr>
  <p:slideViewPr>
    <p:cSldViewPr>
      <p:cViewPr>
        <p:scale>
          <a:sx n="80" d="100"/>
          <a:sy n="80" d="100"/>
        </p:scale>
        <p:origin x="-1056" y="-756"/>
      </p:cViewPr>
      <p:guideLst>
        <p:guide orient="horz" pos="1296"/>
        <p:guide pos="336"/>
      </p:guideLst>
    </p:cSldViewPr>
  </p:slideViewPr>
  <p:outlineViewPr>
    <p:cViewPr>
      <p:scale>
        <a:sx n="33" d="100"/>
        <a:sy n="33" d="100"/>
      </p:scale>
      <p:origin x="42" y="196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85BBA8A-A9A8-4C33-8ADD-3AA5125CA9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828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D02123-FF7A-4BB5-805F-EB83A042AA8B}" type="datetimeFigureOut">
              <a:rPr lang="cs-CZ"/>
              <a:pPr>
                <a:defRPr/>
              </a:pPr>
              <a:t>15.5.2014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F4785A8-35B6-4841-9518-B060686A88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535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785A8-35B6-4841-9518-B060686A8849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332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14338"/>
            <a:ext cx="2057400" cy="57118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14338"/>
            <a:ext cx="6019800" cy="57118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00450" y="414338"/>
            <a:ext cx="4095750" cy="11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544545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3408363" y="442913"/>
            <a:ext cx="74612" cy="1163637"/>
          </a:xfrm>
          <a:prstGeom prst="rect">
            <a:avLst/>
          </a:prstGeom>
          <a:solidFill>
            <a:srgbClr val="41C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8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3400" y="422275"/>
            <a:ext cx="17526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3"/>
          <p:cNvPicPr>
            <a:picLocks noChangeAspect="1" noChangeArrowheads="1"/>
          </p:cNvPicPr>
          <p:nvPr userDrawn="1"/>
        </p:nvPicPr>
        <p:blipFill>
          <a:blip r:embed="rId14" cstate="print"/>
          <a:srcRect t="53767" b="28105"/>
          <a:stretch>
            <a:fillRect/>
          </a:stretch>
        </p:blipFill>
        <p:spPr bwMode="auto">
          <a:xfrm>
            <a:off x="533400" y="6405563"/>
            <a:ext cx="80772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489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4896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4896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4896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4896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4896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4896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4896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489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ihovychod.cz/pro-prijemce/zadavani-zakaze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533400" y="304800"/>
            <a:ext cx="75438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2" cstate="print"/>
          <a:srcRect t="53767" b="28105"/>
          <a:stretch>
            <a:fillRect/>
          </a:stretch>
        </p:blipFill>
        <p:spPr bwMode="auto">
          <a:xfrm>
            <a:off x="533400" y="6405563"/>
            <a:ext cx="80772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2" cstate="print"/>
          <a:srcRect t="594" b="-899"/>
          <a:stretch>
            <a:fillRect/>
          </a:stretch>
        </p:blipFill>
        <p:spPr bwMode="auto">
          <a:xfrm>
            <a:off x="533400" y="4572000"/>
            <a:ext cx="80772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381000" y="6324600"/>
            <a:ext cx="8382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205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57200"/>
            <a:ext cx="40386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13"/>
          <p:cNvGrpSpPr>
            <a:grpSpLocks/>
          </p:cNvGrpSpPr>
          <p:nvPr/>
        </p:nvGrpSpPr>
        <p:grpSpPr bwMode="auto">
          <a:xfrm>
            <a:off x="533400" y="2477592"/>
            <a:ext cx="8077200" cy="87312"/>
            <a:chOff x="336" y="3456"/>
            <a:chExt cx="5088" cy="91"/>
          </a:xfrm>
        </p:grpSpPr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336" y="3456"/>
              <a:ext cx="1134" cy="91"/>
            </a:xfrm>
            <a:prstGeom prst="rect">
              <a:avLst/>
            </a:prstGeom>
            <a:solidFill>
              <a:srgbClr val="00489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1422" y="3456"/>
              <a:ext cx="1698" cy="90"/>
            </a:xfrm>
            <a:prstGeom prst="rect">
              <a:avLst/>
            </a:prstGeom>
            <a:solidFill>
              <a:srgbClr val="41C7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3120" y="3456"/>
              <a:ext cx="2304" cy="9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4859338" y="5486400"/>
            <a:ext cx="388937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cs-CZ" sz="1600">
                <a:solidFill>
                  <a:srgbClr val="004896"/>
                </a:solidFill>
                <a:latin typeface="Arial" charset="0"/>
                <a:cs typeface="Arial" charset="0"/>
              </a:rPr>
              <a:t>Evropská unie                                                     Evropský fond pro regionální rozvoj                      Investice do vaší budoucnosti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33400" y="1568986"/>
            <a:ext cx="80772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000" b="1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Veřejné zakázky </a:t>
            </a:r>
            <a:br>
              <a:rPr lang="cs-CZ" sz="4000" b="1" dirty="0" smtClean="0">
                <a:solidFill>
                  <a:srgbClr val="004896"/>
                </a:solidFill>
                <a:latin typeface="Arial" charset="0"/>
                <a:cs typeface="Arial" charset="0"/>
              </a:rPr>
            </a:br>
            <a:r>
              <a:rPr lang="cs-CZ" sz="3200" b="1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/>
            </a:r>
            <a:br>
              <a:rPr lang="cs-CZ" sz="3200" b="1" dirty="0" smtClean="0">
                <a:solidFill>
                  <a:srgbClr val="004896"/>
                </a:solidFill>
                <a:latin typeface="Arial" charset="0"/>
                <a:cs typeface="Arial" charset="0"/>
              </a:rPr>
            </a:br>
            <a:r>
              <a:rPr lang="cs-CZ" sz="4000" b="1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pohledem poskytovatele dotace </a:t>
            </a:r>
            <a:br>
              <a:rPr lang="cs-CZ" sz="4000" b="1" dirty="0" smtClean="0">
                <a:solidFill>
                  <a:srgbClr val="004896"/>
                </a:solidFill>
                <a:latin typeface="Arial" charset="0"/>
                <a:cs typeface="Arial" charset="0"/>
              </a:rPr>
            </a:br>
            <a:endParaRPr lang="cs-CZ" sz="200" b="1" dirty="0" smtClean="0">
              <a:solidFill>
                <a:srgbClr val="004896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(Marek </a:t>
            </a:r>
            <a:r>
              <a:rPr lang="cs-CZ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Bena, </a:t>
            </a:r>
            <a:r>
              <a:rPr lang="cs-CZ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Robert Páleník)</a:t>
            </a:r>
            <a:endParaRPr lang="cs-CZ" dirty="0">
              <a:solidFill>
                <a:srgbClr val="004896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33400" y="4160113"/>
            <a:ext cx="807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Veřejné zakázky v kontextu evropských a národních projektů – Quo </a:t>
            </a:r>
            <a:r>
              <a:rPr lang="cs-CZ" sz="1200" b="1" dirty="0" err="1" smtClean="0">
                <a:solidFill>
                  <a:srgbClr val="004896"/>
                </a:solidFill>
                <a:latin typeface="Arial" charset="0"/>
                <a:cs typeface="Arial" charset="0"/>
              </a:rPr>
              <a:t>vadis</a:t>
            </a:r>
            <a:r>
              <a:rPr lang="cs-CZ" sz="1200" b="1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?, 14. </a:t>
            </a:r>
            <a:r>
              <a:rPr lang="cs-CZ" sz="1200" b="1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května </a:t>
            </a:r>
            <a:r>
              <a:rPr lang="cs-CZ" sz="1200" b="1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2014, Křtiny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latin typeface="Arial" charset="0"/>
                <a:cs typeface="Arial" charset="0"/>
              </a:rPr>
              <a:t/>
            </a:r>
            <a:br>
              <a:rPr lang="cs-CZ" sz="2800" dirty="0" smtClean="0">
                <a:latin typeface="Arial" charset="0"/>
                <a:cs typeface="Arial" charset="0"/>
              </a:rPr>
            </a:br>
            <a:r>
              <a:rPr lang="cs-CZ" sz="2800" dirty="0" smtClean="0">
                <a:latin typeface="Arial" charset="0"/>
                <a:cs typeface="Arial" charset="0"/>
              </a:rPr>
              <a:t>Kroky </a:t>
            </a:r>
            <a:r>
              <a:rPr lang="cs-CZ" sz="2800" dirty="0" smtClean="0">
                <a:latin typeface="Arial" charset="0"/>
                <a:cs typeface="Arial" charset="0"/>
              </a:rPr>
              <a:t>příjemce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428625" y="1628800"/>
            <a:ext cx="8229600" cy="462379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buNone/>
            </a:pPr>
            <a:r>
              <a:rPr lang="cs-CZ" sz="2400" b="1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stížnost proti postupu úřadu</a:t>
            </a:r>
            <a:endParaRPr lang="cs-CZ" sz="2000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000" b="1" dirty="0" smtClean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Vyřízena zpravidla </a:t>
            </a:r>
            <a:r>
              <a:rPr lang="cs-CZ" sz="2000" b="1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cs-CZ" sz="2000" b="1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30 dnů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ode dne, kdy byla doručena. V odůvodněných případech, kdy je nutné provést podrobné šetření stížnosti,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může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být lhůta prodloužena o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dalších 30 dnů.</a:t>
            </a:r>
            <a:endParaRPr lang="cs-CZ" sz="2000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cs-CZ" sz="2000" dirty="0" smtClean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Bude-li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stížnost shledána důvodnou nebo částečně důvodnou, provede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poskytovatel dotace nezbytná </a:t>
            </a:r>
            <a:r>
              <a:rPr lang="cs-CZ" sz="2000" b="1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opatření k nápravě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027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000" dirty="0" smtClean="0">
                <a:latin typeface="Arial" charset="0"/>
                <a:cs typeface="Arial" charset="0"/>
              </a:rPr>
              <a:t/>
            </a:r>
            <a:br>
              <a:rPr lang="cs-CZ" sz="1000" dirty="0" smtClean="0">
                <a:latin typeface="Arial" charset="0"/>
                <a:cs typeface="Arial" charset="0"/>
              </a:rPr>
            </a:br>
            <a:r>
              <a:rPr lang="cs-CZ" sz="2800" dirty="0" smtClean="0">
                <a:latin typeface="Arial" charset="0"/>
                <a:cs typeface="Arial" charset="0"/>
              </a:rPr>
              <a:t>Postup řešení </a:t>
            </a:r>
            <a:br>
              <a:rPr lang="cs-CZ" sz="2800" dirty="0" smtClean="0">
                <a:latin typeface="Arial" charset="0"/>
                <a:cs typeface="Arial" charset="0"/>
              </a:rPr>
            </a:br>
            <a:r>
              <a:rPr lang="cs-CZ" sz="2800" dirty="0" smtClean="0">
                <a:latin typeface="Arial" charset="0"/>
                <a:cs typeface="Arial" charset="0"/>
              </a:rPr>
              <a:t>nálezů z auditu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428625" y="1628800"/>
            <a:ext cx="8229600" cy="462379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lvl="1" indent="-292100" eaLnBrk="1" hangingPunct="1">
              <a:buClr>
                <a:srgbClr val="41C700"/>
              </a:buClr>
              <a:buFontTx/>
              <a:buChar char="•"/>
              <a:tabLst>
                <a:tab pos="292100" algn="l"/>
              </a:tabLst>
              <a:defRPr/>
            </a:pPr>
            <a:r>
              <a:rPr lang="cs-CZ" sz="2000" b="1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předběžné zjištění</a:t>
            </a:r>
          </a:p>
          <a:p>
            <a:pPr marL="292100" lvl="1" indent="-292100" eaLnBrk="1" hangingPunct="1">
              <a:buClr>
                <a:srgbClr val="41C700"/>
              </a:buClr>
              <a:buFontTx/>
              <a:buChar char="•"/>
              <a:tabLst>
                <a:tab pos="292100" algn="l"/>
              </a:tabLst>
              <a:defRPr/>
            </a:pPr>
            <a:endParaRPr lang="cs-CZ" sz="1000" dirty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92100" lvl="1" indent="-292100" eaLnBrk="1" hangingPunct="1">
              <a:buClr>
                <a:srgbClr val="41C700"/>
              </a:buClr>
              <a:buFontTx/>
              <a:buChar char="•"/>
              <a:tabLst>
                <a:tab pos="292100" algn="l"/>
              </a:tabLst>
              <a:defRPr/>
            </a:pPr>
            <a:r>
              <a:rPr lang="cs-CZ" sz="2000" b="1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návrh auditní zprávy</a:t>
            </a:r>
          </a:p>
          <a:p>
            <a:pPr marL="0" lvl="0" indent="0">
              <a:buNone/>
              <a:tabLst>
                <a:tab pos="273050" algn="l"/>
              </a:tabLst>
            </a:pP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	§ 13a z. č. 320/2001 Sb.</a:t>
            </a:r>
            <a:endParaRPr lang="cs-CZ" sz="2000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273050" indent="0">
              <a:buNone/>
            </a:pPr>
            <a:r>
              <a:rPr lang="cs-CZ" sz="2000" i="1" dirty="0" smtClean="0"/>
              <a:t>Zaměstnanec </a:t>
            </a:r>
            <a:r>
              <a:rPr lang="cs-CZ" sz="2000" i="1" dirty="0"/>
              <a:t>kontrolního orgánu, který audit vykonává, je povinen seznámit osobu, </a:t>
            </a:r>
            <a:r>
              <a:rPr lang="cs-CZ" sz="2000" i="1" dirty="0" smtClean="0"/>
              <a:t>u které </a:t>
            </a:r>
            <a:r>
              <a:rPr lang="cs-CZ" sz="2000" i="1" dirty="0"/>
              <a:t>je tento audit vykonáván, se získanými poznatky a s navrhovaným obsahem zprávy o </a:t>
            </a:r>
            <a:r>
              <a:rPr lang="cs-CZ" sz="2000" i="1" dirty="0" smtClean="0"/>
              <a:t>auditu a </a:t>
            </a:r>
            <a:r>
              <a:rPr lang="cs-CZ" sz="2000" i="1" dirty="0"/>
              <a:t>poskytnout jí písemné vyhotovení návrhu této zprávy. Osoba, u které je audit vykonáván, </a:t>
            </a:r>
            <a:r>
              <a:rPr lang="cs-CZ" sz="2000" i="1" dirty="0" smtClean="0"/>
              <a:t>je oprávněna </a:t>
            </a:r>
            <a:r>
              <a:rPr lang="cs-CZ" sz="2000" i="1" dirty="0"/>
              <a:t>zaujmout k návrhu této zprávy písemné stanovisko. Toto stanovisko je součástí </a:t>
            </a:r>
            <a:r>
              <a:rPr lang="cs-CZ" sz="2000" i="1" dirty="0" smtClean="0"/>
              <a:t>zprávy o </a:t>
            </a:r>
            <a:r>
              <a:rPr lang="cs-CZ" sz="2000" i="1" dirty="0"/>
              <a:t>auditu. Lhůtu k zaujetí stanoviska stanoví zaměstnanec kontrolního orgánu, který </a:t>
            </a:r>
            <a:r>
              <a:rPr lang="cs-CZ" sz="2000" i="1" dirty="0" smtClean="0"/>
              <a:t>audit vykonává</a:t>
            </a:r>
            <a:r>
              <a:rPr lang="cs-CZ" sz="2000" i="1" dirty="0"/>
              <a:t>. </a:t>
            </a:r>
            <a:r>
              <a:rPr lang="cs-CZ" sz="2000" b="1" i="1" dirty="0"/>
              <a:t>Tato lhůta nesmí být kratší než 5 dní, pokud nebyla dohodnuta lhůta jiná.</a:t>
            </a:r>
            <a:endParaRPr lang="cs-CZ" sz="2000" b="1" i="1" dirty="0" smtClean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cs-CZ" sz="2000" b="1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292100" lvl="1" indent="-292100" eaLnBrk="1" hangingPunct="1">
              <a:buClr>
                <a:srgbClr val="41C700"/>
              </a:buClr>
              <a:buFontTx/>
              <a:buChar char="•"/>
              <a:tabLst>
                <a:tab pos="292100" algn="l"/>
              </a:tabLst>
              <a:defRPr/>
            </a:pPr>
            <a:r>
              <a:rPr lang="cs-CZ" sz="2000" b="1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finální verze auditní </a:t>
            </a:r>
            <a:r>
              <a:rPr lang="cs-CZ" sz="2000" b="1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zprávy</a:t>
            </a:r>
            <a:endParaRPr lang="cs-CZ" sz="2000" b="1" dirty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58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000" dirty="0" smtClean="0">
                <a:latin typeface="Arial" charset="0"/>
                <a:cs typeface="Arial" charset="0"/>
              </a:rPr>
              <a:t/>
            </a:r>
            <a:br>
              <a:rPr lang="cs-CZ" sz="1000" dirty="0" smtClean="0">
                <a:latin typeface="Arial" charset="0"/>
                <a:cs typeface="Arial" charset="0"/>
              </a:rPr>
            </a:br>
            <a:r>
              <a:rPr lang="cs-CZ" sz="2800" dirty="0" smtClean="0">
                <a:latin typeface="Arial" charset="0"/>
                <a:cs typeface="Arial" charset="0"/>
              </a:rPr>
              <a:t>Postup řešení </a:t>
            </a:r>
            <a:br>
              <a:rPr lang="cs-CZ" sz="2800" dirty="0" smtClean="0">
                <a:latin typeface="Arial" charset="0"/>
                <a:cs typeface="Arial" charset="0"/>
              </a:rPr>
            </a:br>
            <a:r>
              <a:rPr lang="cs-CZ" sz="2800" dirty="0" smtClean="0">
                <a:latin typeface="Arial" charset="0"/>
                <a:cs typeface="Arial" charset="0"/>
              </a:rPr>
              <a:t>nálezů z auditu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428625" y="1628800"/>
            <a:ext cx="8229600" cy="462379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lvl="1" indent="-292100" eaLnBrk="1" hangingPunct="1">
              <a:buClr>
                <a:srgbClr val="41C700"/>
              </a:buClr>
              <a:buFontTx/>
              <a:buChar char="•"/>
              <a:tabLst>
                <a:tab pos="292100" algn="l"/>
              </a:tabLst>
              <a:defRPr/>
            </a:pPr>
            <a:r>
              <a:rPr lang="cs-CZ" sz="2000" b="1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Vydání </a:t>
            </a:r>
            <a:r>
              <a:rPr lang="cs-CZ" sz="2000" b="1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rozhodnutí o porušení rozpočtové </a:t>
            </a:r>
            <a:r>
              <a:rPr lang="cs-CZ" sz="2000" b="1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kázně</a:t>
            </a:r>
            <a:br>
              <a:rPr lang="cs-CZ" sz="2000" b="1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Výše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odvodu se bude rovnat dotaci poskytnuté na veškeré způsobilé výdaje vzešlé z dotčeného zadávacího řízení </a:t>
            </a:r>
            <a:b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(tj. na základě zprávy auditu)</a:t>
            </a:r>
          </a:p>
          <a:p>
            <a:pPr marL="292100" lvl="1" indent="-292100" eaLnBrk="1" hangingPunct="1">
              <a:buClr>
                <a:srgbClr val="41C700"/>
              </a:buClr>
              <a:buFontTx/>
              <a:buChar char="•"/>
              <a:tabLst>
                <a:tab pos="292100" algn="l"/>
              </a:tabLst>
              <a:defRPr/>
            </a:pPr>
            <a:endParaRPr lang="cs-CZ" sz="2000" b="1" dirty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92100" lvl="1" indent="-292100" eaLnBrk="1" hangingPunct="1">
              <a:buClr>
                <a:srgbClr val="41C700"/>
              </a:buClr>
              <a:buFontTx/>
              <a:buChar char="•"/>
              <a:tabLst>
                <a:tab pos="292100" algn="l"/>
              </a:tabLst>
              <a:defRPr/>
            </a:pPr>
            <a:endParaRPr lang="cs-CZ" sz="2000" b="1" dirty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9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000" dirty="0" smtClean="0">
                <a:latin typeface="Arial" charset="0"/>
                <a:cs typeface="Arial" charset="0"/>
              </a:rPr>
              <a:t/>
            </a:r>
            <a:br>
              <a:rPr lang="cs-CZ" sz="1000" dirty="0" smtClean="0">
                <a:latin typeface="Arial" charset="0"/>
                <a:cs typeface="Arial" charset="0"/>
              </a:rPr>
            </a:br>
            <a:r>
              <a:rPr lang="cs-CZ" sz="2800" dirty="0" smtClean="0">
                <a:latin typeface="Arial" charset="0"/>
                <a:cs typeface="Arial" charset="0"/>
              </a:rPr>
              <a:t>Postup řešení </a:t>
            </a:r>
            <a:br>
              <a:rPr lang="cs-CZ" sz="2800" dirty="0" smtClean="0">
                <a:latin typeface="Arial" charset="0"/>
                <a:cs typeface="Arial" charset="0"/>
              </a:rPr>
            </a:br>
            <a:r>
              <a:rPr lang="cs-CZ" sz="2800" dirty="0" smtClean="0">
                <a:latin typeface="Arial" charset="0"/>
                <a:cs typeface="Arial" charset="0"/>
              </a:rPr>
              <a:t>nálezů z auditu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428625" y="1628800"/>
            <a:ext cx="8229600" cy="462379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000" b="1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Příjemce </a:t>
            </a:r>
            <a:r>
              <a:rPr lang="cs-CZ" sz="2000" b="1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má 2 možnosti:</a:t>
            </a:r>
          </a:p>
          <a:p>
            <a:pPr lvl="1"/>
            <a:r>
              <a:rPr lang="cs-CZ" sz="2000" b="1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Souhlasit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s identifikovaným pochybením, kdy procesním krokem je podání žádosti  o prominutí stanoveného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odvodu.</a:t>
            </a:r>
            <a:b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Na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základě žádosti dojde k </a:t>
            </a:r>
            <a:r>
              <a:rPr lang="cs-CZ" sz="2000" b="1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částečnému prominutí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stanoveného odvodu, a tím ke snížení odvodové povinnosti na částku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x %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z poskytnuté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dotace.</a:t>
            </a:r>
            <a:b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Uhrazením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předmětné částky bude zjištění z auditní zprávy ve vztahu k příjemci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vyřešeno.</a:t>
            </a:r>
          </a:p>
          <a:p>
            <a:pPr lvl="1"/>
            <a:endParaRPr lang="cs-CZ" sz="2000" dirty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lvl="1"/>
            <a:r>
              <a:rPr lang="cs-CZ" sz="2000" b="1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Nesouhlasit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s identifikovaným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pochybením podáním odvolání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na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MF ČR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prostřednictvím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ÚRR.</a:t>
            </a:r>
            <a:endParaRPr lang="cs-CZ" sz="2000" dirty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25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000" dirty="0">
                <a:latin typeface="Arial" charset="0"/>
                <a:cs typeface="Arial" charset="0"/>
              </a:rPr>
              <a:t/>
            </a:r>
            <a:br>
              <a:rPr lang="cs-CZ" sz="1000" dirty="0">
                <a:latin typeface="Arial" charset="0"/>
                <a:cs typeface="Arial" charset="0"/>
              </a:rPr>
            </a:br>
            <a:r>
              <a:rPr lang="cs-CZ" sz="2800" dirty="0">
                <a:latin typeface="Arial" charset="0"/>
                <a:cs typeface="Arial" charset="0"/>
              </a:rPr>
              <a:t>Postup </a:t>
            </a:r>
            <a:r>
              <a:rPr lang="cs-CZ" sz="2800" dirty="0" smtClean="0">
                <a:latin typeface="Arial" charset="0"/>
                <a:cs typeface="Arial" charset="0"/>
              </a:rPr>
              <a:t>řešení </a:t>
            </a:r>
            <a:br>
              <a:rPr lang="cs-CZ" sz="2800" dirty="0" smtClean="0">
                <a:latin typeface="Arial" charset="0"/>
                <a:cs typeface="Arial" charset="0"/>
              </a:rPr>
            </a:br>
            <a:r>
              <a:rPr lang="cs-CZ" sz="2800" dirty="0" smtClean="0">
                <a:latin typeface="Arial" charset="0"/>
                <a:cs typeface="Arial" charset="0"/>
              </a:rPr>
              <a:t>nálezů z auditu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428625" y="1628800"/>
            <a:ext cx="8229600" cy="462379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Bude-li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podáno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odvolání,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pak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pokud MF ČR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v pozici odvolacího orgánu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(odbor 12) rozhodnutí ÚRR </a:t>
            </a:r>
            <a:r>
              <a:rPr lang="cs-CZ" sz="2000" b="1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potvrdí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, má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příjemce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opět </a:t>
            </a:r>
            <a:b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b="1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2 možnosti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endParaRPr lang="cs-CZ" sz="2000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000" b="1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Požádat o prominutí stanoveného </a:t>
            </a:r>
            <a:r>
              <a:rPr lang="cs-CZ" sz="2000" b="1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odvodu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Na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základě žádosti dojde k částečnému prominutí stanoveného odvodu, a tím ke snížení odvodové povinnosti na částku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x%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z poskytnuté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dotace.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Uhrazením předmětné částky bude zjištění z auditní zprávy ve vztahu k příjemci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vyřešeno.</a:t>
            </a:r>
          </a:p>
          <a:p>
            <a:pPr lvl="1"/>
            <a:endParaRPr lang="cs-CZ" sz="2000" dirty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lvl="1"/>
            <a:r>
              <a:rPr lang="cs-CZ" sz="2000" b="1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Podat žalobu proti danému </a:t>
            </a:r>
            <a:r>
              <a:rPr lang="cs-CZ" sz="2000" b="1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rozhodnutí </a:t>
            </a:r>
            <a:br>
              <a:rPr lang="cs-CZ" sz="2000" b="1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V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 tomto případě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je odvod je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splatný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(!) do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15 dnů od nabytí právní moci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rozhodnutí, tj. od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rozhodnutí odvolacího orgánu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  <a:endParaRPr lang="cs-CZ" sz="2000" dirty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7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000" dirty="0" smtClean="0">
                <a:latin typeface="Arial" charset="0"/>
                <a:cs typeface="Arial" charset="0"/>
              </a:rPr>
              <a:t/>
            </a:r>
            <a:br>
              <a:rPr lang="cs-CZ" sz="1000" dirty="0" smtClean="0">
                <a:latin typeface="Arial" charset="0"/>
                <a:cs typeface="Arial" charset="0"/>
              </a:rPr>
            </a:br>
            <a:r>
              <a:rPr lang="cs-CZ" sz="2800" dirty="0" smtClean="0">
                <a:latin typeface="Arial" charset="0"/>
                <a:cs typeface="Arial" charset="0"/>
              </a:rPr>
              <a:t>Postup řešení </a:t>
            </a:r>
            <a:br>
              <a:rPr lang="cs-CZ" sz="2800" dirty="0" smtClean="0">
                <a:latin typeface="Arial" charset="0"/>
                <a:cs typeface="Arial" charset="0"/>
              </a:rPr>
            </a:br>
            <a:r>
              <a:rPr lang="cs-CZ" sz="2800" dirty="0" smtClean="0">
                <a:latin typeface="Arial" charset="0"/>
                <a:cs typeface="Arial" charset="0"/>
              </a:rPr>
              <a:t>nálezů z auditu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428625" y="1628800"/>
            <a:ext cx="8229600" cy="462379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Příjemce může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i v tomto případě požádat </a:t>
            </a:r>
            <a:r>
              <a:rPr lang="cs-CZ" sz="2000" b="1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o prominutí </a:t>
            </a:r>
            <a:r>
              <a:rPr lang="cs-CZ" sz="2000" b="1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odvodu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Na základě výsledku soudního řízení by došlo případně k vrácení částečně uhrazeného odvodu, stejně tak by se jednalo o podklad pro jednání se zástupci Auditního orgánu s cílem změnit závěrečnou zprávu z auditu operace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sz="2000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Bude-li podáno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odvolání,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pak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pokud MF ČR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v pozici odvolacího orgánu rozhodnutí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ÚRR vydané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na základě zprávy z auditu operace </a:t>
            </a:r>
            <a:r>
              <a:rPr lang="cs-CZ" sz="2000" b="1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nepotvrdí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, příjemce bude se svým odvoláním úspěšný a </a:t>
            </a:r>
            <a:r>
              <a:rPr lang="cs-CZ" sz="2000" b="1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nebude mít odvodovou </a:t>
            </a:r>
            <a:r>
              <a:rPr lang="cs-CZ" sz="2000" b="1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povinnost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endParaRPr lang="cs-CZ" sz="2000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Podklad pro jednání se zástupci Auditního orgánu ohledně </a:t>
            </a:r>
            <a:r>
              <a:rPr lang="cs-CZ" sz="2000" b="1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změny zprávy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z auditu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operace? </a:t>
            </a:r>
            <a:r>
              <a:rPr lang="cs-CZ" sz="2000" b="1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Nepravděpodobné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2000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16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450" y="414338"/>
            <a:ext cx="4857750" cy="1214462"/>
          </a:xfrm>
        </p:spPr>
        <p:txBody>
          <a:bodyPr anchor="t" anchorCtr="0"/>
          <a:lstStyle/>
          <a:p>
            <a:pPr eaLnBrk="1" hangingPunct="1">
              <a:lnSpc>
                <a:spcPct val="100000"/>
              </a:lnSpc>
            </a:pPr>
            <a:r>
              <a:rPr lang="cs-CZ" sz="2400" b="0" dirty="0" smtClean="0">
                <a:latin typeface="Arial" charset="0"/>
                <a:cs typeface="Arial" charset="0"/>
              </a:rPr>
              <a:t/>
            </a:r>
            <a:br>
              <a:rPr lang="cs-CZ" sz="2400" b="0" dirty="0" smtClean="0">
                <a:latin typeface="Arial" charset="0"/>
                <a:cs typeface="Arial" charset="0"/>
              </a:rPr>
            </a:br>
            <a:r>
              <a:rPr lang="cs-CZ" sz="2400" dirty="0" smtClean="0">
                <a:latin typeface="Arial" charset="0"/>
                <a:cs typeface="Arial" charset="0"/>
              </a:rPr>
              <a:t>Finanční opravy</a:t>
            </a:r>
            <a:br>
              <a:rPr lang="cs-CZ" sz="2400" dirty="0" smtClean="0">
                <a:latin typeface="Arial" charset="0"/>
                <a:cs typeface="Arial" charset="0"/>
              </a:rPr>
            </a:br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43063"/>
            <a:ext cx="7848600" cy="4714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do 19. 12. 2013</a:t>
            </a:r>
          </a:p>
          <a:p>
            <a:pPr marL="0" indent="0">
              <a:buNone/>
              <a:tabLst>
                <a:tab pos="355600" algn="l"/>
              </a:tabLst>
            </a:pP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	Pokyny COCOF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07/0037/03-EN</a:t>
            </a:r>
          </a:p>
          <a:p>
            <a:pPr marL="0" indent="0">
              <a:buNone/>
              <a:tabLst>
                <a:tab pos="355600" algn="l"/>
              </a:tabLst>
            </a:pP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rozlišeny zakázky nadlimitní/podlimitní</a:t>
            </a:r>
            <a:endParaRPr lang="cs-CZ" sz="2000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od 19. 12. 2013</a:t>
            </a:r>
          </a:p>
          <a:p>
            <a:pPr marL="0" indent="0">
              <a:buNone/>
              <a:tabLst>
                <a:tab pos="355600" algn="l"/>
              </a:tabLst>
            </a:pP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	Rozhodnutí EK C(2013)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9527 + </a:t>
            </a:r>
            <a:r>
              <a:rPr lang="cs-CZ" sz="2000" dirty="0" err="1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Annex</a:t>
            </a:r>
            <a:endParaRPr lang="cs-CZ" sz="2000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41C700"/>
              </a:buClr>
              <a:buFontTx/>
              <a:buChar char="-"/>
              <a:tabLst>
                <a:tab pos="355600" algn="l"/>
              </a:tabLst>
            </a:pPr>
            <a:endParaRPr lang="cs-CZ" sz="2000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0" lvl="1" indent="0">
              <a:buNone/>
              <a:tabLst>
                <a:tab pos="355600" algn="l"/>
              </a:tabLst>
            </a:pP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lang="cs-CZ" sz="2000" i="1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1.3 </a:t>
            </a:r>
            <a:r>
              <a:rPr lang="cs-CZ" sz="2000" i="1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Kritéria, která je třeba vzít v úvahu při rozhodování o sazbě </a:t>
            </a:r>
            <a:r>
              <a:rPr lang="cs-CZ" sz="2000" i="1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	opravy</a:t>
            </a:r>
            <a:r>
              <a:rPr lang="cs-CZ" sz="2000" i="1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, jež má být uplatněna</a:t>
            </a:r>
          </a:p>
          <a:p>
            <a:pPr marL="0" lvl="1" indent="0">
              <a:buNone/>
              <a:tabLst>
                <a:tab pos="355600" algn="l"/>
              </a:tabLst>
            </a:pPr>
            <a:endParaRPr lang="cs-CZ" sz="2000" i="1" dirty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lvl="1" indent="0">
              <a:buNone/>
              <a:tabLst>
                <a:tab pos="355600" algn="l"/>
              </a:tabLst>
            </a:pPr>
            <a:r>
              <a:rPr lang="cs-CZ" sz="2000" i="1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	„Je-li </a:t>
            </a:r>
            <a:r>
              <a:rPr lang="cs-CZ" sz="2000" i="1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nesrovnalost pouze formální povahy bez skutečného nebo </a:t>
            </a:r>
            <a:r>
              <a:rPr lang="cs-CZ" sz="2000" i="1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	potenciálního </a:t>
            </a:r>
            <a:r>
              <a:rPr lang="cs-CZ" sz="2000" i="1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finančního dopadu, nebude provedena žádná </a:t>
            </a:r>
            <a:r>
              <a:rPr lang="cs-CZ" sz="2000" i="1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	oprava.“</a:t>
            </a:r>
            <a:endParaRPr lang="cs-CZ" sz="2000" i="1" dirty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12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450" y="414338"/>
            <a:ext cx="4857750" cy="1214462"/>
          </a:xfrm>
        </p:spPr>
        <p:txBody>
          <a:bodyPr anchor="t" anchorCtr="0"/>
          <a:lstStyle/>
          <a:p>
            <a:pPr eaLnBrk="1" hangingPunct="1">
              <a:lnSpc>
                <a:spcPct val="100000"/>
              </a:lnSpc>
            </a:pPr>
            <a:r>
              <a:rPr lang="cs-CZ" sz="2400" b="0" dirty="0" smtClean="0">
                <a:latin typeface="Arial" charset="0"/>
                <a:cs typeface="Arial" charset="0"/>
              </a:rPr>
              <a:t/>
            </a:r>
            <a:br>
              <a:rPr lang="cs-CZ" sz="2400" b="0" dirty="0" smtClean="0">
                <a:latin typeface="Arial" charset="0"/>
                <a:cs typeface="Arial" charset="0"/>
              </a:rPr>
            </a:br>
            <a:r>
              <a:rPr lang="cs-CZ" sz="2400" dirty="0" smtClean="0">
                <a:latin typeface="Arial" charset="0"/>
                <a:cs typeface="Arial" charset="0"/>
              </a:rPr>
              <a:t>Audity – rozdílné přístupy</a:t>
            </a:r>
            <a:br>
              <a:rPr lang="cs-CZ" sz="2400" dirty="0" smtClean="0">
                <a:latin typeface="Arial" charset="0"/>
                <a:cs typeface="Arial" charset="0"/>
              </a:rPr>
            </a:br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560" y="1643063"/>
            <a:ext cx="7848600" cy="4714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Konkrétní případ – finanční oprava 24.913.897,46 Kč</a:t>
            </a:r>
          </a:p>
          <a:p>
            <a:pPr marL="0" indent="0">
              <a:buNone/>
            </a:pPr>
            <a:r>
              <a:rPr lang="cs-CZ" sz="2000" i="1" dirty="0" smtClean="0">
                <a:cs typeface="Arial" charset="0"/>
              </a:rPr>
              <a:t>„Co se týká Vašeho konstatování o nedostatečné kompetenci auditorů a jejího potvrzení nezávislým odborným posudkem ze strany např. … VUT v Brně, na auditu …, lze reagovat ve 2 obecných úrovních.</a:t>
            </a:r>
          </a:p>
          <a:p>
            <a:pPr marL="0" indent="0">
              <a:buNone/>
            </a:pPr>
            <a:endParaRPr lang="cs-CZ" sz="2000" i="1" dirty="0">
              <a:cs typeface="Arial" charset="0"/>
            </a:endParaRPr>
          </a:p>
          <a:p>
            <a:pPr marL="0" indent="0">
              <a:buNone/>
            </a:pPr>
            <a:r>
              <a:rPr lang="cs-CZ" sz="2000" b="1" i="1" dirty="0" smtClean="0">
                <a:cs typeface="Arial" charset="0"/>
              </a:rPr>
              <a:t>Za prvé posudek byl  zpracován až po ukončení auditu</a:t>
            </a:r>
            <a:r>
              <a:rPr lang="cs-CZ" sz="2000" i="1" dirty="0" smtClean="0">
                <a:cs typeface="Arial" charset="0"/>
              </a:rPr>
              <a:t>, a tím nemohl být brán v potaz při provádění auditu a případně promítnut do závěru tohoto auditu. </a:t>
            </a:r>
          </a:p>
          <a:p>
            <a:pPr marL="0" indent="0">
              <a:buNone/>
            </a:pPr>
            <a:endParaRPr lang="cs-CZ" sz="2000" i="1" dirty="0" smtClean="0">
              <a:cs typeface="Arial" charset="0"/>
            </a:endParaRPr>
          </a:p>
          <a:p>
            <a:pPr marL="0" indent="0">
              <a:buNone/>
            </a:pPr>
            <a:r>
              <a:rPr lang="cs-CZ" sz="2000" b="1" i="1" dirty="0" smtClean="0">
                <a:cs typeface="Arial" charset="0"/>
              </a:rPr>
              <a:t>Chybí prohlášení </a:t>
            </a:r>
            <a:r>
              <a:rPr lang="cs-CZ" sz="2000" i="1" dirty="0" smtClean="0">
                <a:cs typeface="Arial" charset="0"/>
              </a:rPr>
              <a:t>zpracovatele o nezávislosti zpracovatele, tj. ekonomické nezávislosti na organizaci objednatele tohoto odborného stanoviska  a zejména vítězném dodavateli (zhotoviteli realizované) veřejné zakázky firmě … pro potvrzení nezávislosti.</a:t>
            </a:r>
            <a:endParaRPr lang="cs-CZ" sz="2000" i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7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450" y="414338"/>
            <a:ext cx="4857750" cy="1214462"/>
          </a:xfrm>
        </p:spPr>
        <p:txBody>
          <a:bodyPr anchor="t" anchorCtr="0"/>
          <a:lstStyle/>
          <a:p>
            <a:pPr eaLnBrk="1" hangingPunct="1">
              <a:lnSpc>
                <a:spcPct val="100000"/>
              </a:lnSpc>
            </a:pPr>
            <a:r>
              <a:rPr lang="cs-CZ" sz="2400" b="0" dirty="0" smtClean="0">
                <a:latin typeface="Arial" charset="0"/>
                <a:cs typeface="Arial" charset="0"/>
              </a:rPr>
              <a:t/>
            </a:r>
            <a:br>
              <a:rPr lang="cs-CZ" sz="2400" b="0" dirty="0" smtClean="0">
                <a:latin typeface="Arial" charset="0"/>
                <a:cs typeface="Arial" charset="0"/>
              </a:rPr>
            </a:br>
            <a:r>
              <a:rPr lang="cs-CZ" sz="2400" dirty="0" smtClean="0">
                <a:latin typeface="Arial" charset="0"/>
                <a:cs typeface="Arial" charset="0"/>
              </a:rPr>
              <a:t>Audity – rozdílné přístupy</a:t>
            </a:r>
            <a:br>
              <a:rPr lang="cs-CZ" sz="2400" dirty="0" smtClean="0">
                <a:latin typeface="Arial" charset="0"/>
                <a:cs typeface="Arial" charset="0"/>
              </a:rPr>
            </a:br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43063"/>
            <a:ext cx="7848600" cy="4714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Pozvání na „</a:t>
            </a:r>
            <a:r>
              <a:rPr lang="cs-CZ" sz="2000" dirty="0" err="1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Hearing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“ před EK: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slyšení </a:t>
            </a:r>
            <a:r>
              <a:rPr lang="cs-CZ" sz="2000" dirty="0"/>
              <a:t>k ROP Jihovýchod ve vazbě na DAS 2010 - případ PF 3976 a auditní misi </a:t>
            </a:r>
            <a:r>
              <a:rPr lang="cs-CZ" sz="2000" dirty="0" smtClean="0"/>
              <a:t>2010/CZ/REGIO/J4/870/1-7:</a:t>
            </a:r>
          </a:p>
          <a:p>
            <a:pPr marL="0" indent="0">
              <a:buNone/>
            </a:pPr>
            <a:endParaRPr lang="cs-CZ" sz="2000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000" i="1" dirty="0" smtClean="0">
                <a:ea typeface="+mn-ea"/>
                <a:cs typeface="Arial" pitchFamily="34" charset="0"/>
              </a:rPr>
              <a:t>Komise </a:t>
            </a:r>
            <a:r>
              <a:rPr lang="cs-CZ" sz="2000" i="1" dirty="0">
                <a:ea typeface="+mn-ea"/>
                <a:cs typeface="Arial" pitchFamily="34" charset="0"/>
              </a:rPr>
              <a:t>zdůrazňuje, že na základě </a:t>
            </a:r>
            <a:r>
              <a:rPr lang="cs-CZ" sz="2000" b="1" i="1" dirty="0">
                <a:ea typeface="+mn-ea"/>
                <a:cs typeface="Arial" pitchFamily="34" charset="0"/>
              </a:rPr>
              <a:t>partnerského přístupu </a:t>
            </a:r>
            <a:r>
              <a:rPr lang="cs-CZ" sz="2000" i="1" dirty="0">
                <a:ea typeface="+mn-ea"/>
                <a:cs typeface="Arial" pitchFamily="34" charset="0"/>
              </a:rPr>
              <a:t>a ve </a:t>
            </a:r>
            <a:r>
              <a:rPr lang="cs-CZ" sz="2000" b="1" i="1" dirty="0">
                <a:ea typeface="+mn-ea"/>
                <a:cs typeface="Arial" pitchFamily="34" charset="0"/>
              </a:rPr>
              <a:t>vzájemném porozumění </a:t>
            </a:r>
            <a:r>
              <a:rPr lang="cs-CZ" sz="2000" i="1" dirty="0">
                <a:ea typeface="+mn-ea"/>
                <a:cs typeface="Arial" pitchFamily="34" charset="0"/>
              </a:rPr>
              <a:t>je cílem jednání pokusit se dosáhnout </a:t>
            </a:r>
            <a:r>
              <a:rPr lang="cs-CZ" sz="2000" b="1" i="1" dirty="0">
                <a:ea typeface="+mn-ea"/>
                <a:cs typeface="Arial" pitchFamily="34" charset="0"/>
              </a:rPr>
              <a:t>shody na zjištěních </a:t>
            </a:r>
            <a:r>
              <a:rPr lang="cs-CZ" sz="2000" i="1" dirty="0">
                <a:ea typeface="+mn-ea"/>
                <a:cs typeface="Arial" pitchFamily="34" charset="0"/>
              </a:rPr>
              <a:t>a závěrech z nich vyplývajících.</a:t>
            </a:r>
          </a:p>
          <a:p>
            <a:pPr lvl="1"/>
            <a:r>
              <a:rPr lang="cs-CZ" sz="2000" i="1" dirty="0">
                <a:ea typeface="+mn-ea"/>
                <a:cs typeface="Arial" pitchFamily="34" charset="0"/>
              </a:rPr>
              <a:t>Pokud národní orgány předloží ve formě dopisu nebo elektronicky jakékoliv </a:t>
            </a:r>
            <a:r>
              <a:rPr lang="cs-CZ" sz="2000" b="1" i="1" dirty="0">
                <a:ea typeface="+mn-ea"/>
                <a:cs typeface="Arial" pitchFamily="34" charset="0"/>
              </a:rPr>
              <a:t>nové informace </a:t>
            </a:r>
            <a:r>
              <a:rPr lang="cs-CZ" sz="2000" i="1" dirty="0">
                <a:ea typeface="+mn-ea"/>
                <a:cs typeface="Arial" pitchFamily="34" charset="0"/>
              </a:rPr>
              <a:t>a /nebo dokumenty, které mohou být pro daný případ relevantní, uvítala by Komise, budou-li tyto předloženy dopisem a elektronicky nejpozději dva týdny před datem slyšení.</a:t>
            </a:r>
          </a:p>
          <a:p>
            <a:pPr eaLnBrk="1" hangingPunct="1">
              <a:buClr>
                <a:srgbClr val="41C700"/>
              </a:buClr>
              <a:buFontTx/>
              <a:buChar char="-"/>
            </a:pPr>
            <a:endParaRPr lang="cs-CZ" sz="2000" dirty="0" smtClean="0">
              <a:solidFill>
                <a:srgbClr val="00489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18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latin typeface="Arial" charset="0"/>
                <a:cs typeface="Arial" charset="0"/>
              </a:rPr>
              <a:t>Veřejné zakázky v kontextu evropských a národních projektů – Quo </a:t>
            </a:r>
            <a:r>
              <a:rPr lang="cs-CZ" sz="2400" dirty="0" err="1">
                <a:latin typeface="Arial" charset="0"/>
                <a:cs typeface="Arial" charset="0"/>
              </a:rPr>
              <a:t>vadis</a:t>
            </a:r>
            <a:r>
              <a:rPr lang="cs-CZ" sz="2400" dirty="0">
                <a:latin typeface="Arial" charset="0"/>
                <a:cs typeface="Arial" charset="0"/>
              </a:rPr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 algn="ctr">
              <a:buNone/>
            </a:pPr>
            <a:endParaRPr lang="cs-CZ" sz="2000" dirty="0" smtClean="0">
              <a:solidFill>
                <a:srgbClr val="004896"/>
              </a:solidFill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endParaRPr lang="cs-CZ" sz="2000" dirty="0">
              <a:solidFill>
                <a:srgbClr val="004896"/>
              </a:solidFill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endParaRPr lang="cs-CZ" sz="2000" dirty="0" smtClean="0">
              <a:solidFill>
                <a:srgbClr val="004896"/>
              </a:solidFill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r>
              <a:rPr lang="cs-CZ" sz="3600" b="1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Vybrané výkladové otázky, zkušenosti</a:t>
            </a:r>
            <a:endParaRPr lang="cs-CZ" sz="3600" b="1" dirty="0">
              <a:solidFill>
                <a:srgbClr val="00489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8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450" y="414338"/>
            <a:ext cx="4857750" cy="1214462"/>
          </a:xfrm>
        </p:spPr>
        <p:txBody>
          <a:bodyPr anchor="t" anchorCtr="0"/>
          <a:lstStyle/>
          <a:p>
            <a:pPr eaLnBrk="1" hangingPunct="1">
              <a:lnSpc>
                <a:spcPct val="100000"/>
              </a:lnSpc>
            </a:pPr>
            <a:r>
              <a:rPr lang="cs-CZ" sz="2400" b="0" dirty="0" smtClean="0">
                <a:latin typeface="Arial" charset="0"/>
                <a:cs typeface="Arial" charset="0"/>
              </a:rPr>
              <a:t/>
            </a:r>
            <a:br>
              <a:rPr lang="cs-CZ" sz="2400" b="0" dirty="0" smtClean="0">
                <a:latin typeface="Arial" charset="0"/>
                <a:cs typeface="Arial" charset="0"/>
              </a:rPr>
            </a:br>
            <a:r>
              <a:rPr lang="cs-CZ" sz="2400" dirty="0" smtClean="0">
                <a:latin typeface="Arial" charset="0"/>
                <a:cs typeface="Arial" charset="0"/>
              </a:rPr>
              <a:t>ROP Jihovýchod</a:t>
            </a:r>
            <a:br>
              <a:rPr lang="cs-CZ" sz="2400" dirty="0" smtClean="0">
                <a:latin typeface="Arial" charset="0"/>
                <a:cs typeface="Arial" charset="0"/>
              </a:rPr>
            </a:br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43063"/>
            <a:ext cx="7848600" cy="4714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indent="0" eaLnBrk="1" hangingPunct="1">
              <a:buClr>
                <a:srgbClr val="41C700"/>
              </a:buClr>
              <a:buNone/>
              <a:tabLst>
                <a:tab pos="292100" algn="l"/>
              </a:tabLst>
              <a:defRPr/>
            </a:pPr>
            <a:r>
              <a:rPr lang="cs-CZ" sz="2400" b="1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Aktuální stav </a:t>
            </a:r>
            <a:r>
              <a:rPr lang="cs-CZ" sz="2400" b="1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čerpání (podíl EU)</a:t>
            </a:r>
          </a:p>
          <a:p>
            <a:pPr marL="0" lvl="1" indent="0" eaLnBrk="1" hangingPunct="1">
              <a:buClr>
                <a:srgbClr val="41C700"/>
              </a:buClr>
              <a:buNone/>
              <a:tabLst>
                <a:tab pos="292100" algn="l"/>
              </a:tabLst>
              <a:defRPr/>
            </a:pPr>
            <a:endParaRPr lang="cs-CZ" sz="2000" dirty="0" smtClean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92100" lvl="1" indent="-292100" eaLnBrk="1" hangingPunct="1">
              <a:buClr>
                <a:srgbClr val="41C700"/>
              </a:buClr>
              <a:buChar char="•"/>
              <a:tabLst>
                <a:tab pos="292100" algn="l"/>
                <a:tab pos="2873375" algn="l"/>
                <a:tab pos="4572000" algn="l"/>
              </a:tabLst>
              <a:defRPr/>
            </a:pP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Alokace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100,0%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	18 811 900 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805,- Kč</a:t>
            </a:r>
            <a:endParaRPr lang="cs-CZ" sz="2000" dirty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92100" lvl="1" indent="-292100" eaLnBrk="1" hangingPunct="1">
              <a:buClr>
                <a:srgbClr val="41C700"/>
              </a:buClr>
              <a:buChar char="•"/>
              <a:tabLst>
                <a:tab pos="292100" algn="l"/>
                <a:tab pos="2873375" algn="l"/>
                <a:tab pos="4572000" algn="l"/>
              </a:tabLst>
              <a:defRPr/>
            </a:pP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Nasmlouváno 	  92,9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%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	17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 472 251 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862,- Kč</a:t>
            </a:r>
          </a:p>
          <a:p>
            <a:pPr marL="292100" lvl="1" indent="-292100" eaLnBrk="1" hangingPunct="1">
              <a:buClr>
                <a:srgbClr val="41C700"/>
              </a:buClr>
              <a:buChar char="•"/>
              <a:tabLst>
                <a:tab pos="292100" algn="l"/>
                <a:tab pos="2873375" algn="l"/>
                <a:tab pos="4572000" algn="l"/>
              </a:tabLst>
              <a:defRPr/>
            </a:pP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Proplaceno	  66,0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%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	12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 423 696 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296,- Kč</a:t>
            </a:r>
          </a:p>
          <a:p>
            <a:pPr marL="292100" lvl="1" indent="-292100" eaLnBrk="1" hangingPunct="1">
              <a:buClr>
                <a:srgbClr val="41C700"/>
              </a:buClr>
              <a:buChar char="•"/>
              <a:tabLst>
                <a:tab pos="292100" algn="l"/>
                <a:tab pos="2873375" algn="l"/>
                <a:tab pos="4572000" algn="l"/>
              </a:tabLst>
              <a:defRPr/>
            </a:pP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Certifikováno 	  60,4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%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	11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 355 183 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608,- Kč</a:t>
            </a:r>
            <a:endParaRPr lang="cs-CZ" sz="2000" dirty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eaLnBrk="1" hangingPunct="1">
              <a:buClr>
                <a:srgbClr val="41C700"/>
              </a:buClr>
              <a:buFontTx/>
              <a:buChar char="-"/>
            </a:pPr>
            <a:endParaRPr lang="cs-CZ" sz="2000" dirty="0" smtClean="0">
              <a:solidFill>
                <a:srgbClr val="00489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28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450" y="414338"/>
            <a:ext cx="4857750" cy="1214462"/>
          </a:xfrm>
        </p:spPr>
        <p:txBody>
          <a:bodyPr anchor="t" anchorCtr="0"/>
          <a:lstStyle/>
          <a:p>
            <a:pPr eaLnBrk="1" hangingPunct="1">
              <a:lnSpc>
                <a:spcPct val="100000"/>
              </a:lnSpc>
            </a:pPr>
            <a:r>
              <a:rPr lang="cs-CZ" sz="2400" dirty="0" smtClean="0">
                <a:latin typeface="Arial" charset="0"/>
                <a:cs typeface="Arial" charset="0"/>
              </a:rPr>
              <a:t>Veřejná zakázka rozdělená na části (§ 98)</a:t>
            </a:r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43063"/>
            <a:ext cx="7848600" cy="4714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41C700"/>
              </a:buClr>
              <a:buFontTx/>
              <a:buChar char="-"/>
            </a:pPr>
            <a:r>
              <a:rPr lang="cs-CZ" sz="2000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Lze připouští-li to povaha předmětu VZ, PH za celek, u každé části se procesně postupuje zvlášť.</a:t>
            </a:r>
          </a:p>
          <a:p>
            <a:pPr eaLnBrk="1" hangingPunct="1">
              <a:buClr>
                <a:srgbClr val="41C700"/>
              </a:buClr>
              <a:buFontTx/>
              <a:buChar char="-"/>
            </a:pPr>
            <a:endParaRPr lang="cs-CZ" sz="2000" dirty="0">
              <a:solidFill>
                <a:srgbClr val="004896"/>
              </a:solidFill>
              <a:latin typeface="Arial" charset="0"/>
              <a:cs typeface="Arial" charset="0"/>
            </a:endParaRPr>
          </a:p>
          <a:p>
            <a:pPr eaLnBrk="1" hangingPunct="1">
              <a:buClr>
                <a:srgbClr val="41C700"/>
              </a:buClr>
              <a:buFontTx/>
              <a:buChar char="-"/>
            </a:pPr>
            <a:r>
              <a:rPr lang="cs-CZ" sz="2000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Častá aplikace rozdělení na části, judikatura „diskriminačního slučování…“ KS Brno 62 </a:t>
            </a:r>
            <a:r>
              <a:rPr lang="cs-CZ" sz="2000" dirty="0" err="1">
                <a:solidFill>
                  <a:srgbClr val="004896"/>
                </a:solidFill>
                <a:latin typeface="Arial" charset="0"/>
                <a:cs typeface="Arial" charset="0"/>
              </a:rPr>
              <a:t>Af</a:t>
            </a:r>
            <a:r>
              <a:rPr lang="cs-CZ" sz="2000" dirty="0">
                <a:solidFill>
                  <a:srgbClr val="004896"/>
                </a:solidFill>
                <a:latin typeface="Arial" charset="0"/>
                <a:cs typeface="Arial" charset="0"/>
              </a:rPr>
              <a:t> </a:t>
            </a:r>
            <a:r>
              <a:rPr lang="cs-CZ" sz="2000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7/2010, UOHS R 326/2010 …</a:t>
            </a:r>
          </a:p>
          <a:p>
            <a:pPr eaLnBrk="1" hangingPunct="1">
              <a:buClr>
                <a:srgbClr val="41C700"/>
              </a:buClr>
              <a:buFontTx/>
              <a:buChar char="-"/>
            </a:pPr>
            <a:endParaRPr lang="cs-CZ" sz="2000" dirty="0" smtClean="0">
              <a:solidFill>
                <a:srgbClr val="004896"/>
              </a:solidFill>
              <a:latin typeface="Arial" charset="0"/>
              <a:cs typeface="Arial" charset="0"/>
            </a:endParaRPr>
          </a:p>
          <a:p>
            <a:pPr eaLnBrk="1" hangingPunct="1">
              <a:buClr>
                <a:srgbClr val="41C700"/>
              </a:buClr>
              <a:buFontTx/>
              <a:buChar char="-"/>
            </a:pPr>
            <a:r>
              <a:rPr lang="cs-CZ" sz="2000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Jak vykládat podmínku stanovení „oprávnění dodavatele“ podat nabídku na všechny, některé nebo jednu část??? Zásada nediskriminace…</a:t>
            </a:r>
          </a:p>
          <a:p>
            <a:pPr eaLnBrk="1" hangingPunct="1">
              <a:buClr>
                <a:srgbClr val="41C700"/>
              </a:buClr>
              <a:buFontTx/>
              <a:buChar char="-"/>
            </a:pPr>
            <a:endParaRPr lang="cs-CZ" sz="2000" dirty="0" smtClean="0">
              <a:solidFill>
                <a:srgbClr val="004896"/>
              </a:solidFill>
              <a:latin typeface="Arial" charset="0"/>
              <a:cs typeface="Arial" charset="0"/>
            </a:endParaRPr>
          </a:p>
          <a:p>
            <a:pPr eaLnBrk="1" hangingPunct="1">
              <a:buClr>
                <a:srgbClr val="41C700"/>
              </a:buClr>
              <a:buFontTx/>
              <a:buChar char="-"/>
            </a:pPr>
            <a:r>
              <a:rPr lang="cs-CZ" sz="2000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Co v případě, že dojde ke zrušení některé části VZ, jak dále postupovat? Stejný režim nebo dle PH opakovaně zadávané části?</a:t>
            </a:r>
          </a:p>
          <a:p>
            <a:pPr marL="0" indent="0" eaLnBrk="1" hangingPunct="1">
              <a:buClr>
                <a:srgbClr val="41C700"/>
              </a:buClr>
              <a:buNone/>
            </a:pPr>
            <a:endParaRPr lang="cs-CZ" sz="2000" dirty="0">
              <a:solidFill>
                <a:srgbClr val="00489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88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450" y="414338"/>
            <a:ext cx="4857750" cy="1214462"/>
          </a:xfrm>
        </p:spPr>
        <p:txBody>
          <a:bodyPr anchor="t" anchorCtr="0"/>
          <a:lstStyle/>
          <a:p>
            <a:pPr eaLnBrk="1" hangingPunct="1">
              <a:lnSpc>
                <a:spcPct val="100000"/>
              </a:lnSpc>
            </a:pPr>
            <a:r>
              <a:rPr lang="cs-CZ" sz="2400" dirty="0" smtClean="0">
                <a:latin typeface="Arial" charset="0"/>
                <a:cs typeface="Arial" charset="0"/>
              </a:rPr>
              <a:t>Bankovní záruka</a:t>
            </a:r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43063"/>
            <a:ext cx="7848600" cy="4714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41C700"/>
              </a:buClr>
              <a:buFontTx/>
              <a:buChar char="-"/>
            </a:pPr>
            <a:r>
              <a:rPr lang="cs-CZ" sz="2000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Zajišťuje plnění / záruční podmínky: součást obchodních podmínek, tj. povinnost pouze pro vybraného uchazeče</a:t>
            </a:r>
          </a:p>
          <a:p>
            <a:pPr eaLnBrk="1" hangingPunct="1">
              <a:buClr>
                <a:srgbClr val="41C700"/>
              </a:buClr>
              <a:buFontTx/>
              <a:buChar char="-"/>
            </a:pPr>
            <a:endParaRPr lang="cs-CZ" sz="2000" dirty="0" smtClean="0">
              <a:solidFill>
                <a:srgbClr val="004896"/>
              </a:solidFill>
              <a:latin typeface="Arial" charset="0"/>
              <a:cs typeface="Arial" charset="0"/>
            </a:endParaRPr>
          </a:p>
          <a:p>
            <a:pPr eaLnBrk="1" hangingPunct="1">
              <a:buClr>
                <a:srgbClr val="41C700"/>
              </a:buClr>
              <a:buFontTx/>
              <a:buChar char="-"/>
            </a:pPr>
            <a:r>
              <a:rPr lang="cs-CZ" sz="2000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Příslib BZ do nabídky? Rozhodnutí ÚOHS R360/2013 uznáno jako zadávací podmínka… Možná spornost (b.30) – kvalifikační předpoklad? Doporučujeme nepoužívat!</a:t>
            </a:r>
          </a:p>
          <a:p>
            <a:pPr eaLnBrk="1" hangingPunct="1">
              <a:buClr>
                <a:srgbClr val="41C700"/>
              </a:buClr>
              <a:buFontTx/>
              <a:buChar char="-"/>
            </a:pPr>
            <a:endParaRPr lang="cs-CZ" sz="2000" dirty="0" smtClean="0">
              <a:solidFill>
                <a:srgbClr val="004896"/>
              </a:solidFill>
              <a:latin typeface="Arial" charset="0"/>
              <a:cs typeface="Arial" charset="0"/>
            </a:endParaRPr>
          </a:p>
          <a:p>
            <a:pPr eaLnBrk="1" hangingPunct="1">
              <a:buClr>
                <a:srgbClr val="41C700"/>
              </a:buClr>
              <a:buFontTx/>
              <a:buChar char="-"/>
            </a:pPr>
            <a:r>
              <a:rPr lang="cs-CZ" sz="2000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V obchodních podmínkách lépe vyžadovat BZ k podpisu smlouvy vs.  pozdější (ne)předložení BZ a odstoupení od </a:t>
            </a:r>
            <a:r>
              <a:rPr lang="cs-CZ" sz="2000" dirty="0" err="1" smtClean="0">
                <a:solidFill>
                  <a:srgbClr val="004896"/>
                </a:solidFill>
                <a:latin typeface="Arial" charset="0"/>
                <a:cs typeface="Arial" charset="0"/>
              </a:rPr>
              <a:t>sml</a:t>
            </a:r>
            <a:r>
              <a:rPr lang="cs-CZ" sz="2000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.</a:t>
            </a:r>
          </a:p>
          <a:p>
            <a:pPr eaLnBrk="1" hangingPunct="1">
              <a:buClr>
                <a:srgbClr val="41C700"/>
              </a:buClr>
              <a:buFontTx/>
              <a:buChar char="-"/>
            </a:pPr>
            <a:endParaRPr lang="cs-CZ" sz="2000" dirty="0" smtClean="0">
              <a:solidFill>
                <a:srgbClr val="004896"/>
              </a:solidFill>
              <a:latin typeface="Arial" charset="0"/>
              <a:cs typeface="Arial" charset="0"/>
            </a:endParaRPr>
          </a:p>
          <a:p>
            <a:pPr eaLnBrk="1" hangingPunct="1">
              <a:buClr>
                <a:srgbClr val="41C700"/>
              </a:buClr>
              <a:buFontTx/>
              <a:buChar char="-"/>
            </a:pPr>
            <a:r>
              <a:rPr lang="cs-CZ" sz="2000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Vyhláška 232/2012 Sb. § 4/1/c, odůvodnění výše BZ nad 5% ceny VZ vs. otázka přiměřenosti výše BZ obecně (zásada nediskriminace)</a:t>
            </a:r>
          </a:p>
          <a:p>
            <a:pPr eaLnBrk="1" hangingPunct="1">
              <a:buClr>
                <a:srgbClr val="41C700"/>
              </a:buClr>
              <a:buFontTx/>
              <a:buChar char="-"/>
            </a:pPr>
            <a:endParaRPr lang="cs-CZ" sz="2000" dirty="0">
              <a:solidFill>
                <a:srgbClr val="00489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25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450" y="414338"/>
            <a:ext cx="4857750" cy="1214462"/>
          </a:xfrm>
        </p:spPr>
        <p:txBody>
          <a:bodyPr anchor="t" anchorCtr="0"/>
          <a:lstStyle/>
          <a:p>
            <a:pPr eaLnBrk="1" hangingPunct="1">
              <a:lnSpc>
                <a:spcPct val="100000"/>
              </a:lnSpc>
            </a:pPr>
            <a:r>
              <a:rPr lang="cs-CZ" sz="2400" dirty="0" smtClean="0">
                <a:latin typeface="Arial" charset="0"/>
                <a:cs typeface="Arial" charset="0"/>
              </a:rPr>
              <a:t>Technické KP – reference (§ 56)</a:t>
            </a:r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43063"/>
            <a:ext cx="7848600" cy="4714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41C700"/>
              </a:buClr>
              <a:buFontTx/>
              <a:buChar char="-"/>
            </a:pPr>
            <a:endParaRPr lang="cs-CZ" sz="2000" dirty="0" smtClean="0">
              <a:solidFill>
                <a:srgbClr val="004896"/>
              </a:solidFill>
              <a:latin typeface="Arial" charset="0"/>
              <a:cs typeface="Arial" charset="0"/>
            </a:endParaRPr>
          </a:p>
          <a:p>
            <a:pPr eaLnBrk="1" hangingPunct="1">
              <a:buClr>
                <a:srgbClr val="41C700"/>
              </a:buClr>
              <a:buFontTx/>
              <a:buChar char="-"/>
            </a:pPr>
            <a:r>
              <a:rPr lang="cs-CZ" sz="2000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Stanovení „úrovně předpokladu“ a „obdobnosti reference“ přiměřeně povaze plnění (ÚOHS S160/2012 – co je obdobné?)</a:t>
            </a:r>
          </a:p>
          <a:p>
            <a:pPr eaLnBrk="1" hangingPunct="1">
              <a:buClr>
                <a:srgbClr val="41C700"/>
              </a:buClr>
              <a:buFontTx/>
              <a:buChar char="-"/>
            </a:pPr>
            <a:endParaRPr lang="cs-CZ" sz="2000" dirty="0" smtClean="0">
              <a:solidFill>
                <a:srgbClr val="004896"/>
              </a:solidFill>
              <a:latin typeface="Arial" charset="0"/>
              <a:cs typeface="Arial" charset="0"/>
            </a:endParaRPr>
          </a:p>
          <a:p>
            <a:pPr eaLnBrk="1" hangingPunct="1">
              <a:buClr>
                <a:srgbClr val="41C700"/>
              </a:buClr>
              <a:buFontTx/>
              <a:buChar char="-"/>
            </a:pPr>
            <a:r>
              <a:rPr lang="cs-CZ" sz="2000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Správné stanovení vyžadovaných dokladů a jejich obsahu/podrobnosti. Prokazuje se seznamem (v podstatě ČP) + osvědčeními objednatelů</a:t>
            </a:r>
          </a:p>
          <a:p>
            <a:pPr eaLnBrk="1" hangingPunct="1">
              <a:buClr>
                <a:srgbClr val="41C700"/>
              </a:buClr>
              <a:buFontTx/>
              <a:buChar char="-"/>
            </a:pPr>
            <a:endParaRPr lang="cs-CZ" sz="2000" dirty="0" smtClean="0">
              <a:solidFill>
                <a:srgbClr val="004896"/>
              </a:solidFill>
              <a:latin typeface="Arial" charset="0"/>
              <a:cs typeface="Arial" charset="0"/>
            </a:endParaRPr>
          </a:p>
          <a:p>
            <a:pPr eaLnBrk="1" hangingPunct="1">
              <a:buClr>
                <a:srgbClr val="41C700"/>
              </a:buClr>
              <a:buFontTx/>
              <a:buChar char="-"/>
            </a:pPr>
            <a:r>
              <a:rPr lang="cs-CZ" sz="2000" dirty="0" smtClean="0">
                <a:solidFill>
                  <a:srgbClr val="004896"/>
                </a:solidFill>
                <a:latin typeface="Arial" charset="0"/>
                <a:cs typeface="Arial" charset="0"/>
              </a:rPr>
              <a:t>Vysvětlení / doplnění tehdy, není-li prokázáno splnění TKP. Vyloučení možné za prokázané nesplnění TKP (obsah odůvodnění vyloučení)!</a:t>
            </a:r>
          </a:p>
          <a:p>
            <a:pPr eaLnBrk="1" hangingPunct="1">
              <a:buClr>
                <a:srgbClr val="41C700"/>
              </a:buClr>
              <a:buFontTx/>
              <a:buChar char="-"/>
            </a:pPr>
            <a:endParaRPr lang="cs-CZ" sz="2000" dirty="0" smtClean="0">
              <a:solidFill>
                <a:srgbClr val="00489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93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450" y="414338"/>
            <a:ext cx="4857750" cy="1502494"/>
          </a:xfrm>
        </p:spPr>
        <p:txBody>
          <a:bodyPr anchor="t" anchorCtr="0"/>
          <a:lstStyle/>
          <a:p>
            <a:pPr eaLnBrk="1" hangingPunct="1">
              <a:lnSpc>
                <a:spcPct val="100000"/>
              </a:lnSpc>
            </a:pPr>
            <a:r>
              <a:rPr lang="cs-CZ" sz="2600" dirty="0" smtClean="0">
                <a:latin typeface="Arial" charset="0"/>
                <a:cs typeface="Arial" charset="0"/>
              </a:rPr>
              <a:t>Veřejné zakázky </a:t>
            </a:r>
            <a:br>
              <a:rPr lang="cs-CZ" sz="2600" dirty="0" smtClean="0">
                <a:latin typeface="Arial" charset="0"/>
                <a:cs typeface="Arial" charset="0"/>
              </a:rPr>
            </a:br>
            <a:r>
              <a:rPr lang="cs-CZ" sz="2600" dirty="0" smtClean="0">
                <a:latin typeface="Arial" charset="0"/>
                <a:cs typeface="Arial" charset="0"/>
              </a:rPr>
              <a:t>pohledem poskytovatele dotace</a:t>
            </a:r>
            <a:endParaRPr lang="cs-CZ" sz="2600" b="0" dirty="0" smtClean="0">
              <a:solidFill>
                <a:srgbClr val="000000"/>
              </a:solidFill>
            </a:endParaRPr>
          </a:p>
        </p:txBody>
      </p:sp>
      <p:sp>
        <p:nvSpPr>
          <p:cNvPr id="6" name="Zástupný symbol pro obsah 7"/>
          <p:cNvSpPr>
            <a:spLocks noGrp="1"/>
          </p:cNvSpPr>
          <p:nvPr>
            <p:ph idx="1"/>
          </p:nvPr>
        </p:nvSpPr>
        <p:spPr bwMode="auto">
          <a:xfrm>
            <a:off x="457200" y="2071688"/>
            <a:ext cx="8115300" cy="421481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algn="ctr">
              <a:buClr>
                <a:srgbClr val="41C700"/>
              </a:buClr>
              <a:buFontTx/>
              <a:buNone/>
              <a:defRPr/>
            </a:pPr>
            <a:endParaRPr lang="cs-CZ" b="1" dirty="0" smtClean="0">
              <a:solidFill>
                <a:srgbClr val="004896"/>
              </a:solidFill>
              <a:latin typeface="+mj-lt"/>
              <a:ea typeface="+mn-ea"/>
              <a:cs typeface="+mn-cs"/>
            </a:endParaRPr>
          </a:p>
          <a:p>
            <a:pPr marL="342900" lvl="1" indent="-342900" algn="ctr">
              <a:buClr>
                <a:srgbClr val="41C700"/>
              </a:buClr>
              <a:buFontTx/>
              <a:buNone/>
              <a:defRPr/>
            </a:pPr>
            <a:endParaRPr lang="cs-CZ" b="1" dirty="0">
              <a:solidFill>
                <a:srgbClr val="004896"/>
              </a:solidFill>
              <a:latin typeface="+mj-lt"/>
              <a:ea typeface="+mn-ea"/>
              <a:cs typeface="+mn-cs"/>
            </a:endParaRPr>
          </a:p>
          <a:p>
            <a:pPr marL="342900" lvl="1" indent="-342900" algn="ctr">
              <a:buClr>
                <a:srgbClr val="41C700"/>
              </a:buClr>
              <a:buFontTx/>
              <a:buNone/>
              <a:defRPr/>
            </a:pPr>
            <a:r>
              <a:rPr lang="cs-CZ" b="1" dirty="0" smtClean="0">
                <a:solidFill>
                  <a:srgbClr val="004896"/>
                </a:solidFill>
                <a:latin typeface="+mj-lt"/>
                <a:ea typeface="+mn-ea"/>
                <a:cs typeface="+mn-cs"/>
              </a:rPr>
              <a:t>Děkujeme za pozornost !</a:t>
            </a:r>
          </a:p>
          <a:p>
            <a:pPr marL="342900" lvl="1" indent="-342900" algn="ctr">
              <a:buClr>
                <a:srgbClr val="41C700"/>
              </a:buClr>
              <a:buFontTx/>
              <a:buNone/>
              <a:defRPr/>
            </a:pPr>
            <a:endParaRPr lang="cs-CZ" sz="1800" i="1" dirty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1" indent="-342900" algn="ctr">
              <a:buClr>
                <a:srgbClr val="41C700"/>
              </a:buClr>
              <a:buFontTx/>
              <a:buNone/>
              <a:defRPr/>
            </a:pPr>
            <a:endParaRPr lang="cs-CZ" sz="1800" i="1" dirty="0" smtClean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1" indent="-342900" algn="ctr">
              <a:buClr>
                <a:srgbClr val="41C700"/>
              </a:buClr>
              <a:buFontTx/>
              <a:buNone/>
              <a:defRPr/>
            </a:pPr>
            <a:endParaRPr lang="cs-CZ" sz="1800" i="1" dirty="0" smtClean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1" indent="-342900" algn="ctr">
              <a:buClr>
                <a:srgbClr val="41C700"/>
              </a:buClr>
              <a:buFontTx/>
              <a:buNone/>
              <a:defRPr/>
            </a:pPr>
            <a:r>
              <a:rPr lang="cs-CZ" sz="1800" i="1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Marek Bena, ÚRR Jihovýchod</a:t>
            </a:r>
          </a:p>
          <a:p>
            <a:pPr marL="342900" lvl="1" indent="-342900" algn="ctr">
              <a:buClr>
                <a:srgbClr val="41C700"/>
              </a:buClr>
              <a:buFontTx/>
              <a:buNone/>
              <a:defRPr/>
            </a:pPr>
            <a:r>
              <a:rPr lang="cs-CZ" sz="1800" i="1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Robert Páleník, externí expert ÚRR</a:t>
            </a:r>
          </a:p>
          <a:p>
            <a:pPr marL="342900" lvl="1" indent="-342900" algn="ctr">
              <a:buClr>
                <a:srgbClr val="41C700"/>
              </a:buClr>
              <a:buFontTx/>
              <a:buNone/>
              <a:defRPr/>
            </a:pPr>
            <a:endParaRPr lang="cs-CZ" sz="1800" i="1" dirty="0" smtClean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1" indent="-342900" algn="ctr">
              <a:buClr>
                <a:srgbClr val="41C700"/>
              </a:buClr>
              <a:buFontTx/>
              <a:buNone/>
              <a:defRPr/>
            </a:pPr>
            <a:endParaRPr lang="cs-CZ" sz="1800" i="1" dirty="0" smtClean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1" indent="-342900" algn="ctr">
              <a:buClr>
                <a:srgbClr val="41C700"/>
              </a:buClr>
              <a:buFontTx/>
              <a:buNone/>
              <a:defRPr/>
            </a:pPr>
            <a:endParaRPr lang="cs-CZ" sz="1800" i="1" dirty="0" smtClean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1" indent="-342900" algn="ctr">
              <a:buClr>
                <a:srgbClr val="41C700"/>
              </a:buClr>
              <a:buFontTx/>
              <a:buNone/>
              <a:defRPr/>
            </a:pPr>
            <a:endParaRPr lang="cs-CZ" sz="1800" i="1" dirty="0" smtClean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13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450" y="414338"/>
            <a:ext cx="4857750" cy="1214462"/>
          </a:xfrm>
        </p:spPr>
        <p:txBody>
          <a:bodyPr anchor="t" anchorCtr="0"/>
          <a:lstStyle/>
          <a:p>
            <a:pPr eaLnBrk="1" hangingPunct="1">
              <a:lnSpc>
                <a:spcPct val="100000"/>
              </a:lnSpc>
            </a:pPr>
            <a:r>
              <a:rPr lang="cs-CZ" sz="2400" b="0" dirty="0" smtClean="0">
                <a:latin typeface="Arial" charset="0"/>
                <a:cs typeface="Arial" charset="0"/>
              </a:rPr>
              <a:t>ROP Jihovýchod</a:t>
            </a:r>
            <a:br>
              <a:rPr lang="cs-CZ" sz="2400" b="0" dirty="0" smtClean="0">
                <a:latin typeface="Arial" charset="0"/>
                <a:cs typeface="Arial" charset="0"/>
              </a:rPr>
            </a:br>
            <a:endParaRPr lang="cs-CZ" sz="2400" b="0" dirty="0" smtClean="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43063"/>
            <a:ext cx="7848600" cy="4714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41C700"/>
              </a:buClr>
              <a:buFontTx/>
              <a:buChar char="-"/>
            </a:pPr>
            <a:endParaRPr lang="cs-CZ" sz="2000" dirty="0" smtClean="0">
              <a:solidFill>
                <a:srgbClr val="004896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457200" y="3678396"/>
          <a:ext cx="8229600" cy="369570"/>
        </p:xfrm>
        <a:graphic>
          <a:graphicData uri="http://schemas.openxmlformats.org/drawingml/2006/table">
            <a:tbl>
              <a:tblPr/>
              <a:tblGrid>
                <a:gridCol w="5126636"/>
                <a:gridCol w="3102964"/>
              </a:tblGrid>
              <a:tr h="0">
                <a:tc>
                  <a:txBody>
                    <a:bodyPr/>
                    <a:lstStyle/>
                    <a:p>
                      <a:endParaRPr lang="cs-CZ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Loading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…</a:t>
                      </a:r>
                    </a:p>
                  </a:txBody>
                  <a:tcPr marL="0" marR="47625" marT="47625" marB="47625" anchor="ctr">
                    <a:lnL w="9525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028" name="Picture 4" descr="http://imm/DXR.axd?r=10_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782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he Srovnání OP - podíl certifikovaných výdajů na alokaci podílu EU chart showing Series 1 serie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8928992" cy="6795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65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450" y="414338"/>
            <a:ext cx="4857750" cy="1214462"/>
          </a:xfrm>
        </p:spPr>
        <p:txBody>
          <a:bodyPr anchor="t" anchorCtr="0"/>
          <a:lstStyle/>
          <a:p>
            <a:pPr eaLnBrk="1" hangingPunct="1">
              <a:lnSpc>
                <a:spcPct val="100000"/>
              </a:lnSpc>
            </a:pPr>
            <a:r>
              <a:rPr lang="cs-CZ" sz="2400" b="0" dirty="0" smtClean="0">
                <a:latin typeface="Arial" charset="0"/>
                <a:cs typeface="Arial" charset="0"/>
              </a:rPr>
              <a:t>Audity – rozdílné přístupy</a:t>
            </a:r>
            <a:br>
              <a:rPr lang="cs-CZ" sz="2400" b="0" dirty="0" smtClean="0">
                <a:latin typeface="Arial" charset="0"/>
                <a:cs typeface="Arial" charset="0"/>
              </a:rPr>
            </a:br>
            <a:endParaRPr lang="cs-CZ" sz="2400" b="0" dirty="0" smtClean="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43063"/>
            <a:ext cx="7848600" cy="4714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41C700"/>
              </a:buClr>
              <a:buFontTx/>
              <a:buChar char="-"/>
            </a:pPr>
            <a:endParaRPr lang="cs-CZ" sz="2000" dirty="0" smtClean="0">
              <a:solidFill>
                <a:srgbClr val="004896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457200" y="3678396"/>
          <a:ext cx="8229600" cy="369570"/>
        </p:xfrm>
        <a:graphic>
          <a:graphicData uri="http://schemas.openxmlformats.org/drawingml/2006/table">
            <a:tbl>
              <a:tblPr/>
              <a:tblGrid>
                <a:gridCol w="5126636"/>
                <a:gridCol w="3102964"/>
              </a:tblGrid>
              <a:tr h="0">
                <a:tc>
                  <a:txBody>
                    <a:bodyPr/>
                    <a:lstStyle/>
                    <a:p>
                      <a:endParaRPr lang="cs-CZ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Loading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…</a:t>
                      </a:r>
                    </a:p>
                  </a:txBody>
                  <a:tcPr marL="0" marR="47625" marT="47625" marB="47625" anchor="ctr">
                    <a:lnL w="9525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B7B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052" name="Picture 4" descr="http://imm/DXR.axd?r=10_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782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428624" y="404664"/>
            <a:ext cx="8535863" cy="6264696"/>
          </a:xfrm>
          <a:prstGeom prst="rect">
            <a:avLst/>
          </a:prstGeo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cs-CZ" sz="2000" kern="0" dirty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050" name="Picture 2" descr="The ROP JV - Plnění pravidla N+3/N+2 chart showing Limit N+3/2 series, Finanční plán series, Proplaceno series, Schváleno v SŽ series, Certifikovano serie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10699"/>
            <a:ext cx="9073008" cy="5670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16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latin typeface="Arial" charset="0"/>
                <a:cs typeface="Arial" charset="0"/>
              </a:rPr>
              <a:t/>
            </a:r>
            <a:br>
              <a:rPr lang="cs-CZ" sz="2800" dirty="0" smtClean="0">
                <a:latin typeface="Arial" charset="0"/>
                <a:cs typeface="Arial" charset="0"/>
              </a:rPr>
            </a:br>
            <a:r>
              <a:rPr lang="cs-CZ" sz="2800" dirty="0" smtClean="0">
                <a:latin typeface="Arial" charset="0"/>
                <a:cs typeface="Arial" charset="0"/>
              </a:rPr>
              <a:t>Kontroly/posouzení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428625" y="1628800"/>
            <a:ext cx="8229600" cy="462379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buNone/>
            </a:pPr>
            <a:r>
              <a:rPr lang="cs-CZ" sz="2400" b="1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předchozí</a:t>
            </a:r>
            <a:endParaRPr lang="cs-CZ" sz="2400" b="1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292100" indent="-292100" eaLnBrk="1" hangingPunct="1">
              <a:buClr>
                <a:srgbClr val="41C700"/>
              </a:buClr>
              <a:tabLst>
                <a:tab pos="292100" algn="l"/>
              </a:tabLst>
              <a:defRPr/>
            </a:pP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dobrovolná,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silně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doporučovaná, ve formě změn a komentářů</a:t>
            </a:r>
            <a:endParaRPr lang="cs-CZ" sz="2000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200" b="1" dirty="0" smtClean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před </a:t>
            </a:r>
            <a:r>
              <a:rPr lang="cs-CZ" sz="2400" b="1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uzavřením smlouvy </a:t>
            </a:r>
          </a:p>
          <a:p>
            <a:pPr marL="292100" indent="-292100" eaLnBrk="1" hangingPunct="1">
              <a:buClr>
                <a:srgbClr val="41C700"/>
              </a:buClr>
              <a:tabLst>
                <a:tab pos="292100" algn="l"/>
              </a:tabLst>
              <a:defRPr/>
            </a:pP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povinná, podrobná</a:t>
            </a:r>
          </a:p>
          <a:p>
            <a:pPr marL="292100" indent="-292100" eaLnBrk="1" hangingPunct="1">
              <a:buClr>
                <a:srgbClr val="41C700"/>
              </a:buClr>
              <a:tabLst>
                <a:tab pos="292100" algn="l"/>
              </a:tabLst>
              <a:defRPr/>
            </a:pP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standardizované </a:t>
            </a:r>
            <a:r>
              <a:rPr lang="cs-CZ" sz="2000" dirty="0" err="1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checklisty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 k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 dispozici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  <a:hlinkClick r:id="rId2"/>
              </a:rPr>
              <a:t>://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  <a:hlinkClick r:id="rId2"/>
              </a:rPr>
              <a:t>www.jihovychod.cz/pro-prijemce/zadavani-zakazek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000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cs-CZ" sz="800" b="1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čas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nezbytný pro kontrolu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(2-3 týdny)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zahrnout do </a:t>
            </a:r>
            <a:r>
              <a:rPr lang="cs-CZ" sz="2000" dirty="0" err="1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hmg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řízení</a:t>
            </a:r>
            <a:endParaRPr lang="cs-CZ" sz="2000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cs-CZ" sz="1000" b="1" dirty="0" smtClean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cs-CZ" sz="2400" b="1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následné</a:t>
            </a:r>
          </a:p>
          <a:p>
            <a:pPr marL="292100" lvl="1" indent="-292100" eaLnBrk="1" hangingPunct="1">
              <a:buClr>
                <a:srgbClr val="41C700"/>
              </a:buClr>
              <a:buChar char="•"/>
              <a:tabLst>
                <a:tab pos="292100" algn="l"/>
              </a:tabLst>
              <a:defRPr/>
            </a:pP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v rámci administrace </a:t>
            </a:r>
            <a:r>
              <a:rPr lang="cs-CZ" sz="2000" dirty="0" err="1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ŽoP</a:t>
            </a:r>
            <a:endParaRPr lang="cs-CZ" sz="2000" dirty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92100" lvl="1" indent="-292100" eaLnBrk="1" hangingPunct="1">
              <a:buClr>
                <a:srgbClr val="41C700"/>
              </a:buClr>
              <a:buChar char="•"/>
              <a:tabLst>
                <a:tab pos="292100" algn="l"/>
              </a:tabLst>
              <a:defRPr/>
            </a:pP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AO (audity operací, audity systému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)</a:t>
            </a:r>
            <a:endParaRPr lang="cs-CZ" sz="2000" dirty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92100" lvl="1" indent="-292100" eaLnBrk="1" hangingPunct="1">
              <a:buClr>
                <a:srgbClr val="41C700"/>
              </a:buClr>
              <a:buChar char="•"/>
              <a:tabLst>
                <a:tab pos="292100" algn="l"/>
              </a:tabLst>
              <a:defRPr/>
            </a:pP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EÚD, EK, …</a:t>
            </a:r>
          </a:p>
        </p:txBody>
      </p:sp>
    </p:spTree>
    <p:extLst>
      <p:ext uri="{BB962C8B-B14F-4D97-AF65-F5344CB8AC3E}">
        <p14:creationId xmlns:p14="http://schemas.microsoft.com/office/powerpoint/2010/main" val="104879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latin typeface="Arial" charset="0"/>
                <a:cs typeface="Arial" charset="0"/>
              </a:rPr>
              <a:t/>
            </a:r>
            <a:br>
              <a:rPr lang="cs-CZ" sz="2800" dirty="0">
                <a:latin typeface="Arial" charset="0"/>
                <a:cs typeface="Arial" charset="0"/>
              </a:rPr>
            </a:br>
            <a:r>
              <a:rPr lang="cs-CZ" sz="2800" dirty="0" smtClean="0">
                <a:latin typeface="Arial" charset="0"/>
                <a:cs typeface="Arial" charset="0"/>
              </a:rPr>
              <a:t>Kroky příjemce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428625" y="1628800"/>
            <a:ext cx="8229600" cy="462379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lvl="1" indent="-292100" eaLnBrk="1" hangingPunct="1">
              <a:buClr>
                <a:srgbClr val="41C700"/>
              </a:buClr>
              <a:buFontTx/>
              <a:buChar char="•"/>
              <a:tabLst>
                <a:tab pos="292100" algn="l"/>
              </a:tabLst>
              <a:defRPr/>
            </a:pPr>
            <a:r>
              <a:rPr lang="cs-CZ" sz="24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vyjádření k výsledku posouzení VŘ/ZŘ</a:t>
            </a:r>
          </a:p>
          <a:p>
            <a:pPr marL="292100" lvl="1" indent="-292100" eaLnBrk="1" hangingPunct="1">
              <a:buClr>
                <a:srgbClr val="41C700"/>
              </a:buClr>
              <a:buFontTx/>
              <a:buChar char="•"/>
              <a:tabLst>
                <a:tab pos="292100" algn="l"/>
              </a:tabLst>
              <a:defRPr/>
            </a:pPr>
            <a:r>
              <a:rPr lang="cs-CZ" sz="24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námitky proti protokolu o kontrole</a:t>
            </a:r>
          </a:p>
          <a:p>
            <a:pPr marL="292100" lvl="1" indent="-292100" eaLnBrk="1" hangingPunct="1">
              <a:buClr>
                <a:srgbClr val="41C700"/>
              </a:buClr>
              <a:buFontTx/>
              <a:buChar char="•"/>
              <a:tabLst>
                <a:tab pos="292100" algn="l"/>
              </a:tabLst>
              <a:defRPr/>
            </a:pPr>
            <a:r>
              <a:rPr lang="cs-CZ" sz="24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stížnost proti postupu úřadu</a:t>
            </a:r>
          </a:p>
          <a:p>
            <a:pPr marL="292100" lvl="1" indent="-292100" eaLnBrk="1" hangingPunct="1">
              <a:buClr>
                <a:srgbClr val="41C700"/>
              </a:buClr>
              <a:buFontTx/>
              <a:buChar char="•"/>
              <a:tabLst>
                <a:tab pos="292100" algn="l"/>
              </a:tabLst>
              <a:defRPr/>
            </a:pPr>
            <a:endParaRPr lang="cs-CZ" sz="2000" dirty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92100" lvl="1" indent="-292100" eaLnBrk="1" hangingPunct="1">
              <a:buClr>
                <a:srgbClr val="41C700"/>
              </a:buClr>
              <a:buFontTx/>
              <a:buChar char="•"/>
              <a:tabLst>
                <a:tab pos="292100" algn="l"/>
              </a:tabLst>
              <a:defRPr/>
            </a:pPr>
            <a:endParaRPr lang="cs-CZ" sz="2000" dirty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33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latin typeface="Arial" charset="0"/>
                <a:cs typeface="Arial" charset="0"/>
              </a:rPr>
              <a:t/>
            </a:r>
            <a:br>
              <a:rPr lang="cs-CZ" sz="2800" dirty="0">
                <a:latin typeface="Arial" charset="0"/>
                <a:cs typeface="Arial" charset="0"/>
              </a:rPr>
            </a:br>
            <a:r>
              <a:rPr lang="cs-CZ" sz="2800" dirty="0" smtClean="0">
                <a:latin typeface="Arial" charset="0"/>
                <a:cs typeface="Arial" charset="0"/>
              </a:rPr>
              <a:t>Kroky příjemce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428625" y="1628800"/>
            <a:ext cx="8229600" cy="462379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buNone/>
            </a:pPr>
            <a:r>
              <a:rPr lang="cs-CZ" sz="2400" b="1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vyjádření k výsledku posouzení VŘ/ZŘ</a:t>
            </a:r>
          </a:p>
          <a:p>
            <a:pPr marL="292100" lvl="1" indent="-292100" eaLnBrk="1" hangingPunct="1">
              <a:buClr>
                <a:srgbClr val="41C700"/>
              </a:buClr>
              <a:buFontTx/>
              <a:buChar char="•"/>
              <a:tabLst>
                <a:tab pos="292100" algn="l"/>
              </a:tabLst>
              <a:defRPr/>
            </a:pP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na základě kontrolního listu</a:t>
            </a:r>
          </a:p>
          <a:p>
            <a:pPr marL="400050" lvl="1" indent="0">
              <a:buNone/>
            </a:pPr>
            <a:r>
              <a:rPr lang="cs-CZ" sz="2000" i="1" dirty="0"/>
              <a:t>Kontrolou předložené dokumentace </a:t>
            </a:r>
            <a:r>
              <a:rPr lang="cs-CZ" sz="2000" i="1" dirty="0" smtClean="0"/>
              <a:t>o zakázce byly </a:t>
            </a:r>
            <a:r>
              <a:rPr lang="cs-CZ" sz="2000" i="1" dirty="0"/>
              <a:t>shledány nejasnosti v průběhu zadávacího řízení. </a:t>
            </a:r>
          </a:p>
          <a:p>
            <a:pPr marL="400050" lvl="1" indent="0">
              <a:buNone/>
            </a:pPr>
            <a:r>
              <a:rPr lang="cs-CZ" sz="2000" i="1" dirty="0"/>
              <a:t>Vyzýváme Vás proto k předložení písemného vysvětlení k nálezům uvedeným v přiloženém kontrolním listu, a to v termínu do </a:t>
            </a:r>
            <a:r>
              <a:rPr lang="cs-CZ" sz="2000" i="1" dirty="0" smtClean="0"/>
              <a:t>… .</a:t>
            </a:r>
          </a:p>
          <a:p>
            <a:pPr marL="0" lvl="1" indent="0">
              <a:buNone/>
            </a:pPr>
            <a:endParaRPr lang="cs-CZ" sz="2000" i="1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292100" lvl="1" indent="-292100" eaLnBrk="1" hangingPunct="1">
              <a:buClr>
                <a:srgbClr val="41C700"/>
              </a:buClr>
              <a:buFontTx/>
              <a:buChar char="•"/>
              <a:tabLst>
                <a:tab pos="292100" algn="l"/>
              </a:tabLst>
              <a:defRPr/>
            </a:pP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doplnění, vysvětlení, odstranění chyb v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řízení</a:t>
            </a:r>
          </a:p>
          <a:p>
            <a:pPr marL="292100" lvl="1" indent="-292100" eaLnBrk="1" hangingPunct="1">
              <a:buClr>
                <a:srgbClr val="41C700"/>
              </a:buClr>
              <a:buFontTx/>
              <a:buChar char="•"/>
              <a:tabLst>
                <a:tab pos="292100" algn="l"/>
              </a:tabLst>
              <a:defRPr/>
            </a:pPr>
            <a:endParaRPr lang="cs-CZ" sz="2000" dirty="0" smtClean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92100" lvl="1" indent="-292100" eaLnBrk="1" hangingPunct="1">
              <a:buClr>
                <a:srgbClr val="41C700"/>
              </a:buClr>
              <a:buFontTx/>
              <a:buChar char="•"/>
              <a:tabLst>
                <a:tab pos="292100" algn="l"/>
              </a:tabLst>
              <a:defRPr/>
            </a:pP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řešeny individuálně = kompetentními pracovníky ÚRR</a:t>
            </a:r>
            <a:endParaRPr lang="cs-CZ" sz="2000" dirty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1" indent="-342900">
              <a:buFontTx/>
              <a:buChar char="-"/>
            </a:pPr>
            <a:endParaRPr lang="cs-CZ" sz="2000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292100" lvl="1" indent="-292100" eaLnBrk="1" hangingPunct="1">
              <a:buClr>
                <a:srgbClr val="41C700"/>
              </a:buClr>
              <a:buFontTx/>
              <a:buChar char="•"/>
              <a:tabLst>
                <a:tab pos="292100" algn="l"/>
              </a:tabLst>
              <a:defRPr/>
            </a:pPr>
            <a:r>
              <a:rPr lang="cs-CZ" sz="2000" dirty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výsledek = příjemce (±) ví, na čem je, ještě před uzavřením smlouvy s vybraným dodavatelem</a:t>
            </a:r>
          </a:p>
          <a:p>
            <a:pPr marL="342900" lvl="1" indent="-342900">
              <a:buFontTx/>
              <a:buChar char="-"/>
            </a:pPr>
            <a:endParaRPr lang="cs-CZ" sz="2000" b="1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400050" lvl="1" indent="0">
              <a:buNone/>
            </a:pPr>
            <a:endParaRPr lang="cs-CZ" sz="2000" dirty="0" smtClean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1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latin typeface="Arial" charset="0"/>
                <a:cs typeface="Arial" charset="0"/>
              </a:rPr>
              <a:t/>
            </a:r>
            <a:br>
              <a:rPr lang="cs-CZ" sz="2800" dirty="0" smtClean="0">
                <a:latin typeface="Arial" charset="0"/>
                <a:cs typeface="Arial" charset="0"/>
              </a:rPr>
            </a:br>
            <a:r>
              <a:rPr lang="cs-CZ" sz="2800" dirty="0" smtClean="0">
                <a:latin typeface="Arial" charset="0"/>
                <a:cs typeface="Arial" charset="0"/>
              </a:rPr>
              <a:t>Kroky příjemce</a:t>
            </a:r>
            <a:br>
              <a:rPr lang="cs-CZ" sz="2800" dirty="0" smtClean="0">
                <a:latin typeface="Arial" charset="0"/>
                <a:cs typeface="Arial" charset="0"/>
              </a:rPr>
            </a:br>
            <a:endParaRPr lang="cs-CZ" sz="2800" dirty="0" smtClean="0">
              <a:latin typeface="Arial" charset="0"/>
              <a:cs typeface="Arial" charset="0"/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428625" y="1628800"/>
            <a:ext cx="8229600" cy="462379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buNone/>
            </a:pPr>
            <a:r>
              <a:rPr lang="cs-CZ" sz="2400" b="1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námitky proti protokolu o </a:t>
            </a:r>
            <a:r>
              <a:rPr lang="cs-CZ" sz="2400" b="1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kontrole 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 (dle z. č. 255/2012 Sb.)</a:t>
            </a:r>
            <a:endParaRPr lang="cs-CZ" sz="2000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000" i="1" dirty="0"/>
              <a:t>Poučení:</a:t>
            </a:r>
            <a:br>
              <a:rPr lang="cs-CZ" sz="2000" i="1" dirty="0"/>
            </a:br>
            <a:r>
              <a:rPr lang="cs-CZ" sz="2000" i="1" dirty="0"/>
              <a:t>Proti tomuto protokolu o kontrole může kontrolovaná osoba podat podle § 13 zákona č. 255/2013 Sb., o kontrole (kontrolní řád) </a:t>
            </a:r>
            <a:r>
              <a:rPr lang="cs-CZ" sz="2000" b="1" i="1" dirty="0"/>
              <a:t>písemné a zdůvodněné námitky </a:t>
            </a:r>
            <a:r>
              <a:rPr lang="cs-CZ" sz="2000" i="1" dirty="0"/>
              <a:t>k rukám vedoucí skupiny kontrolujících </a:t>
            </a:r>
            <a:r>
              <a:rPr lang="cs-CZ" sz="2000" i="1" dirty="0" err="1"/>
              <a:t>xxx</a:t>
            </a:r>
            <a:r>
              <a:rPr lang="cs-CZ" sz="2000" i="1" dirty="0"/>
              <a:t> na </a:t>
            </a:r>
            <a:r>
              <a:rPr lang="cs-CZ" sz="2000" i="1" dirty="0" smtClean="0"/>
              <a:t>adresu …, ‚</a:t>
            </a:r>
            <a:br>
              <a:rPr lang="cs-CZ" sz="2000" i="1" dirty="0" smtClean="0"/>
            </a:br>
            <a:r>
              <a:rPr lang="cs-CZ" sz="2000" i="1" dirty="0" smtClean="0"/>
              <a:t>a </a:t>
            </a:r>
            <a:r>
              <a:rPr lang="cs-CZ" sz="2000" i="1" dirty="0"/>
              <a:t>to ve lhůtě </a:t>
            </a:r>
            <a:r>
              <a:rPr lang="cs-CZ" sz="2000" b="1" i="1" dirty="0" smtClean="0"/>
              <a:t>15 </a:t>
            </a:r>
            <a:r>
              <a:rPr lang="cs-CZ" sz="2000" b="1" i="1" dirty="0"/>
              <a:t>dnů </a:t>
            </a:r>
            <a:r>
              <a:rPr lang="cs-CZ" sz="2000" i="1" dirty="0"/>
              <a:t>od doručení tohoto protokolu.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(</a:t>
            </a:r>
            <a:r>
              <a:rPr lang="cs-CZ" sz="2000" i="1" dirty="0"/>
              <a:t>Pokud nestanovil kontrolující lhůtu delší).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Pokud </a:t>
            </a:r>
            <a:r>
              <a:rPr lang="cs-CZ" sz="2000" i="1" dirty="0"/>
              <a:t>lhůta k podání námitek uplyne marně, je kontrola ve smyslu § 18 písm. b) kontrolního řádu ukončena.</a:t>
            </a:r>
            <a:endParaRPr lang="cs-CZ" sz="2000" b="1" i="1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cs-CZ" sz="2000" dirty="0" smtClean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92100" lvl="1" indent="-292100" eaLnBrk="1" hangingPunct="1">
              <a:buClr>
                <a:srgbClr val="41C700"/>
              </a:buClr>
              <a:buFontTx/>
              <a:buChar char="•"/>
              <a:tabLst>
                <a:tab pos="292100" algn="l"/>
              </a:tabLst>
              <a:defRPr/>
            </a:pP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ea typeface="+mn-ea"/>
                <a:cs typeface="Arial" pitchFamily="34" charset="0"/>
              </a:rPr>
              <a:t>řešeny zvláštní komisí úřadu / minimalizace „osobního aspektu“</a:t>
            </a:r>
          </a:p>
          <a:p>
            <a:pPr marL="292100" lvl="1" indent="-292100" eaLnBrk="1" hangingPunct="1">
              <a:buClr>
                <a:srgbClr val="41C700"/>
              </a:buClr>
              <a:buFontTx/>
              <a:buChar char="•"/>
              <a:tabLst>
                <a:tab pos="292100" algn="l"/>
              </a:tabLst>
              <a:defRPr/>
            </a:pPr>
            <a:endParaRPr lang="cs-CZ" sz="2000" dirty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lvl="0" indent="0">
              <a:buNone/>
            </a:pPr>
            <a:endParaRPr lang="cs-CZ" sz="2000" dirty="0">
              <a:solidFill>
                <a:srgbClr val="004896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43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latin typeface="Arial" charset="0"/>
                <a:cs typeface="Arial" charset="0"/>
              </a:rPr>
              <a:t/>
            </a:r>
            <a:br>
              <a:rPr lang="cs-CZ" sz="2800" dirty="0" smtClean="0">
                <a:latin typeface="Arial" charset="0"/>
                <a:cs typeface="Arial" charset="0"/>
              </a:rPr>
            </a:br>
            <a:r>
              <a:rPr lang="cs-CZ" sz="2800" dirty="0" smtClean="0">
                <a:latin typeface="Arial" charset="0"/>
                <a:cs typeface="Arial" charset="0"/>
              </a:rPr>
              <a:t>Kroky </a:t>
            </a:r>
            <a:r>
              <a:rPr lang="cs-CZ" sz="2800" dirty="0">
                <a:latin typeface="Arial" charset="0"/>
                <a:cs typeface="Arial" charset="0"/>
              </a:rPr>
              <a:t>příjemce</a:t>
            </a:r>
            <a:br>
              <a:rPr lang="cs-CZ" sz="2800" dirty="0">
                <a:latin typeface="Arial" charset="0"/>
                <a:cs typeface="Arial" charset="0"/>
              </a:rPr>
            </a:br>
            <a:endParaRPr lang="cs-CZ" sz="2800" dirty="0" smtClean="0">
              <a:latin typeface="Arial" charset="0"/>
              <a:cs typeface="Arial" charset="0"/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428625" y="1628800"/>
            <a:ext cx="8229600" cy="462379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buNone/>
            </a:pPr>
            <a:r>
              <a:rPr lang="cs-CZ" sz="2400" b="1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stížnost proti postupu úřadu</a:t>
            </a:r>
            <a:endParaRPr lang="cs-CZ" sz="2000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000" b="1" dirty="0" smtClean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Poučení </a:t>
            </a:r>
            <a:r>
              <a:rPr lang="cs-CZ" sz="2000" b="1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v rozhodnutí o </a:t>
            </a:r>
            <a:r>
              <a:rPr lang="cs-CZ" sz="2000" b="1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námitkách</a:t>
            </a:r>
            <a:endParaRPr lang="cs-CZ" sz="2000" b="1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000" i="1" dirty="0"/>
              <a:t>Ve smyslu ustanovení § 18 odst. 2 zákona č. 255/2012 Sb</a:t>
            </a:r>
            <a:r>
              <a:rPr lang="cs-CZ" sz="2000" i="1" dirty="0" smtClean="0"/>
              <a:t>., </a:t>
            </a:r>
            <a:r>
              <a:rPr lang="cs-CZ" sz="2000" i="1" dirty="0"/>
              <a:t>o kontrole, ve znění pozdějších předpisů, není proti tomuto rozhodnutí o námitkách přípustný žádný opravný prostředek. Kontrola byla ukončena dnem doručení tohoto rozhodnutí o námitkách kontrolované osobě.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000" b="1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Stížnost </a:t>
            </a:r>
            <a:endParaRPr lang="cs-CZ" sz="2000" b="1" dirty="0" smtClean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písemné </a:t>
            </a:r>
            <a:r>
              <a:rPr lang="cs-CZ" sz="2000" dirty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nebo ústní podání, jímž fyzické a právnické osoby vyjadřují nespokojenost s jednáním zaměstnanců Úřadu Regionální rady nebo členů Výboru Regionální rady, postupem Regionální rady a jejích orgánů, nebo kterým se obracejí na Regionální radu či její orgány ve věci ochrany svých zájmů</a:t>
            </a:r>
            <a:r>
              <a:rPr lang="cs-CZ" sz="2000" dirty="0" smtClean="0">
                <a:solidFill>
                  <a:srgbClr val="004896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2000" dirty="0">
              <a:solidFill>
                <a:srgbClr val="00489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82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Vlastní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80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5529</TotalTime>
  <Words>709</Words>
  <Application>Microsoft Office PowerPoint</Application>
  <PresentationFormat>Předvádění na obrazovce (4:3)</PresentationFormat>
  <Paragraphs>157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Default Design</vt:lpstr>
      <vt:lpstr>Prezentace aplikace PowerPoint</vt:lpstr>
      <vt:lpstr> ROP Jihovýchod </vt:lpstr>
      <vt:lpstr>ROP Jihovýchod </vt:lpstr>
      <vt:lpstr>Audity – rozdílné přístupy </vt:lpstr>
      <vt:lpstr> Kontroly/posouzení</vt:lpstr>
      <vt:lpstr> Kroky příjemce</vt:lpstr>
      <vt:lpstr> Kroky příjemce</vt:lpstr>
      <vt:lpstr> Kroky příjemce </vt:lpstr>
      <vt:lpstr> Kroky příjemce </vt:lpstr>
      <vt:lpstr> Kroky příjemce</vt:lpstr>
      <vt:lpstr> Postup řešení  nálezů z auditu</vt:lpstr>
      <vt:lpstr> Postup řešení  nálezů z auditu</vt:lpstr>
      <vt:lpstr> Postup řešení  nálezů z auditu</vt:lpstr>
      <vt:lpstr> Postup řešení  nálezů z auditu</vt:lpstr>
      <vt:lpstr> Postup řešení  nálezů z auditu</vt:lpstr>
      <vt:lpstr> Finanční opravy </vt:lpstr>
      <vt:lpstr> Audity – rozdílné přístupy </vt:lpstr>
      <vt:lpstr> Audity – rozdílné přístupy </vt:lpstr>
      <vt:lpstr>Veřejné zakázky v kontextu evropských a národních projektů – Quo vadis?</vt:lpstr>
      <vt:lpstr>Veřejná zakázka rozdělená na části (§ 98)</vt:lpstr>
      <vt:lpstr>Bankovní záruka</vt:lpstr>
      <vt:lpstr>Technické KP – reference (§ 56)</vt:lpstr>
      <vt:lpstr>Veřejné zakázky  pohledem poskytovatele dotace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Marek Bena</dc:creator>
  <cp:lastModifiedBy>Bena Marek</cp:lastModifiedBy>
  <cp:revision>381</cp:revision>
  <dcterms:created xsi:type="dcterms:W3CDTF">2007-03-22T16:53:15Z</dcterms:created>
  <dcterms:modified xsi:type="dcterms:W3CDTF">2014-05-15T06:32:09Z</dcterms:modified>
</cp:coreProperties>
</file>