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0" r:id="rId4"/>
    <p:sldId id="267" r:id="rId5"/>
    <p:sldId id="292" r:id="rId6"/>
    <p:sldId id="282" r:id="rId7"/>
    <p:sldId id="304" r:id="rId8"/>
    <p:sldId id="293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5pPr>
    <a:lvl6pPr marL="22860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6pPr>
    <a:lvl7pPr marL="27432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7pPr>
    <a:lvl8pPr marL="32004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8pPr>
    <a:lvl9pPr marL="36576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85" autoAdjust="0"/>
    <p:restoredTop sz="94634" autoAdjust="0"/>
  </p:normalViewPr>
  <p:slideViewPr>
    <p:cSldViewPr>
      <p:cViewPr>
        <p:scale>
          <a:sx n="110" d="100"/>
          <a:sy n="11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845C72-899D-4F6A-94F7-C3AEC191AC79}" type="datetimeFigureOut">
              <a:rPr lang="cs-CZ"/>
              <a:pPr>
                <a:defRPr/>
              </a:pPr>
              <a:t>13.5.2014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D05D46-E38B-4191-B428-1B673F5EC2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90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CE0D0C-C4A2-4A05-8237-4D09D1DE84C6}" type="datetimeFigureOut">
              <a:rPr lang="cs-CZ"/>
              <a:pPr>
                <a:defRPr/>
              </a:pPr>
              <a:t>13.5.2014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7A7CD4-97A4-4BBC-980E-B564FBA96F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998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172216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3357562"/>
            <a:ext cx="54864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836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A553-43AD-470A-83A5-E1D1AB32D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8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117" y="1214422"/>
            <a:ext cx="3008313" cy="1162050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2216" y="1214422"/>
            <a:ext cx="5111750" cy="4929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2117" y="2374911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8BAF-4141-45DA-A419-42DFA7401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6297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928938"/>
            <a:ext cx="40767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57356" y="857232"/>
            <a:ext cx="5486400" cy="38703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>
              <a:sym typeface="Calibri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57356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2D53-FA9F-4A79-A3CF-69A4DB1E2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1586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14668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0490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301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BA718-48B3-48D5-A970-0E854659A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3535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055688"/>
            <a:ext cx="7327900" cy="4516452"/>
          </a:xfrm>
        </p:spPr>
        <p:txBody>
          <a:bodyPr/>
          <a:lstStyle>
            <a:lvl1pPr>
              <a:defRPr sz="2800" baseline="0"/>
            </a:lvl1pPr>
            <a:lvl2pPr marL="576000" indent="-216000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2pPr>
            <a:lvl3pPr marL="828000" indent="-216000">
              <a:buSzPct val="100000"/>
              <a:buFont typeface="Wingdings" pitchFamily="2" charset="2"/>
              <a:buChar char="§"/>
              <a:defRPr sz="2000" baseline="0">
                <a:solidFill>
                  <a:schemeClr val="tx1"/>
                </a:solidFill>
              </a:defRPr>
            </a:lvl3pPr>
            <a:lvl4pPr marL="1080000" indent="-216000">
              <a:buClr>
                <a:schemeClr val="tx1"/>
              </a:buClr>
              <a:buSzPct val="9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1B1E-00A0-46CB-BC93-CBAA4F843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9611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778250"/>
            <a:ext cx="40767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055688"/>
            <a:ext cx="7327900" cy="4516452"/>
          </a:xfrm>
        </p:spPr>
        <p:txBody>
          <a:bodyPr/>
          <a:lstStyle>
            <a:lvl1pPr>
              <a:defRPr sz="2800" baseline="0"/>
            </a:lvl1pPr>
            <a:lvl2pPr marL="576000" indent="-216000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2pPr>
            <a:lvl3pPr marL="828000" indent="-216000">
              <a:buSzPct val="100000"/>
              <a:buFont typeface="Wingdings" pitchFamily="2" charset="2"/>
              <a:buChar char="§"/>
              <a:defRPr sz="2000" baseline="0">
                <a:solidFill>
                  <a:schemeClr val="tx1"/>
                </a:solidFill>
              </a:defRPr>
            </a:lvl3pPr>
            <a:lvl4pPr marL="1080000" indent="-216000">
              <a:buClr>
                <a:schemeClr val="tx1"/>
              </a:buClr>
              <a:buSzPct val="9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5E3A-BA3B-4475-8F04-671834225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8714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2166-EB80-4CE7-A411-4D8863EA7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7671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0375" y="1055688"/>
            <a:ext cx="3587750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8280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0525" y="1055688"/>
            <a:ext cx="3587750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8280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FFEE-2901-49AC-8C30-942015D93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9402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ECB2-9FEE-4436-8ED3-E8295F687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9201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D:\ostatni\AC Corporate Design\bg-prvni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54375" y="774700"/>
            <a:ext cx="5156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transition spd="slow">
    <p:cover/>
  </p:transition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+mj-lt"/>
          <a:ea typeface="+mj-ea"/>
          <a:cs typeface="+mj-cs"/>
          <a:sym typeface="Calibri Bold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AF0000"/>
        </a:buClr>
        <a:buSzPct val="120000"/>
        <a:buFont typeface="Wingdings" pitchFamily="2" charset="2"/>
        <a:buChar char="§"/>
        <a:defRPr sz="28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 sz="24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 sz="20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5pPr>
      <a:lvl6pPr marL="25146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6pPr>
      <a:lvl7pPr marL="29718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7pPr>
      <a:lvl8pPr marL="34290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8pPr>
      <a:lvl9pPr marL="38862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D:\ostatni\AC Corporate Design\pata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/>
          </p:cNvSpPr>
          <p:nvPr userDrawn="1"/>
        </p:nvSpPr>
        <p:spPr bwMode="auto">
          <a:xfrm>
            <a:off x="454025" y="6477000"/>
            <a:ext cx="74422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 algn="l"/>
            <a:r>
              <a:rPr lang="en-US" sz="1600" b="0" dirty="0" err="1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Zavádíme</a:t>
            </a:r>
            <a:r>
              <a:rPr lang="en-US" sz="1600" b="0" dirty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 a </a:t>
            </a:r>
            <a:r>
              <a:rPr lang="en-US" sz="1600" b="0" dirty="0" err="1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provozujeme</a:t>
            </a:r>
            <a:r>
              <a:rPr lang="en-US" sz="1600" b="0" dirty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600" b="0" dirty="0" err="1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už</a:t>
            </a:r>
            <a:r>
              <a:rPr lang="en-US" sz="1600" b="0" dirty="0" err="1">
                <a:solidFill>
                  <a:srgbClr val="EF0007"/>
                </a:solidFill>
                <a:latin typeface="Calibri Bold" charset="0"/>
                <a:cs typeface="Calibri Bold" charset="0"/>
                <a:sym typeface="Calibri Bold" charset="0"/>
              </a:rPr>
              <a:t>it</a:t>
            </a:r>
            <a:r>
              <a:rPr lang="en-US" sz="1600" b="0" dirty="0" err="1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ečné</a:t>
            </a:r>
            <a:r>
              <a:rPr lang="en-US" sz="1600" b="0" dirty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600" b="0" dirty="0" err="1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informační</a:t>
            </a:r>
            <a:r>
              <a:rPr lang="en-US" sz="1600" b="0" dirty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600" b="0" dirty="0" err="1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technologie</a:t>
            </a:r>
            <a:r>
              <a:rPr lang="en-US" sz="1600" b="0" dirty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 v </a:t>
            </a:r>
            <a:r>
              <a:rPr lang="en-US" sz="1600" b="0" dirty="0" err="1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organizacích</a:t>
            </a:r>
            <a:r>
              <a:rPr lang="en-US" sz="1600" b="0" dirty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.</a:t>
            </a:r>
          </a:p>
        </p:txBody>
      </p:sp>
      <p:sp>
        <p:nvSpPr>
          <p:cNvPr id="20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8"/>
            <a:ext cx="8343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055688"/>
            <a:ext cx="73279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smtClean="0">
                <a:sym typeface="Calibri Italic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0" y="6526213"/>
            <a:ext cx="2540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805E200-8650-4E3A-A19C-65F03FFCC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402388"/>
            <a:ext cx="14287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53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4" r:id="rId9"/>
  </p:sldLayoutIdLst>
  <p:transition spd="slow">
    <p:cover/>
  </p:transition>
  <p:hf hdr="0" ftr="0" dt="0"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+mj-lt"/>
          <a:ea typeface="+mj-ea"/>
          <a:cs typeface="+mj-cs"/>
          <a:sym typeface="Calibri" pitchFamily="34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58775" indent="-342900" algn="l" rtl="0" eaLnBrk="0" fontAlgn="base" hangingPunct="0">
        <a:spcBef>
          <a:spcPts val="400"/>
        </a:spcBef>
        <a:spcAft>
          <a:spcPct val="0"/>
        </a:spcAft>
        <a:buClr>
          <a:srgbClr val="AF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574675" indent="-2159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042988" indent="-2159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1295400" indent="-215900" algn="l" rtl="0" eaLnBrk="0" fontAlgn="base" hangingPunct="0">
        <a:spcBef>
          <a:spcPts val="400"/>
        </a:spcBef>
        <a:spcAft>
          <a:spcPct val="0"/>
        </a:spcAft>
        <a:buSzPct val="100000"/>
        <a:buFont typeface="Calibri Italic" charset="0"/>
        <a:buChar char="∙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5pPr>
      <a:lvl6pPr marL="6604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6pPr>
      <a:lvl7pPr marL="11176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7pPr>
      <a:lvl8pPr marL="15748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8pPr>
      <a:lvl9pPr marL="20320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rantisek.matusina@autocont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d.com/en-gb/products/processors/desktop/a-series-apu" TargetMode="External"/><Relationship Id="rId2" Type="http://schemas.openxmlformats.org/officeDocument/2006/relationships/hyperlink" Target="http://ark.intel.com/products/75043/Intel-Core-i5-4570-Processor-6M-Cache-up-to-3_60-GHz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836712"/>
            <a:ext cx="5256584" cy="3600400"/>
          </a:xfrm>
        </p:spPr>
        <p:txBody>
          <a:bodyPr rIns="132080"/>
          <a:lstStyle/>
          <a:p>
            <a:pPr indent="0" eaLnBrk="1" hangingPunct="1"/>
            <a:r>
              <a:rPr lang="cs-CZ" sz="4000" b="1" dirty="0"/>
              <a:t>Problematika použití taktovacích frekvencí jako technického parametru procesorů</a:t>
            </a:r>
            <a:endParaRPr lang="en-US" sz="4000" dirty="0" smtClean="0">
              <a:latin typeface="Calibri" pitchFamily="34" charset="0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323528" y="5085184"/>
            <a:ext cx="17653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r"/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Ing. et Ing. František Matušina</a:t>
            </a:r>
            <a:endParaRPr lang="cs-CZ" sz="14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9688" algn="r"/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14.5.2013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9688" algn="r"/>
            <a:r>
              <a:rPr lang="cs-CZ" sz="1400" b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Zámek Křtiny</a:t>
            </a:r>
            <a:endParaRPr lang="en-US" sz="1400" b="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to není zdaleka vše….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Proč jsem </a:t>
            </a:r>
            <a:r>
              <a:rPr lang="cs-CZ" dirty="0" smtClean="0"/>
              <a:t>musel/a </a:t>
            </a:r>
            <a:r>
              <a:rPr lang="cs-CZ" dirty="0" smtClean="0"/>
              <a:t>výběrové řízení vypisovat znovu?</a:t>
            </a:r>
          </a:p>
          <a:p>
            <a:r>
              <a:rPr lang="cs-CZ" dirty="0" smtClean="0"/>
              <a:t>Proč jsem </a:t>
            </a:r>
            <a:r>
              <a:rPr lang="cs-CZ" dirty="0" smtClean="0"/>
              <a:t>nedostal/a </a:t>
            </a:r>
            <a:r>
              <a:rPr lang="cs-CZ" dirty="0" smtClean="0"/>
              <a:t>žádnou nabídku?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E8BAF-4141-45DA-A419-42DFA7401F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5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Oslovení dodavatelů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Portály </a:t>
            </a:r>
          </a:p>
          <a:p>
            <a:r>
              <a:rPr lang="cs-CZ" dirty="0" smtClean="0"/>
              <a:t>Mail</a:t>
            </a:r>
          </a:p>
          <a:p>
            <a:r>
              <a:rPr lang="cs-CZ" dirty="0" smtClean="0"/>
              <a:t>Telefon</a:t>
            </a:r>
          </a:p>
          <a:p>
            <a:r>
              <a:rPr lang="cs-CZ" dirty="0" smtClean="0"/>
              <a:t>osobně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25E3A-BA3B-4475-8F04-6718342250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4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Poptávka - 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Stručné jasné výstižné X </a:t>
            </a:r>
            <a:r>
              <a:rPr lang="cs-CZ" dirty="0" err="1" smtClean="0"/>
              <a:t>koplikované</a:t>
            </a:r>
            <a:r>
              <a:rPr lang="cs-CZ" dirty="0" smtClean="0"/>
              <a:t> a zavádějící</a:t>
            </a:r>
          </a:p>
          <a:p>
            <a:r>
              <a:rPr lang="cs-CZ" dirty="0" smtClean="0"/>
              <a:t>Opravdu jen IT</a:t>
            </a:r>
          </a:p>
          <a:p>
            <a:r>
              <a:rPr lang="cs-CZ" dirty="0" smtClean="0"/>
              <a:t>Splnitelné požadavky?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25E3A-BA3B-4475-8F04-6718342250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5410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70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Cenotvorba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Obchodní model pro IT v ČR</a:t>
            </a:r>
          </a:p>
          <a:p>
            <a:r>
              <a:rPr lang="cs-CZ" dirty="0" smtClean="0"/>
              <a:t>Reálné ceny?</a:t>
            </a:r>
          </a:p>
          <a:p>
            <a:r>
              <a:rPr lang="cs-CZ" dirty="0" smtClean="0"/>
              <a:t>Maximální cena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25E3A-BA3B-4475-8F04-6718342250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7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Záruky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Chci záruku s garantovanou opravou</a:t>
            </a:r>
          </a:p>
          <a:p>
            <a:r>
              <a:rPr lang="cs-CZ" dirty="0" smtClean="0"/>
              <a:t>Chci záruku garantovanou </a:t>
            </a:r>
            <a:r>
              <a:rPr lang="cs-CZ" dirty="0" smtClean="0"/>
              <a:t>výrobcem/</a:t>
            </a:r>
            <a:r>
              <a:rPr lang="cs-CZ" dirty="0" err="1" smtClean="0"/>
              <a:t>vendorem</a:t>
            </a:r>
            <a:endParaRPr lang="cs-CZ" dirty="0" smtClean="0"/>
          </a:p>
          <a:p>
            <a:r>
              <a:rPr lang="cs-CZ" dirty="0" smtClean="0"/>
              <a:t>Chci záruku nebo se spokojím s opravou kolegy, kamaráda od vedle z garáže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25E3A-BA3B-4475-8F04-6718342250B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3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Vhodnost uveřejnění</a:t>
            </a:r>
          </a:p>
          <a:p>
            <a:r>
              <a:rPr lang="cs-CZ" dirty="0" smtClean="0"/>
              <a:t>Dostatečná lhůta</a:t>
            </a:r>
          </a:p>
          <a:p>
            <a:r>
              <a:rPr lang="cs-CZ" dirty="0" smtClean="0"/>
              <a:t>Poslední chvíle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25E3A-BA3B-4475-8F04-6718342250B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5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25E3A-BA3B-4475-8F04-6718342250B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95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1600" dirty="0" smtClean="0">
                <a:hlinkClick r:id="rId2"/>
              </a:rPr>
              <a:t>frantisek.matusina@autocont.cz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724/263 495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526213"/>
            <a:ext cx="2540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625E3A-BA3B-4475-8F04-6718342250B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6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Naši zákazníci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AFF99-F995-4674-B47B-CCD8AFE4D1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251520" y="927229"/>
            <a:ext cx="8856984" cy="54540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numCol="4" spcCol="180000"/>
          <a:lstStyle/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ACIS,Construction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and Technology </a:t>
            </a:r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cs-CZ" sz="800" b="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Services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s.r.o</a:t>
            </a:r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Zvole</a:t>
            </a: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AGC Europe IT G.I.E., Teplice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AGEL a.s., Prostějov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AHOLD Czech Republic, a.s., 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ArcelorMittal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Ostrava a.s., Ostrava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Avenier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a.s., Brno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BE Group Logistics CZ s.r.o., Ostrava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BESS M&amp;M s.r.o., Teplice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BEST, a.s.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BORGERS CS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spol</a:t>
            </a:r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 s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r.o</a:t>
            </a:r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Rokycany</a:t>
            </a:r>
            <a:endParaRPr lang="en-US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Business Media CZ, s.r.o.,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C.S. CARGO a.s., Jičín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CE WOOD, a. s.,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Zlín</a:t>
            </a:r>
            <a:endParaRPr lang="en-US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Citibank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Europe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plc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COFELY, a.s., Bratislava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CREAM Real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Estate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s.r.o., Zlín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Czech Aerosol, a.s., Rtyně nad Bílinou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Czech Property Investments,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a.s</a:t>
            </a:r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Praha</a:t>
            </a:r>
          </a:p>
          <a:p>
            <a:pPr algn="l"/>
            <a:r>
              <a:rPr lang="pl-PL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Česká agentura na podporu obchodu,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Česká pojišťovna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Česká pošta,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s.p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Praha</a:t>
            </a:r>
          </a:p>
          <a:p>
            <a:pPr algn="l"/>
            <a:r>
              <a:rPr lang="cs-CZ" sz="800" dirty="0">
                <a:solidFill>
                  <a:srgbClr val="00B050"/>
                </a:solidFill>
                <a:latin typeface="+mn-lt"/>
              </a:rPr>
              <a:t>Česká zemědělská univerzita v Praze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Český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aeroholding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ČEZ Bulharsko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ČEZ ICT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Services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ČEZ,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Člověk v tísni, o.p.s., 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Dalkia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Česká republika a.s., Ostrava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DanCzek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Teplice a.s.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Deltabeam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Slovakia s.r.o.,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Kráľová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nad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Váhom</a:t>
            </a: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DESK - FORM a.s., Teplice</a:t>
            </a:r>
          </a:p>
          <a:p>
            <a:pPr algn="l"/>
            <a:r>
              <a:rPr lang="fr-FR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DHL Information Services (Europe) s.r.o.,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Domažlická nemocnice, a.s., Domažlice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Elektrizace železnic Praha a. 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ELTODO dopravní systémy s.r.o., 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Enaspol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Teplice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Energetický regulační úřad, Jihlava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Essox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s.r.o., České Budějovice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EUROGATE Warehousing &amp; Distribution </a:t>
            </a:r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Czech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s.r.o</a:t>
            </a:r>
            <a:r>
              <a:rPr lang="en-US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</a:t>
            </a:r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Štěnovice</a:t>
            </a: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EUROPRINT a.s., </a:t>
            </a:r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Praha</a:t>
            </a:r>
          </a:p>
          <a:p>
            <a:pPr algn="l"/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Fakultní 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nemocnice Olomouc</a:t>
            </a:r>
          </a:p>
          <a:p>
            <a:pPr algn="l"/>
            <a:endParaRPr lang="cs-CZ" sz="800" b="0" dirty="0" smtClean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Fakultní 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nemocnice Ostrava</a:t>
            </a:r>
          </a:p>
          <a:p>
            <a:pPr algn="l"/>
            <a:r>
              <a:rPr lang="pl-PL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FEI Czech Republic s.r.o., Brno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Ferring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-Léčiva a.s., Jesenice u Prahy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FIOMO,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FOXCONN CZ s.r.o., Pardubice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FUJIFILM Europe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GmbH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organizační složka, Praha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GE Money Bank,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a.s</a:t>
            </a:r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Praha</a:t>
            </a:r>
          </a:p>
          <a:p>
            <a:pPr algn="l"/>
            <a:r>
              <a:rPr lang="pl-PL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HAWLE Armatury spol. s r.o., Jesenice u Prahy</a:t>
            </a:r>
          </a:p>
          <a:p>
            <a:pPr algn="l"/>
            <a:r>
              <a:rPr lang="nl-NL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Hennlich Industrietechnik spol. s r.o., Litoměřice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Hlavní město Praha</a:t>
            </a:r>
          </a:p>
          <a:p>
            <a:pPr algn="l"/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Hutní 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montáže Ostrava, a. s.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Hyundai Motor Manufacturing Czech s.r.o.,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Nošovice</a:t>
            </a:r>
            <a:endParaRPr lang="en-US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CHEVAK Cheb a.s.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ING Životní pojišťovna N.V., pobočka pro Českou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republiku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IURA EDITION spol. s r.o., Bratislava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Javořice a.s., Ptení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JEDNOTA, Spotřební družstvo v Boskovicích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JTEKT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Automotive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Czech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Plzen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s.r.o., Plzeň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Karlovarský kraj, Karlovy Vary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Kraj Vysočina, Jihlava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Krajská zdravotní, a. s., Ústí nad Labem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KS-Europe s.r.o., Šťáhlavy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Lázně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Darkov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a.s.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Lázně Františkovy Lázně a.s.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Lázně Teplice v Čechách a.s.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Lázně Velichovky a. s.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Léčebné lázně Bohdaneč a.s.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Léčebné lázně Jáchymov a. s.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Lesy České republiky,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s.p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Hradec králové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Linde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Gas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LIVE TELECOM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LUKOIL Technology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Services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Prague s.r.o.,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Magistrát města Karlovy Vary</a:t>
            </a:r>
          </a:p>
          <a:p>
            <a:pPr algn="l"/>
            <a:r>
              <a:rPr lang="cs-CZ" sz="800" dirty="0">
                <a:solidFill>
                  <a:srgbClr val="00B050"/>
                </a:solidFill>
                <a:latin typeface="+mn-lt"/>
              </a:rPr>
              <a:t>Masarykova univerzita v Brně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Mehler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Texnologies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s.r.o., Lomnice nad Popelkou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Mercedes-Benz Česká republika s.r.o., Praha </a:t>
            </a:r>
            <a:endParaRPr lang="cs-CZ" sz="800" b="0" dirty="0" smtClean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Město </a:t>
            </a:r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Žatec</a:t>
            </a:r>
          </a:p>
          <a:p>
            <a:pPr algn="l"/>
            <a:r>
              <a:rPr lang="cs-CZ" sz="800" b="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Mettler</a:t>
            </a:r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Toledo, s.r.o.,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Ministerstvo dopravy ČR,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Ministerstvo kultury ČR,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Ministerstvo obrany ČR, Praha</a:t>
            </a:r>
          </a:p>
          <a:p>
            <a:pPr algn="l"/>
            <a:endParaRPr lang="cs-CZ" sz="800" b="0" dirty="0" smtClean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Ministerstvo 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vnitra ČR,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Mister-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Minit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s.r.o., Brno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Moravské naftové doly, a. s., Hodonín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Motor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Jikov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Group a.s., České Budějovice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Nemocnice Jihlava, příspěvková organizace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NORMA Czech, s.r.o., Hustopeče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Obchodní akademie, Uherské Hradiště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Oborová zdravotní pojišťovna zaměstnanců bank,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pojišťoven a stavebnictví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Palivový kombinát Ústí,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s.p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Libušín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Pars nova a.s., Šumperk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PeHToo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Peikko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Slovakia s.r.o.,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Kráľová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nad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Váhom</a:t>
            </a: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Petainer</a:t>
            </a:r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Czech Holdings s.r.o.,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Cheb</a:t>
            </a:r>
            <a:endParaRPr lang="en-US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Pilsen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Steel s.r.o., Plzeň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Plastika a.s., Nitra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PLOMA a.s., Hodonín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Plzeňský kraj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Povodí Moravy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s.p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Brno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Pražská energetika,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Pražská plynárenská,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Pražská teplárenská a.s., 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Precision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Castparts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CZ s.r.o., Plzeň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Provident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Financial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s.r.o.,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PTÁČEK - velkoobchod, a.s., Brno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Raiffeisenbank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Brno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RAVEN a.s., Povážská Bystrica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Rentex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Autopůjčovna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Robert Bosch spol. s r.o., České Budějovice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Řízení letového provozu České republiky,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s.p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SAG Česko a.s., Plzeň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Schwan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Cosmetics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CR, s.r.o., Český Krumlov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SIEZA, s.r.o.,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SILVACO, a.s., Velké Meziříčí</a:t>
            </a:r>
          </a:p>
          <a:p>
            <a:pPr algn="l"/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SLOT Group, </a:t>
            </a:r>
            <a:r>
              <a:rPr lang="en-US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a.s</a:t>
            </a:r>
            <a:r>
              <a:rPr lang="en-US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., Karlovy Vary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Slovenské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liečebné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kúpele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Trenčianské Teplice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Slovnaft Česká republika, spol. s r.o., Praha</a:t>
            </a:r>
          </a:p>
          <a:p>
            <a:pPr algn="l"/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Správa 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železniční dopravní cesty, státní organizace,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Springer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Media CZ s.r.o., Praha</a:t>
            </a:r>
          </a:p>
          <a:p>
            <a:pPr algn="l"/>
            <a:endParaRPr lang="cs-CZ" sz="800" b="0" dirty="0" smtClean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cs-CZ" sz="8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Státní 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úřad inspekce práce, Opava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Statutární město Brno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Statutární město Oprava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Strojosvit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Krnov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Svaz českých a moravských spotřebních družstev,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Synot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ICT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Services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, a.s., Uherské Hradiště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SYNOT W, a.s., Uherské Hradiště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Škoda Auto a.s., Mladá Boleslav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Technická univerzita v Liberci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TEiKO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spol. s r.o., Spytihněv</a:t>
            </a:r>
          </a:p>
          <a:p>
            <a:pPr algn="l"/>
            <a:r>
              <a:rPr lang="pl-PL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Telefónica O2 Czech Republic,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TEPO s.r.o., Kladno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TMS -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Montys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s.r.o., Bratislava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TON a.s., Bystřice pod Hostýnem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Tonak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Nový Jičín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Třinecké železárny, a.s., Třinec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UniControls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UNIPAP a.s., Býšť</a:t>
            </a:r>
          </a:p>
          <a:p>
            <a:pPr algn="l"/>
            <a:r>
              <a:rPr lang="cs-CZ" sz="800" dirty="0" err="1">
                <a:solidFill>
                  <a:srgbClr val="00B050"/>
                </a:solidFill>
                <a:latin typeface="+mn-lt"/>
              </a:rPr>
              <a:t>Univerziza</a:t>
            </a:r>
            <a:r>
              <a:rPr lang="cs-CZ" sz="800" dirty="0">
                <a:solidFill>
                  <a:srgbClr val="00B050"/>
                </a:solidFill>
                <a:latin typeface="+mn-lt"/>
              </a:rPr>
              <a:t> Palackého v Olomouci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UPC Česká republika s.r.o.,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Ústavní soud, Brno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Valeo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Compressor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Europe s.r.o., Humpolec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VETRO - PLUS a.s., Jirny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VIAMONT a.s., Ústí nad Labem</a:t>
            </a:r>
          </a:p>
          <a:p>
            <a:pPr algn="l"/>
            <a:r>
              <a:rPr lang="pl-PL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Vodafone Czech Republic a. 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Všeobecná zdravotní pojišťovna České republiky</a:t>
            </a:r>
          </a:p>
          <a:p>
            <a:pPr algn="l"/>
            <a:r>
              <a:rPr lang="cs-CZ" sz="800" dirty="0">
                <a:solidFill>
                  <a:srgbClr val="00B050"/>
                </a:solidFill>
                <a:latin typeface="+mn-lt"/>
              </a:rPr>
              <a:t>Vysoká škola báňská – Technická univerzita Ostrava</a:t>
            </a:r>
          </a:p>
          <a:p>
            <a:pPr algn="l"/>
            <a:r>
              <a:rPr lang="cs-CZ" sz="800" dirty="0">
                <a:solidFill>
                  <a:srgbClr val="00B050"/>
                </a:solidFill>
                <a:latin typeface="+mn-lt"/>
              </a:rPr>
              <a:t>Vysoká škola finanční a správní, o.p.s., Praha</a:t>
            </a:r>
          </a:p>
          <a:p>
            <a:pPr algn="l"/>
            <a:r>
              <a:rPr lang="cs-CZ" sz="800" dirty="0">
                <a:solidFill>
                  <a:srgbClr val="00B050"/>
                </a:solidFill>
                <a:latin typeface="+mn-lt"/>
              </a:rPr>
              <a:t>Vysoké učení technické v Brně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Wolters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Kluwer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ČR, a.s., Praha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Západočeské konzumní družstvo, Plzeň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Zdravotní pojišťovna ministerstva vnitra České</a:t>
            </a:r>
          </a:p>
          <a:p>
            <a:pPr algn="l"/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republiky, Praha</a:t>
            </a:r>
          </a:p>
          <a:p>
            <a:pPr algn="l"/>
            <a:r>
              <a:rPr lang="pl-PL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Zenit, spol. s r.o., Praha</a:t>
            </a:r>
          </a:p>
          <a:p>
            <a:pPr algn="l"/>
            <a:r>
              <a:rPr lang="cs-CZ" sz="800" b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ZyXEL</a:t>
            </a:r>
            <a:r>
              <a:rPr lang="cs-CZ" sz="8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Communications Czech s.r.o., Praha</a:t>
            </a:r>
          </a:p>
          <a:p>
            <a:pPr algn="l">
              <a:buClr>
                <a:srgbClr val="C00000"/>
              </a:buClr>
              <a:defRPr/>
            </a:pP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marL="39688" algn="l">
              <a:buClr>
                <a:srgbClr val="C00000"/>
              </a:buClr>
              <a:defRPr/>
            </a:pP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marL="39688" algn="l">
              <a:buClr>
                <a:srgbClr val="FF0000"/>
              </a:buClr>
              <a:defRPr/>
            </a:pP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  <a:p>
            <a:pPr marL="39688" algn="l">
              <a:buClr>
                <a:srgbClr val="FF0000"/>
              </a:buClr>
              <a:defRPr/>
            </a:pP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Calibri" charset="0"/>
              <a:sym typeface="Calibri" charset="0"/>
            </a:endParaRPr>
          </a:p>
          <a:p>
            <a:pPr marL="39688" algn="l">
              <a:buClr>
                <a:srgbClr val="FF0000"/>
              </a:buClr>
              <a:defRPr/>
            </a:pPr>
            <a:endParaRPr lang="cs-CZ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Calibri" charset="0"/>
              <a:sym typeface="Calibri" charset="0"/>
            </a:endParaRPr>
          </a:p>
          <a:p>
            <a:pPr marL="39688" algn="l">
              <a:defRPr/>
            </a:pPr>
            <a:endParaRPr lang="en-US" sz="8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Kde najdete AutoCont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AD91-3DB7-40AA-9FAC-935C6D00CC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" y="1030631"/>
            <a:ext cx="9033699" cy="527868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Významná partnerství a certifikace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AEA45-09AE-44D7-AD80-30906ECD71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Microsoft Partner Compe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1" y="1374424"/>
            <a:ext cx="1548923" cy="4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dobe Bronze Solution Part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93" y="1374424"/>
            <a:ext cx="1238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C Premier Part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87" y="1307749"/>
            <a:ext cx="10477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isco Premier certified part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6" y="2232782"/>
            <a:ext cx="8572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SET Platinum Part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7" y="2610095"/>
            <a:ext cx="119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BM Premier Business Part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4" y="3573031"/>
            <a:ext cx="1047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Kerio Preferred Part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9" y="5021638"/>
            <a:ext cx="1143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Kofax Certified Solution Provider Platin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22" y="3599475"/>
            <a:ext cx="11430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Lenovo Premium Business Partn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6" y="4829150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Oracle Gold Partn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34" y="5054976"/>
            <a:ext cx="114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Symantec Gold Partn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14" y="4829150"/>
            <a:ext cx="10477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VMware Solution Provider Premier Part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09" y="4477752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ilekm\Desktop\HP-2013_GOLD-Specialis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7" y="1374424"/>
            <a:ext cx="1155929" cy="4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lekm\Desktop\ITP-Gold-20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53" y="3573031"/>
            <a:ext cx="700436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34" y="2514846"/>
            <a:ext cx="1428750" cy="4476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4" y="3506551"/>
            <a:ext cx="864096" cy="87079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18" y="2474364"/>
            <a:ext cx="79866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29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03848" y="836712"/>
            <a:ext cx="5256584" cy="3600400"/>
          </a:xfrm>
          <a:prstGeom prst="rect">
            <a:avLst/>
          </a:prstGeom>
        </p:spPr>
        <p:txBody>
          <a:bodyPr rIns="132080" anchor="b"/>
          <a:lstStyle>
            <a:lvl1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pitchFamily="34" charset="0"/>
              </a:defRPr>
            </a:lvl2pPr>
            <a:lvl3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pitchFamily="34" charset="0"/>
              </a:defRPr>
            </a:lvl3pPr>
            <a:lvl4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pitchFamily="34" charset="0"/>
              </a:defRPr>
            </a:lvl4pPr>
            <a:lvl5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pitchFamily="34" charset="0"/>
              </a:defRPr>
            </a:lvl5pPr>
            <a:lvl6pPr marL="496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54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411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68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3EEF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indent="0" eaLnBrk="1" hangingPunct="1"/>
            <a:r>
              <a:rPr lang="cs-CZ" sz="3200" dirty="0"/>
              <a:t>IT profesionál první volby </a:t>
            </a:r>
            <a:endParaRPr lang="en-US" sz="3200" dirty="0" smtClean="0">
              <a:latin typeface="Calibri" pitchFamily="34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Benchmark</a:t>
            </a:r>
            <a:r>
              <a:rPr lang="cs-CZ" dirty="0" smtClean="0"/>
              <a:t> versus taktovací frekvence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866307" cy="444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28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Benchmarking</a:t>
            </a:r>
            <a:r>
              <a:rPr lang="cs-CZ" b="1" dirty="0"/>
              <a:t> je proces neustálého srovnávání a měření organizace s vůdčími firmami kdekoliv na světě, s cílem získat informace, které organizaci pomohou přijmout (a realizovat) aktivity, vedoucí ke zlepšení své vlastní výkonnosti.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Dané funguje i pro CPU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11B1E-00A0-46CB-BC93-CBAA4F8432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5350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Benchmark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Výjimečný případ – navýšení hodnoty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1606787"/>
            <a:ext cx="5111750" cy="41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601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287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Newsletter</a:t>
            </a:r>
            <a:r>
              <a:rPr lang="cs-CZ" dirty="0" smtClean="0"/>
              <a:t> MŠMT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Šlo by to i jinak?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Jak?</a:t>
            </a:r>
          </a:p>
          <a:p>
            <a:endParaRPr lang="cs-CZ" dirty="0"/>
          </a:p>
          <a:p>
            <a:r>
              <a:rPr lang="cs-CZ" dirty="0" smtClean="0"/>
              <a:t>TDP a počet jader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E8BAF-4141-45DA-A419-42DFA7401F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926431"/>
            <a:ext cx="4743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95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Intel a AMD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http://ark.intel.com/products/75043/Intel-Core-i5-4570-Processor-6M-Cache-up-to-3_60-GHz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http://www.amd.com/en-gb/products/processors/desktop/a-series-apu#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11B1E-00A0-46CB-BC93-CBAA4F8432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04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ka">
  <a:themeElements>
    <a:clrScheme name="Vlastní 1">
      <a:dk1>
        <a:srgbClr val="2A2A2A"/>
      </a:dk1>
      <a:lt1>
        <a:srgbClr val="FFFFFF"/>
      </a:lt1>
      <a:dk2>
        <a:srgbClr val="EE2B22"/>
      </a:dk2>
      <a:lt2>
        <a:srgbClr val="FFFFFF"/>
      </a:lt2>
      <a:accent1>
        <a:srgbClr val="C00000"/>
      </a:accent1>
      <a:accent2>
        <a:srgbClr val="DCDCDC"/>
      </a:accent2>
      <a:accent3>
        <a:srgbClr val="EE2B22"/>
      </a:accent3>
      <a:accent4>
        <a:srgbClr val="2A2A2A"/>
      </a:accent4>
      <a:accent5>
        <a:srgbClr val="FFFFFF"/>
      </a:accent5>
      <a:accent6>
        <a:srgbClr val="FF7F7F"/>
      </a:accent6>
      <a:hlink>
        <a:srgbClr val="373737"/>
      </a:hlink>
      <a:folHlink>
        <a:srgbClr val="7030A0"/>
      </a:folHlink>
    </a:clrScheme>
    <a:fontScheme name="Titulka">
      <a:majorFont>
        <a:latin typeface="Calibri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lnDef>
  </a:objectDefaults>
  <a:extraClrSchemeLst>
    <a:extraClrScheme>
      <a:clrScheme name="Titul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A">
  <a:themeElements>
    <a:clrScheme name="Vlastní 1">
      <a:dk1>
        <a:srgbClr val="2A2A2A"/>
      </a:dk1>
      <a:lt1>
        <a:srgbClr val="FFFFFF"/>
      </a:lt1>
      <a:dk2>
        <a:srgbClr val="EE2B22"/>
      </a:dk2>
      <a:lt2>
        <a:srgbClr val="FFFFFF"/>
      </a:lt2>
      <a:accent1>
        <a:srgbClr val="C00000"/>
      </a:accent1>
      <a:accent2>
        <a:srgbClr val="DCDCDC"/>
      </a:accent2>
      <a:accent3>
        <a:srgbClr val="EE2B22"/>
      </a:accent3>
      <a:accent4>
        <a:srgbClr val="2A2A2A"/>
      </a:accent4>
      <a:accent5>
        <a:srgbClr val="FBD4D2"/>
      </a:accent5>
      <a:accent6>
        <a:srgbClr val="F47F7A"/>
      </a:accent6>
      <a:hlink>
        <a:srgbClr val="373737"/>
      </a:hlink>
      <a:folHlink>
        <a:srgbClr val="7030A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lnDef>
  </a:objectDefaults>
  <a:extraClrSchemeLst>
    <a:extraClrScheme>
      <a:clrScheme name="MASTER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7182</TotalTime>
  <Pages>0</Pages>
  <Words>184</Words>
  <Characters>0</Characters>
  <Application>Microsoft Office PowerPoint</Application>
  <PresentationFormat>Předvádění na obrazovce (4:3)</PresentationFormat>
  <Lines>0</Lines>
  <Paragraphs>246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Titulka</vt:lpstr>
      <vt:lpstr>MASTER A</vt:lpstr>
      <vt:lpstr>Problematika použití taktovacích frekvencí jako technického parametru procesorů</vt:lpstr>
      <vt:lpstr>Naši zákazníci</vt:lpstr>
      <vt:lpstr>Kde najdete AutoCont</vt:lpstr>
      <vt:lpstr>Významná partnerství a certifikace</vt:lpstr>
      <vt:lpstr>Benchmark versus taktovací frekvence</vt:lpstr>
      <vt:lpstr>Benchmarking obecně</vt:lpstr>
      <vt:lpstr>Benchmark</vt:lpstr>
      <vt:lpstr>Newsletter MŠMT</vt:lpstr>
      <vt:lpstr>Intel a AMD</vt:lpstr>
      <vt:lpstr>A to není zdaleka vše….</vt:lpstr>
      <vt:lpstr>Oslovení dodavatelů</vt:lpstr>
      <vt:lpstr>Poptávka - zadání</vt:lpstr>
      <vt:lpstr>Cenotvorba</vt:lpstr>
      <vt:lpstr>Záruky</vt:lpstr>
      <vt:lpstr>Čas</vt:lpstr>
      <vt:lpstr>Diskuze</vt:lpstr>
      <vt:lpstr>Děkuji za pozornost  frantisek.matusina@autocont.cz 724/263 495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Grigar Martin</dc:creator>
  <cp:lastModifiedBy>Matušina František</cp:lastModifiedBy>
  <cp:revision>170</cp:revision>
  <dcterms:modified xsi:type="dcterms:W3CDTF">2014-05-13T15:09:27Z</dcterms:modified>
</cp:coreProperties>
</file>