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9" r:id="rId3"/>
    <p:sldId id="288" r:id="rId4"/>
    <p:sldId id="270" r:id="rId5"/>
    <p:sldId id="271" r:id="rId6"/>
    <p:sldId id="257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61" r:id="rId18"/>
    <p:sldId id="285" r:id="rId19"/>
    <p:sldId id="286" r:id="rId20"/>
    <p:sldId id="267" r:id="rId21"/>
    <p:sldId id="289" r:id="rId22"/>
    <p:sldId id="287" r:id="rId23"/>
    <p:sldId id="291" r:id="rId24"/>
    <p:sldId id="282" r:id="rId25"/>
    <p:sldId id="283" r:id="rId26"/>
    <p:sldId id="284" r:id="rId27"/>
    <p:sldId id="263" r:id="rId28"/>
    <p:sldId id="290" r:id="rId29"/>
    <p:sldId id="264" r:id="rId30"/>
    <p:sldId id="265" r:id="rId31"/>
    <p:sldId id="266" r:id="rId32"/>
    <p:sldId id="268" r:id="rId33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6D800-FF0D-4AE6-AECB-3F2040F89677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22060-EDCA-431E-8374-74A5EB7D3F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122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A0F43-04C8-433E-AF28-C5730D872605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5908D-ADFA-452E-B92B-DC0E28CEF8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150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908D-ADFA-452E-B92B-DC0E28CEF8D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2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746975"/>
            <a:ext cx="8915398" cy="403040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Trestněprávní konsekvence procesu zadávání veřejných </a:t>
            </a:r>
            <a:r>
              <a:rPr lang="cs-CZ" b="1" dirty="0" smtClean="0"/>
              <a:t>zakázek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13. 5. 2014</a:t>
            </a: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/>
              <a:t>Konference Veřejné zakázky v kontextu evropských a národních projektů – Quo </a:t>
            </a:r>
            <a:r>
              <a:rPr lang="cs-CZ" sz="2000" b="1" dirty="0" err="1"/>
              <a:t>vadis</a:t>
            </a:r>
            <a:r>
              <a:rPr lang="cs-CZ" sz="2000" b="1" dirty="0"/>
              <a:t>? </a:t>
            </a: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cs-CZ" dirty="0" smtClean="0"/>
              <a:t>Mgr. Petr Zatloukal</a:t>
            </a:r>
          </a:p>
          <a:p>
            <a:pPr algn="r"/>
            <a:r>
              <a:rPr lang="cs-CZ" dirty="0" smtClean="0"/>
              <a:t>Mgr. Ing. Ivo Macek</a:t>
            </a:r>
          </a:p>
          <a:p>
            <a:pPr algn="r"/>
            <a:r>
              <a:rPr lang="cs-CZ" dirty="0" smtClean="0"/>
              <a:t>Advokátní kancelář Tinthoferová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4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§ </a:t>
            </a:r>
            <a:r>
              <a:rPr lang="cs-CZ" dirty="0"/>
              <a:t>256/ 2 – 4 </a:t>
            </a:r>
            <a:r>
              <a:rPr lang="cs-CZ" dirty="0" smtClean="0"/>
              <a:t>TZ(zvláštní </a:t>
            </a:r>
            <a:r>
              <a:rPr lang="cs-CZ" dirty="0"/>
              <a:t>ustanovení)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4" y="1326524"/>
            <a:ext cx="8911687" cy="4932608"/>
          </a:xfrm>
        </p:spPr>
        <p:txBody>
          <a:bodyPr/>
          <a:lstStyle/>
          <a:p>
            <a:r>
              <a:rPr lang="cs-CZ" sz="2000" dirty="0"/>
              <a:t>Vyhlašovatel/pořadatel</a:t>
            </a:r>
          </a:p>
          <a:p>
            <a:r>
              <a:rPr lang="cs-CZ" sz="2000" dirty="0"/>
              <a:t>Značná škoda (značný prospěch) – dle výkladového pravidla § 138 TZ se jedná o škodu </a:t>
            </a:r>
            <a:r>
              <a:rPr lang="cs-CZ" sz="2000" u="sng" dirty="0"/>
              <a:t>v min. výši 500 000 Kč</a:t>
            </a:r>
            <a:r>
              <a:rPr lang="cs-CZ" sz="2000" dirty="0"/>
              <a:t>, z hlediska zavinění následku postačí jen nedbalost</a:t>
            </a:r>
          </a:p>
          <a:p>
            <a:r>
              <a:rPr lang="cs-CZ" sz="2000" dirty="0"/>
              <a:t>U odst. 3 vyžadován úmysl (z povahy věci lze žádat, přijmout nebo si dát slíbit prospěch jen úmyslně)</a:t>
            </a:r>
          </a:p>
          <a:p>
            <a:r>
              <a:rPr lang="cs-CZ" sz="2000" dirty="0"/>
              <a:t>Majetkový nebo jiný prospěch (nejen v penězích, ale jakákoliv výhoda- vzájemná protislužba, pohlavní styk, získání dobře placeného zaměstnání/funkce)</a:t>
            </a:r>
          </a:p>
          <a:p>
            <a:r>
              <a:rPr lang="cs-CZ" sz="2000" u="sng" dirty="0"/>
              <a:t>Nutnost odmítnout slib (nezáleží, zda ke splnění slibu došlo) </a:t>
            </a:r>
            <a:endParaRPr lang="cs-CZ" sz="2000" u="sng" dirty="0" smtClean="0"/>
          </a:p>
          <a:p>
            <a:r>
              <a:rPr lang="cs-CZ" sz="2000" u="sng" dirty="0"/>
              <a:t>Úřední osoba definována v ustanovení § 127 TZ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34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§ 256 TZ k jiným ustanovením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Je vyloučen jednočinný souběh trestného činu „sjednání výhody při zadání VZ“ s trestným činem přijetí úplatku dle § 331 TZ, neboť sjednání výhody při zadání VZ je vůči přijetí úplatku trestným činem speciálním</a:t>
            </a:r>
            <a:r>
              <a:rPr lang="cs-CZ" sz="2000" dirty="0" smtClean="0"/>
              <a:t>. Jsou tak chráněny stejné zájmy.</a:t>
            </a:r>
            <a:endParaRPr lang="cs-CZ" sz="2000" dirty="0"/>
          </a:p>
          <a:p>
            <a:r>
              <a:rPr lang="cs-CZ" sz="2000" dirty="0"/>
              <a:t>Není vyloučen jednočinný souběh trestného činu „sjednání výhody při zadání VZ“ s trestným činem zneužití pravomoci úřední osoby dle § 329 TZ.</a:t>
            </a:r>
          </a:p>
          <a:p>
            <a:r>
              <a:rPr lang="cs-CZ" sz="2000" dirty="0"/>
              <a:t>K správním </a:t>
            </a:r>
            <a:r>
              <a:rPr lang="cs-CZ" sz="2000" dirty="0" smtClean="0"/>
              <a:t>deliktům dle </a:t>
            </a:r>
            <a:r>
              <a:rPr lang="cs-CZ" sz="2000" dirty="0"/>
              <a:t>ZVZ - § 120 a 121 ZVZ.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86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Pletichy při zadání veřejné zakázky a při veřejné soutěži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905001"/>
            <a:ext cx="8911686" cy="4595832"/>
          </a:xfrm>
        </p:spPr>
        <p:txBody>
          <a:bodyPr>
            <a:normAutofit/>
          </a:bodyPr>
          <a:lstStyle/>
          <a:p>
            <a:r>
              <a:rPr lang="cs-CZ" sz="2000" i="1" dirty="0"/>
              <a:t>§ 257/1 </a:t>
            </a:r>
            <a:r>
              <a:rPr lang="cs-CZ" sz="2000" i="1" dirty="0" smtClean="0"/>
              <a:t>TZ Kdo </a:t>
            </a:r>
            <a:r>
              <a:rPr lang="cs-CZ" sz="2000" i="1" dirty="0"/>
              <a:t>se dopustí pletich v souvislosti se zadáním VZ nebo s veřejnou soutěží tím, že:</a:t>
            </a:r>
          </a:p>
          <a:p>
            <a:pPr marL="514350" indent="-514350">
              <a:buAutoNum type="alphaLcParenR"/>
            </a:pPr>
            <a:r>
              <a:rPr lang="cs-CZ" sz="2000" i="1" dirty="0"/>
              <a:t>Lstí nebo pohrůžkou násilí nebo jiné těžké újmy přiměje jiného, aby se zdržel účasti v zadávacím řízení nebo ve veřejné soutěži,</a:t>
            </a:r>
          </a:p>
          <a:p>
            <a:pPr marL="514350" indent="-514350">
              <a:buAutoNum type="alphaLcParenR"/>
            </a:pPr>
            <a:r>
              <a:rPr lang="cs-CZ" sz="2000" i="1" dirty="0"/>
              <a:t>Jinému poskytne, nabídne nebo slíbí majetkový nebo jiný prospěch za to, že se zdrží účasti v zadávacím řízení nebo ve veřejné soutěži,</a:t>
            </a:r>
          </a:p>
          <a:p>
            <a:pPr marL="514350" indent="-514350">
              <a:buAutoNum type="alphaLcParenR"/>
            </a:pPr>
            <a:r>
              <a:rPr lang="cs-CZ" sz="2000" i="1" dirty="0"/>
              <a:t>Žádá nebo přijme majetkový nebo jiný prospěch za to, že se zdrží účasti v zadávacím řízení nebo ve veřejné soutěži, nebo</a:t>
            </a:r>
          </a:p>
          <a:p>
            <a:pPr marL="514350" indent="-514350">
              <a:buAutoNum type="alphaLcParenR"/>
            </a:pPr>
            <a:r>
              <a:rPr lang="cs-CZ" sz="2000" i="1" dirty="0"/>
              <a:t>Na základě dohody s jiným zájemcem nebo uchazečem vyvíjí činnost směřující k zadání veřejné zakázky za nepřiměřeně vysokou nebo jinak nevýhodnou cenu, bude potrestán odnětím svobody </a:t>
            </a:r>
            <a:r>
              <a:rPr lang="cs-CZ" sz="2000" b="1" i="1" dirty="0"/>
              <a:t>až na 3 léta nebo zákazem činnosti.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78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257/2 – 3 TZ(zvláštní ustanovení)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4" y="1532586"/>
            <a:ext cx="8911687" cy="4378636"/>
          </a:xfrm>
        </p:spPr>
        <p:txBody>
          <a:bodyPr>
            <a:normAutofit/>
          </a:bodyPr>
          <a:lstStyle/>
          <a:p>
            <a:r>
              <a:rPr lang="cs-CZ" sz="2000" i="1" dirty="0"/>
              <a:t>§ 257/2 </a:t>
            </a:r>
            <a:r>
              <a:rPr lang="cs-CZ" sz="2000" i="1" dirty="0" smtClean="0"/>
              <a:t>TZ Odnětím </a:t>
            </a:r>
            <a:r>
              <a:rPr lang="cs-CZ" sz="2000" i="1" dirty="0"/>
              <a:t>svobody na </a:t>
            </a:r>
            <a:r>
              <a:rPr lang="cs-CZ" sz="2000" b="1" i="1" dirty="0"/>
              <a:t>2 léta až 8 let </a:t>
            </a:r>
            <a:r>
              <a:rPr lang="cs-CZ" sz="2000" i="1" dirty="0"/>
              <a:t>bude pachatel potrestán, spáchá-li čin uvedený v odst. 1:</a:t>
            </a:r>
          </a:p>
          <a:p>
            <a:pPr marL="514350" indent="-514350">
              <a:buAutoNum type="alphaLcParenR"/>
            </a:pPr>
            <a:r>
              <a:rPr lang="cs-CZ" sz="2000" i="1" dirty="0"/>
              <a:t>v úmyslu opatřit sobě nebo jinému značný prospěch, nebo</a:t>
            </a:r>
          </a:p>
          <a:p>
            <a:pPr marL="514350" indent="-514350">
              <a:buAutoNum type="alphaLcParenR"/>
            </a:pPr>
            <a:r>
              <a:rPr lang="cs-CZ" sz="2000" i="1" dirty="0"/>
              <a:t>jako úřední osoba.</a:t>
            </a:r>
          </a:p>
          <a:p>
            <a:pPr marL="0" indent="0">
              <a:buNone/>
            </a:pPr>
            <a:r>
              <a:rPr lang="cs-CZ" sz="2000" i="1" dirty="0"/>
              <a:t> - § 257/3 </a:t>
            </a:r>
            <a:r>
              <a:rPr lang="cs-CZ" sz="2000" i="1" dirty="0" smtClean="0"/>
              <a:t>TZ Odnětím </a:t>
            </a:r>
            <a:r>
              <a:rPr lang="cs-CZ" sz="2000" i="1" dirty="0"/>
              <a:t>svobody na </a:t>
            </a:r>
            <a:r>
              <a:rPr lang="cs-CZ" sz="2000" b="1" i="1" dirty="0"/>
              <a:t>3 léta až 10 let </a:t>
            </a:r>
            <a:r>
              <a:rPr lang="cs-CZ" sz="2000" i="1" dirty="0"/>
              <a:t>bude pachatel potrestán, spáchá-li čin uvedený v odst. 1:</a:t>
            </a:r>
          </a:p>
          <a:p>
            <a:pPr marL="514350" indent="-514350">
              <a:buAutoNum type="alphaLcParenR"/>
            </a:pPr>
            <a:r>
              <a:rPr lang="cs-CZ" sz="2000" i="1" dirty="0"/>
              <a:t>v úmyslu opatřit sobě nebo jinému prospěch velkého rozsahu, nebo</a:t>
            </a:r>
          </a:p>
          <a:p>
            <a:pPr marL="514350" indent="-514350">
              <a:buAutoNum type="alphaLcParenR"/>
            </a:pPr>
            <a:r>
              <a:rPr lang="cs-CZ" sz="2000" i="1" dirty="0" smtClean="0"/>
              <a:t>jako </a:t>
            </a:r>
            <a:r>
              <a:rPr lang="cs-CZ" sz="2000" i="1" dirty="0"/>
              <a:t>úřední osoba v úmyslu opatřit sobě nebo jinému značný prospěch.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02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§ 257 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4" y="1584101"/>
            <a:ext cx="8911687" cy="432712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Pletichy (intriky, machinace, čachry) – všechna jednání popsaná v § 257/1 písm. a) – d) TZ.</a:t>
            </a:r>
          </a:p>
          <a:p>
            <a:r>
              <a:rPr lang="cs-CZ" sz="2000" dirty="0" smtClean="0"/>
              <a:t>Předmětem ochrany je zájem na řádném a zákonném provedení zadání veřejné zakázky nebo provedení veřejné soutěže – zejména ochrana před ovlivňováním </a:t>
            </a:r>
          </a:p>
          <a:p>
            <a:r>
              <a:rPr lang="cs-CZ" sz="2000" dirty="0" smtClean="0"/>
              <a:t>Je třeba úmyslu</a:t>
            </a:r>
          </a:p>
          <a:p>
            <a:r>
              <a:rPr lang="cs-CZ" sz="2000" dirty="0" smtClean="0"/>
              <a:t>Pachatelem kterákoliv FO či PO (§ 7 TOPO)</a:t>
            </a:r>
          </a:p>
          <a:p>
            <a:r>
              <a:rPr lang="cs-CZ" sz="2000" dirty="0" smtClean="0"/>
              <a:t>Pohrůžka násilí - nejen proti samotnému potenciálnímu účastníkovi</a:t>
            </a:r>
          </a:p>
          <a:p>
            <a:r>
              <a:rPr lang="cs-CZ" sz="2000" dirty="0" smtClean="0"/>
              <a:t>Aktivní úplatkářství – nabízím (i konkludentně), pasivní úplatkářství – žádám/přijímám/neodmítám (není třeba dohody, stačí skutečný stav a okolnost, že pachatel prospěch neodmítl)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25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§ 257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Nezáleží na tom, zda se pachatel poté skutečně např. nezúčastní zadávacího řízení, neboť čin je dokonán již přijetím </a:t>
            </a:r>
            <a:r>
              <a:rPr lang="cs-CZ" sz="2000" dirty="0" smtClean="0"/>
              <a:t>prospěchu</a:t>
            </a:r>
          </a:p>
          <a:p>
            <a:r>
              <a:rPr lang="cs-CZ" sz="2000" dirty="0" smtClean="0"/>
              <a:t>Značný prospěch – min. 500 000 Kč (§ 138 TZ)</a:t>
            </a:r>
          </a:p>
          <a:p>
            <a:r>
              <a:rPr lang="cs-CZ" sz="2000" dirty="0" smtClean="0"/>
              <a:t>Prospěch velkého rozsahu – min. 5 000 000 Kč (§ 138 TZ)</a:t>
            </a:r>
          </a:p>
          <a:p>
            <a:r>
              <a:rPr lang="cs-CZ" sz="2000" dirty="0" smtClean="0"/>
              <a:t>U § 257 odst. 1 a 3 TZ postačí úmyslu získat prospěch velkého rozsahu, pro dokonaný trestný čin není rozhodující, zda pachatel skutečně prospěch velkého rozsahu získal. 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55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§ </a:t>
            </a:r>
            <a:r>
              <a:rPr lang="cs-CZ" dirty="0" smtClean="0"/>
              <a:t>257 </a:t>
            </a:r>
            <a:r>
              <a:rPr lang="cs-CZ" dirty="0"/>
              <a:t>TZ k jiným ustanovením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Jednočinný souběh trestného činu pletichy při zadání VZ a při veřejné soutěži podle § 257/1 písm. a) TZ s trestným činem vydírání dle § 175 TZ je vyloučen, neboť se jedná o speciální ustanovení k § 175 TZ. Stejný chráněný zájem.</a:t>
            </a:r>
          </a:p>
          <a:p>
            <a:r>
              <a:rPr lang="cs-CZ" sz="2000" dirty="0" smtClean="0"/>
              <a:t>Aktivní a pasivní úplatkářství při zadání VZ či veřejné soutěži nemůže být posuzováno jako trestný čin úplatkářství dle § 331 – 333 TZ, neboť se nejedná o obstarávání věcí obecného zájmu </a:t>
            </a:r>
            <a:r>
              <a:rPr lang="cs-CZ" sz="2000" dirty="0"/>
              <a:t>(srov. R 14/1993</a:t>
            </a:r>
            <a:r>
              <a:rPr lang="cs-CZ" sz="2000" dirty="0" smtClean="0"/>
              <a:t>).</a:t>
            </a:r>
          </a:p>
          <a:p>
            <a:r>
              <a:rPr lang="cs-CZ" sz="2000" dirty="0" smtClean="0"/>
              <a:t>Není vyloučen jednočinný souběh s trestným činem zneužití pravomoci úřední osoby  dle § 329 TZ.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4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Trestné činy právnických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56079" y="1339403"/>
            <a:ext cx="8748532" cy="5161430"/>
          </a:xfrm>
        </p:spPr>
        <p:txBody>
          <a:bodyPr>
            <a:noAutofit/>
          </a:bodyPr>
          <a:lstStyle/>
          <a:p>
            <a:r>
              <a:rPr lang="cs-CZ" sz="2000" dirty="0" smtClean="0"/>
              <a:t>Zákon č. 418/2011 Sb., </a:t>
            </a:r>
            <a:r>
              <a:rPr lang="cs-CZ" sz="2000" dirty="0"/>
              <a:t>o trestní odpovědnosti právnických osob a řízení proti </a:t>
            </a:r>
            <a:r>
              <a:rPr lang="cs-CZ" sz="2000" dirty="0" smtClean="0"/>
              <a:t>nim, v platném znění (rovněž jen „TOPO“)</a:t>
            </a:r>
          </a:p>
          <a:p>
            <a:r>
              <a:rPr lang="cs-CZ" sz="2000" b="1" dirty="0" smtClean="0"/>
              <a:t>Účinnost od 1.1.2012 </a:t>
            </a:r>
            <a:endParaRPr lang="cs-CZ" sz="2000" b="1" dirty="0"/>
          </a:p>
          <a:p>
            <a:r>
              <a:rPr lang="cs-CZ" sz="2000" dirty="0" smtClean="0"/>
              <a:t>Oproti předchozí individuální odpovědnosti konkrétní FO mohou být </a:t>
            </a:r>
            <a:r>
              <a:rPr lang="cs-CZ" sz="2000" b="1" dirty="0" smtClean="0"/>
              <a:t>paralelně</a:t>
            </a:r>
            <a:r>
              <a:rPr lang="cs-CZ" sz="2000" dirty="0" smtClean="0"/>
              <a:t> trestány rovněž PO (obchodní společnosti, nadace, </a:t>
            </a:r>
            <a:r>
              <a:rPr lang="cs-CZ" sz="2000" b="1" dirty="0" smtClean="0"/>
              <a:t>vysoké školy</a:t>
            </a:r>
            <a:r>
              <a:rPr lang="cs-CZ" sz="2000" dirty="0" smtClean="0"/>
              <a:t>, politické strany, …)</a:t>
            </a:r>
          </a:p>
          <a:p>
            <a:r>
              <a:rPr lang="cs-CZ" sz="2000" dirty="0"/>
              <a:t>Trestní odpovědnost nedopadá na Českou republiku a územní samosprávné celky při výkonu veřejné moci. </a:t>
            </a:r>
          </a:p>
          <a:p>
            <a:r>
              <a:rPr lang="cs-CZ" sz="2000" dirty="0"/>
              <a:t>Důvodová zpráva – extenzivní výklad ČR (Všechny organizační složky</a:t>
            </a:r>
            <a:r>
              <a:rPr lang="cs-CZ" sz="2000" dirty="0" smtClean="0"/>
              <a:t>), </a:t>
            </a:r>
            <a:r>
              <a:rPr lang="cs-CZ" sz="2000" dirty="0"/>
              <a:t>nikoliv pouze České republiky jako státu samotného. </a:t>
            </a:r>
          </a:p>
          <a:p>
            <a:r>
              <a:rPr lang="cs-CZ" sz="2000" dirty="0"/>
              <a:t>Trestné činy, kterých se dopustí představitelé státu, jsou výlučně jejich osobními </a:t>
            </a:r>
            <a:r>
              <a:rPr lang="cs-CZ" sz="2000" dirty="0" smtClean="0"/>
              <a:t>činy.</a:t>
            </a:r>
            <a:endParaRPr lang="cs-CZ" sz="2000" dirty="0"/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46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právnických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4" y="1378039"/>
            <a:ext cx="8911687" cy="4533183"/>
          </a:xfrm>
        </p:spPr>
        <p:txBody>
          <a:bodyPr>
            <a:normAutofit/>
          </a:bodyPr>
          <a:lstStyle/>
          <a:p>
            <a:r>
              <a:rPr lang="cs-CZ" sz="2000" dirty="0"/>
              <a:t>Zákon obsahuje taxativní výčet trestných činů, u kterých přichází trestní odpovědnost právnických osob v úvahu. </a:t>
            </a:r>
            <a:endParaRPr lang="cs-CZ" sz="2000" dirty="0" smtClean="0"/>
          </a:p>
          <a:p>
            <a:r>
              <a:rPr lang="cs-CZ" sz="2000" dirty="0" smtClean="0"/>
              <a:t>Nejsou vytvořeny </a:t>
            </a:r>
            <a:r>
              <a:rPr lang="cs-CZ" sz="2000" dirty="0"/>
              <a:t>žádné speciální trestné činy, </a:t>
            </a:r>
            <a:r>
              <a:rPr lang="cs-CZ" sz="2000" dirty="0" smtClean="0"/>
              <a:t>PO se mohou </a:t>
            </a:r>
            <a:r>
              <a:rPr lang="cs-CZ" sz="2000" dirty="0"/>
              <a:t>dopustit </a:t>
            </a:r>
            <a:r>
              <a:rPr lang="cs-CZ" sz="2000" dirty="0" smtClean="0"/>
              <a:t>pouze stejných </a:t>
            </a:r>
            <a:r>
              <a:rPr lang="cs-CZ" sz="2000" dirty="0"/>
              <a:t>trestných </a:t>
            </a:r>
            <a:r>
              <a:rPr lang="cs-CZ" sz="2000" dirty="0" smtClean="0"/>
              <a:t>činů jako </a:t>
            </a:r>
            <a:r>
              <a:rPr lang="cs-CZ" sz="2000" dirty="0"/>
              <a:t>osoby </a:t>
            </a:r>
            <a:r>
              <a:rPr lang="cs-CZ" sz="2000" dirty="0" smtClean="0"/>
              <a:t>fyzické.</a:t>
            </a:r>
            <a:endParaRPr lang="cs-CZ" sz="2000" dirty="0"/>
          </a:p>
          <a:p>
            <a:r>
              <a:rPr lang="cs-CZ" sz="2000" b="1" dirty="0"/>
              <a:t>Do uvedené množiny patří rovněž skutkové podstaty sjednání výhody při zadání veřejné zakázky, při veřejné soutěži a veřejné dražbě (§ 256 TZ), pletichy při zadání veřejné zakázky a při veřejné soutěži (§ 257 TZ). </a:t>
            </a:r>
          </a:p>
          <a:p>
            <a:r>
              <a:rPr lang="cs-CZ" sz="2000" u="sng" dirty="0"/>
              <a:t>Zákon o trestní odpovědnosti PO </a:t>
            </a:r>
            <a:r>
              <a:rPr lang="cs-CZ" sz="2000" u="sng" dirty="0" smtClean="0"/>
              <a:t>nedopadá na </a:t>
            </a:r>
            <a:r>
              <a:rPr lang="cs-CZ" sz="2000" u="sng" dirty="0"/>
              <a:t>trestné činy uvedené v ustanovení  § 248 TZ</a:t>
            </a:r>
            <a:r>
              <a:rPr lang="cs-CZ" sz="2000" u="sng" dirty="0" smtClean="0"/>
              <a:t>.</a:t>
            </a:r>
          </a:p>
          <a:p>
            <a:r>
              <a:rPr lang="cs-CZ" sz="2000" u="sng" dirty="0" smtClean="0"/>
              <a:t>Stejná pravidla</a:t>
            </a:r>
            <a:r>
              <a:rPr lang="cs-CZ" sz="2000" b="1" u="sng" dirty="0" smtClean="0"/>
              <a:t>, jiné tresty</a:t>
            </a:r>
            <a:r>
              <a:rPr lang="cs-CZ" sz="2000" u="sng" dirty="0" smtClean="0"/>
              <a:t>.</a:t>
            </a:r>
            <a:endParaRPr lang="cs-CZ" sz="2000" u="sng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91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odpovědnost – právní nástupce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4" y="1519707"/>
            <a:ext cx="8911687" cy="4391515"/>
          </a:xfrm>
        </p:spPr>
        <p:txBody>
          <a:bodyPr>
            <a:normAutofit/>
          </a:bodyPr>
          <a:lstStyle/>
          <a:p>
            <a:r>
              <a:rPr lang="cs-CZ" sz="2000" i="1" dirty="0" smtClean="0"/>
              <a:t>§ 10 TOPO </a:t>
            </a:r>
          </a:p>
          <a:p>
            <a:pPr marL="0" indent="0">
              <a:buNone/>
            </a:pPr>
            <a:r>
              <a:rPr lang="cs-CZ" sz="2000" i="1" dirty="0" smtClean="0"/>
              <a:t>(1) Trestní </a:t>
            </a:r>
            <a:r>
              <a:rPr lang="cs-CZ" sz="2000" i="1" dirty="0"/>
              <a:t>odpovědnost právnické osoby přechází na všechny její právní nástupce.</a:t>
            </a:r>
          </a:p>
          <a:p>
            <a:pPr marL="0" indent="0">
              <a:buNone/>
            </a:pPr>
            <a:r>
              <a:rPr lang="cs-CZ" sz="2000" i="1" dirty="0"/>
              <a:t>(2) Přešla-li trestní odpovědnost podle odstavce 1 na více právních nástupců právnické osoby, přihlédne soud při rozhodování o druhu a výměře trestu nebo ochranného opatření i k tomu, v jakém rozsahu na každého z nich přešly výnosy, užitky a jiné výhody ze spáchaného trestného činu, případně i k tomu, v jakém rozsahu kterýkoli z nich pokračuje v činnosti, v souvislosti s níž byl spáchán trestný čin</a:t>
            </a:r>
            <a:r>
              <a:rPr lang="cs-CZ" sz="2000" i="1" dirty="0" smtClean="0"/>
              <a:t>.</a:t>
            </a:r>
            <a:endParaRPr lang="cs-CZ" sz="2000" i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9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Odvětví veřejného práva, které vymezuje</a:t>
            </a:r>
            <a:r>
              <a:rPr lang="cs-CZ" sz="2000" dirty="0"/>
              <a:t>, co je </a:t>
            </a:r>
            <a:r>
              <a:rPr lang="cs-CZ" sz="2000" dirty="0" smtClean="0"/>
              <a:t>trestným činem, </a:t>
            </a:r>
            <a:r>
              <a:rPr lang="cs-CZ" sz="2000" dirty="0"/>
              <a:t>stanoví podmínky trestní odpovědnosti, okolností vylučujících trestní odpovědnost a důvody zániku trestní odpovědnosti, druhy trestních sankcí, způsob jejich ukládání, </a:t>
            </a:r>
            <a:r>
              <a:rPr lang="cs-CZ" sz="2000" dirty="0" smtClean="0"/>
              <a:t>výkon sankcí a zániku výkonu sankcí, </a:t>
            </a:r>
            <a:r>
              <a:rPr lang="cs-CZ" sz="2000" dirty="0"/>
              <a:t>včetně podmínek zahlazení odsouzení.</a:t>
            </a:r>
            <a:endParaRPr lang="cs-CZ" sz="2000" dirty="0" smtClean="0"/>
          </a:p>
          <a:p>
            <a:r>
              <a:rPr lang="cs-CZ" sz="2000" dirty="0"/>
              <a:t>Ochrana před nežádoucím chováním, které ohrožuje státem </a:t>
            </a:r>
            <a:r>
              <a:rPr lang="cs-CZ" sz="2000" u="sng" dirty="0"/>
              <a:t>určené</a:t>
            </a:r>
            <a:r>
              <a:rPr lang="cs-CZ" sz="2000" dirty="0"/>
              <a:t> </a:t>
            </a:r>
            <a:r>
              <a:rPr lang="cs-CZ" sz="2000" u="sng" dirty="0"/>
              <a:t>nejdůležitější statky</a:t>
            </a:r>
            <a:r>
              <a:rPr lang="cs-CZ" sz="2000" dirty="0" smtClean="0"/>
              <a:t>. (Zejména práva </a:t>
            </a:r>
            <a:r>
              <a:rPr lang="cs-CZ" sz="2000" dirty="0"/>
              <a:t>a oprávněné zájmy fyzických a právnických osob a dalších subjektů, jakož i právem chráněné zájmy společnosti a státu, včetně ústavního zřízení České </a:t>
            </a:r>
            <a:r>
              <a:rPr lang="cs-CZ" sz="2000" dirty="0" smtClean="0"/>
              <a:t>republiky.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90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na činnost právnické osoby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§ 15 a násl. TOPO - tresty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1686" cy="4418527"/>
          </a:xfrm>
        </p:spPr>
        <p:txBody>
          <a:bodyPr>
            <a:normAutofit lnSpcReduction="10000"/>
          </a:bodyPr>
          <a:lstStyle/>
          <a:p>
            <a:r>
              <a:rPr lang="cs-CZ" sz="2000" b="1" dirty="0"/>
              <a:t>zrušení právnické osoby</a:t>
            </a:r>
            <a:r>
              <a:rPr lang="cs-CZ" sz="2000" dirty="0"/>
              <a:t> – tento trest lze uložit </a:t>
            </a:r>
            <a:r>
              <a:rPr lang="cs-CZ" sz="2000" dirty="0" smtClean="0"/>
              <a:t>jen </a:t>
            </a:r>
            <a:r>
              <a:rPr lang="cs-CZ" sz="2000" dirty="0"/>
              <a:t>právnické osobě, jejíž aktivita spočívala zcela nebo alespoň v převážné míře v páchání trestné činnosti. Bude se to tedy týkat především společností, které byly založeny především za účelem trestné činnosti nebo proto, aby svou činností trestnou činnost </a:t>
            </a:r>
            <a:r>
              <a:rPr lang="cs-CZ" sz="2000" dirty="0" smtClean="0"/>
              <a:t>kryly.</a:t>
            </a:r>
            <a:endParaRPr lang="cs-CZ" sz="2000" dirty="0"/>
          </a:p>
          <a:p>
            <a:r>
              <a:rPr lang="cs-CZ" sz="2000" b="1" dirty="0"/>
              <a:t>propadnutí majetku</a:t>
            </a:r>
            <a:r>
              <a:rPr lang="cs-CZ" sz="2000" dirty="0"/>
              <a:t>, – lze uložit jen za zvlášť závažný zločin (tedy za úmyslný trestný čin, za který by fyzické osobě mohl být uložen trest odnětí svobody s horní hranicí trestní sazby nejméně 10 let), pokud tímto zločinem právnická osoba získala nebo měla získat majetkový </a:t>
            </a:r>
            <a:r>
              <a:rPr lang="cs-CZ" sz="2000" dirty="0" smtClean="0"/>
              <a:t>prospěch.</a:t>
            </a:r>
            <a:endParaRPr lang="cs-CZ" sz="2000" dirty="0"/>
          </a:p>
          <a:p>
            <a:r>
              <a:rPr lang="cs-CZ" sz="2000" b="1" dirty="0"/>
              <a:t>peněžitý trest</a:t>
            </a:r>
            <a:r>
              <a:rPr lang="cs-CZ" sz="2000" dirty="0"/>
              <a:t> – lze uložit v rozsahu od 20.000,- Kč do 1.460.000.000,- Kč</a:t>
            </a:r>
          </a:p>
          <a:p>
            <a:r>
              <a:rPr lang="cs-CZ" sz="2000" b="1" dirty="0" smtClean="0"/>
              <a:t>zákaz </a:t>
            </a:r>
            <a:r>
              <a:rPr lang="cs-CZ" sz="2000" b="1" dirty="0"/>
              <a:t>činnosti</a:t>
            </a:r>
            <a:r>
              <a:rPr lang="cs-CZ" sz="2000" dirty="0"/>
              <a:t> – lze uložit na dobu 1</a:t>
            </a:r>
            <a:r>
              <a:rPr lang="cs-CZ" sz="2000" dirty="0" smtClean="0"/>
              <a:t> </a:t>
            </a:r>
            <a:r>
              <a:rPr lang="cs-CZ" sz="2000" dirty="0"/>
              <a:t>roku až </a:t>
            </a:r>
            <a:r>
              <a:rPr lang="cs-CZ" sz="2000" dirty="0" smtClean="0"/>
              <a:t>20 let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39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 na činnost právnické osoby</a:t>
            </a:r>
            <a:br>
              <a:rPr lang="cs-CZ" dirty="0"/>
            </a:br>
            <a:r>
              <a:rPr lang="cs-CZ" dirty="0"/>
              <a:t>§ 15 a násl. TOPO - tresty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85624" y="1905000"/>
            <a:ext cx="9018988" cy="4470042"/>
          </a:xfrm>
        </p:spPr>
        <p:txBody>
          <a:bodyPr>
            <a:normAutofit/>
          </a:bodyPr>
          <a:lstStyle/>
          <a:p>
            <a:r>
              <a:rPr lang="cs-CZ" sz="2000" b="1" dirty="0"/>
              <a:t>propadnutí věci nebo jiné majetkové hodnoty</a:t>
            </a:r>
            <a:r>
              <a:rPr lang="cs-CZ" sz="2000" dirty="0"/>
              <a:t> – ukládá se za stejných podmínek jako fyzické osobě, tedy v případech, kdy jde o věc, která byla použita k trestné činnosti, byla k trestné činnosti určena nebo byla trestnou činností získána,</a:t>
            </a:r>
          </a:p>
          <a:p>
            <a:r>
              <a:rPr lang="cs-CZ" sz="2000" b="1" u="sng" dirty="0" smtClean="0"/>
              <a:t>zákaz </a:t>
            </a:r>
            <a:r>
              <a:rPr lang="cs-CZ" sz="2000" b="1" u="sng" dirty="0"/>
              <a:t>plnění veřejných zakázek, účasti v koncesním řízení nebo ve veřejné soutěži</a:t>
            </a:r>
            <a:r>
              <a:rPr lang="cs-CZ" sz="2000" u="sng" dirty="0"/>
              <a:t> – pokud trestný čin souvisel se získáváním nebo plněním veřejných zakázek, lze tento trest uložit na dobu jednoho roku až dvaceti let</a:t>
            </a:r>
          </a:p>
          <a:p>
            <a:r>
              <a:rPr lang="cs-CZ" sz="2000" b="1" u="sng" dirty="0"/>
              <a:t>zákaz přijímání dotací a subvencí </a:t>
            </a:r>
            <a:r>
              <a:rPr lang="cs-CZ" sz="2000" u="sng" dirty="0"/>
              <a:t>- pokud trestná činnost souvisela s žádáním o dotace či využíváním dotací, lze tento trest uložit na jeden rok až dvacet let</a:t>
            </a:r>
          </a:p>
          <a:p>
            <a:r>
              <a:rPr lang="cs-CZ" sz="2000" b="1" dirty="0"/>
              <a:t>uveřejnění rozsudku </a:t>
            </a:r>
            <a:r>
              <a:rPr lang="cs-CZ" sz="2000" dirty="0"/>
              <a:t>- tento trest lze uložit, pokud to vyžaduje povaha a závažnost trestného činu nebo zájem na ochraně společnosti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124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 plnění veřejných zakázek </a:t>
            </a:r>
            <a:br>
              <a:rPr lang="cs-CZ" dirty="0" smtClean="0"/>
            </a:br>
            <a:r>
              <a:rPr lang="cs-CZ" dirty="0" smtClean="0"/>
              <a:t>dle § 21 TOPO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98501" y="1905000"/>
            <a:ext cx="9006111" cy="4775063"/>
          </a:xfrm>
        </p:spPr>
        <p:txBody>
          <a:bodyPr>
            <a:normAutofit fontScale="92500" lnSpcReduction="10000"/>
          </a:bodyPr>
          <a:lstStyle/>
          <a:p>
            <a:r>
              <a:rPr lang="cs-CZ" sz="1900" dirty="0"/>
              <a:t>1) </a:t>
            </a:r>
            <a:r>
              <a:rPr lang="cs-CZ" sz="1900" i="1" dirty="0"/>
              <a:t>Soud může uložit trest zákazu plnění veřejných zakázek, účasti v koncesním řízení nebo ve veřejné soutěži právnické osobě na jeden rok až dvacet let, dopustila-li se právnická osoba trestného činu v souvislosti s uzavíráním smluv na plnění veřejných zakázek nebo s jejich plněním, s účastí v zadávacím řízení o veřejných zakázkách, koncesním řízení nebo ve veřejné soutěži.</a:t>
            </a:r>
          </a:p>
          <a:p>
            <a:r>
              <a:rPr lang="cs-CZ" sz="1900" i="1" dirty="0"/>
              <a:t>(2) Trest zákazu plnění veřejných zakázek, účasti v koncesním řízení nebo ve veřejné soutěži jako trest samostatný může soud uložit, jestliže vzhledem k povaze a závažnosti spáchaného trestného činu uložení jiného trestu není třeba.</a:t>
            </a:r>
          </a:p>
          <a:p>
            <a:r>
              <a:rPr lang="cs-CZ" sz="1900" i="1" dirty="0"/>
              <a:t>(3) Trest zákazu plnění veřejných zakázek, účasti v koncesním řízení nebo ve veřejné soutěži spočívá v tom, že se právnické osobě po dobu výkonu tohoto trestu zakazuje v soudem stanoveném rozsahu uzavírat smlouvy na plnění veřejných zakázek, účastnit se zadávacího řízení o veřejných zakázkách, koncesního řízení nebo veřejné soutěže podle jiných právních předpisů</a:t>
            </a:r>
            <a:r>
              <a:rPr lang="cs-CZ" sz="1900" i="1" dirty="0" smtClean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06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Blacklist</a:t>
            </a:r>
            <a:r>
              <a:rPr lang="cs-CZ" dirty="0" smtClean="0"/>
              <a:t> 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8349" y="1429555"/>
            <a:ext cx="9096263" cy="448166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§ 120a ZVZ – správní delikty dodavatelů</a:t>
            </a:r>
          </a:p>
          <a:p>
            <a:r>
              <a:rPr lang="cs-CZ" sz="2000" dirty="0" smtClean="0"/>
              <a:t>§ 144 ZVZ – rejstřík osob se zákazem plnění veřejných zakázek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(vliv na prokázání kvalifikace)</a:t>
            </a:r>
          </a:p>
          <a:p>
            <a:r>
              <a:rPr lang="cs-CZ" sz="2000" dirty="0" smtClean="0"/>
              <a:t>objektivní odpovědnost (včetně pochybení zaměstnance)</a:t>
            </a:r>
          </a:p>
          <a:p>
            <a:endParaRPr lang="cs-CZ" sz="2000" dirty="0"/>
          </a:p>
          <a:p>
            <a:r>
              <a:rPr lang="cs-CZ" sz="2000" dirty="0" smtClean="0"/>
              <a:t>§ 350 trestního řádu – výkon trestu zákazu činnosti (1-20 let)</a:t>
            </a:r>
          </a:p>
          <a:p>
            <a:r>
              <a:rPr lang="cs-CZ" sz="2000" dirty="0" smtClean="0"/>
              <a:t>pokud je vedeno trestní stíhání, nelze zahájit řízení o správním deliktu (ale pokud je pravomocné rozhodnutí o deliktu, nelze zahájit trestní stíhání)</a:t>
            </a:r>
            <a:endParaRPr lang="cs-CZ" sz="2000" dirty="0"/>
          </a:p>
          <a:p>
            <a:r>
              <a:rPr lang="cs-CZ" sz="2000" dirty="0" smtClean="0"/>
              <a:t>(jen pokud zaměstnanec dostal příkaz)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97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předpisů o pravidlech hospodářské soutěže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59865" y="1764406"/>
            <a:ext cx="9044747" cy="46106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Dle </a:t>
            </a:r>
            <a:r>
              <a:rPr lang="cs-CZ" sz="2000" i="1" dirty="0" smtClean="0"/>
              <a:t>§ 248/2 TZ</a:t>
            </a:r>
          </a:p>
          <a:p>
            <a:pPr marL="0" indent="0">
              <a:buNone/>
            </a:pPr>
            <a:r>
              <a:rPr lang="cs-CZ" sz="2000" i="1" dirty="0" smtClean="0"/>
              <a:t>	Kdo </a:t>
            </a:r>
            <a:r>
              <a:rPr lang="cs-CZ" sz="2000" i="1" dirty="0"/>
              <a:t>v rozporu s  </a:t>
            </a:r>
            <a:r>
              <a:rPr lang="cs-CZ" sz="2000" i="1" dirty="0" smtClean="0"/>
              <a:t>jiným právním předpisem na ochranu hospodářské soutěže se svým konkurentem uzavře dohodu o určení ceny, dohodu o rozdělení trhu nebo jinou dohodu narušující hospodářskou soutěž </a:t>
            </a:r>
          </a:p>
          <a:p>
            <a:pPr marL="0" indent="0">
              <a:buNone/>
            </a:pPr>
            <a:r>
              <a:rPr lang="cs-CZ" sz="2000" i="1" dirty="0"/>
              <a:t>	</a:t>
            </a:r>
            <a:r>
              <a:rPr lang="cs-CZ" sz="2000" i="1" dirty="0" smtClean="0"/>
              <a:t>nebo kdo v rozporu s právním </a:t>
            </a:r>
            <a:r>
              <a:rPr lang="cs-CZ" sz="2000" i="1" dirty="0"/>
              <a:t>předpisem o veřejných zakázkách poruší  </a:t>
            </a:r>
            <a:r>
              <a:rPr lang="cs-CZ" sz="2000" i="1" dirty="0" smtClean="0"/>
              <a:t>  závažným </a:t>
            </a:r>
            <a:r>
              <a:rPr lang="cs-CZ" sz="2000" i="1" dirty="0"/>
              <a:t>způsobem závazná pravidla zadávacího </a:t>
            </a:r>
            <a:r>
              <a:rPr lang="cs-CZ" sz="2000" i="1" dirty="0" smtClean="0"/>
              <a:t>řízení</a:t>
            </a:r>
            <a:r>
              <a:rPr lang="cs-CZ" sz="2000" i="1" dirty="0"/>
              <a:t>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	a </a:t>
            </a:r>
            <a:r>
              <a:rPr lang="cs-CZ" sz="2000" i="1" dirty="0"/>
              <a:t>způsobí tím ve větším rozsahu újmu jiným soutěžitelům nebo spotřebitelům, zadavateli nebo jinému dodavateli nebo opatří tím sobě nebo jinému ve větším rozsahu neoprávněné </a:t>
            </a:r>
            <a:r>
              <a:rPr lang="cs-CZ" sz="2000" i="1" dirty="0" smtClean="0"/>
              <a:t>výhody</a:t>
            </a:r>
          </a:p>
          <a:p>
            <a:pPr marL="0" indent="0">
              <a:buNone/>
            </a:pPr>
            <a:r>
              <a:rPr lang="cs-CZ" sz="2000" i="1" dirty="0"/>
              <a:t>	</a:t>
            </a:r>
            <a:r>
              <a:rPr lang="cs-CZ" sz="2000" i="1" dirty="0" smtClean="0"/>
              <a:t>bude </a:t>
            </a:r>
            <a:r>
              <a:rPr lang="cs-CZ" sz="2000" i="1" dirty="0"/>
              <a:t>potrestán odnětím svobody až na tři léta, zákazem činnosti nebo propadnutím věci nebo jiné majetkové hodnoty.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78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§ 248/2 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4" y="1609859"/>
            <a:ext cx="8911687" cy="43013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Rozpor s jiným právním předpisem.</a:t>
            </a:r>
          </a:p>
          <a:p>
            <a:r>
              <a:rPr lang="cs-CZ" sz="2000" dirty="0" smtClean="0"/>
              <a:t>§ 248/2 je ve vztahu k § 256 TZ a § 257 TZ ve vztahu subsidiarity (pokud pachatel poruší závazná pravidla zadávacího řízení některým z jednání popsaných v § 256 TZ či § 257 TZ, bude jeho jednání posouzeno „jen“ podle § 256 TZ/§257 TZ.</a:t>
            </a:r>
          </a:p>
          <a:p>
            <a:r>
              <a:rPr lang="cs-CZ" sz="2000" dirty="0" smtClean="0"/>
              <a:t>Pachatelem </a:t>
            </a:r>
            <a:r>
              <a:rPr lang="cs-CZ" sz="2000" u="sng" dirty="0" smtClean="0"/>
              <a:t>pouze FO</a:t>
            </a:r>
            <a:r>
              <a:rPr lang="cs-CZ" sz="2000" dirty="0" smtClean="0"/>
              <a:t> (§ 7 TOPO).</a:t>
            </a:r>
          </a:p>
          <a:p>
            <a:r>
              <a:rPr lang="cs-CZ" sz="2000" dirty="0" smtClean="0"/>
              <a:t>K </a:t>
            </a:r>
            <a:r>
              <a:rPr lang="cs-CZ" sz="2000" dirty="0"/>
              <a:t>porušení </a:t>
            </a:r>
            <a:r>
              <a:rPr lang="cs-CZ" sz="2000" dirty="0" smtClean="0"/>
              <a:t>musí </a:t>
            </a:r>
            <a:r>
              <a:rPr lang="cs-CZ" sz="2000" dirty="0"/>
              <a:t>dojít </a:t>
            </a:r>
            <a:r>
              <a:rPr lang="cs-CZ" sz="2000" u="sng" dirty="0"/>
              <a:t>závažným (nikoliv </a:t>
            </a:r>
            <a:r>
              <a:rPr lang="cs-CZ" sz="2000" u="sng" dirty="0" smtClean="0"/>
              <a:t>zanedbatelným) způsobem </a:t>
            </a:r>
            <a:r>
              <a:rPr lang="cs-CZ" sz="2000" dirty="0" smtClean="0"/>
              <a:t>(zkoumá se intenzita, rozsah, četnost)</a:t>
            </a:r>
            <a:endParaRPr lang="cs-CZ" sz="2000" dirty="0"/>
          </a:p>
          <a:p>
            <a:r>
              <a:rPr lang="cs-CZ" sz="2000" dirty="0" smtClean="0"/>
              <a:t>Dohody narušující hospodářskou soutěž – </a:t>
            </a:r>
            <a:r>
              <a:rPr lang="cs-CZ" sz="2000" dirty="0" err="1" smtClean="0"/>
              <a:t>bid</a:t>
            </a:r>
            <a:r>
              <a:rPr lang="cs-CZ" sz="2000" dirty="0" smtClean="0"/>
              <a:t> </a:t>
            </a:r>
            <a:r>
              <a:rPr lang="cs-CZ" sz="2000" dirty="0" err="1" smtClean="0"/>
              <a:t>rigging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227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248/3, 4 TZ (zvláštní ustanovení)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98502" y="1313645"/>
            <a:ext cx="9006110" cy="5293217"/>
          </a:xfrm>
        </p:spPr>
        <p:txBody>
          <a:bodyPr>
            <a:normAutofit/>
          </a:bodyPr>
          <a:lstStyle/>
          <a:p>
            <a:r>
              <a:rPr lang="cs-CZ" sz="2000" i="1" dirty="0"/>
              <a:t>248/3 TZ Odnětím svobody na </a:t>
            </a:r>
            <a:r>
              <a:rPr lang="cs-CZ" sz="2000" b="1" i="1" dirty="0"/>
              <a:t>6 měsíců až 5 let</a:t>
            </a:r>
            <a:r>
              <a:rPr lang="cs-CZ" sz="2000" i="1" dirty="0"/>
              <a:t>, peněžitým trestem nebo propadnutím věci nebo jiné majetkové hodnoty bude pachatel potrestán:</a:t>
            </a:r>
          </a:p>
          <a:p>
            <a:pPr>
              <a:buAutoNum type="alphaLcParenR"/>
            </a:pPr>
            <a:r>
              <a:rPr lang="cs-CZ" sz="2000" i="1" dirty="0"/>
              <a:t>Spáchá –</a:t>
            </a:r>
            <a:r>
              <a:rPr lang="cs-CZ" sz="2000" i="1" dirty="0" err="1"/>
              <a:t>li</a:t>
            </a:r>
            <a:r>
              <a:rPr lang="cs-CZ" sz="2000" i="1" dirty="0"/>
              <a:t> čin uvedený v odst. 2 jako člen organizované skupiny,</a:t>
            </a:r>
          </a:p>
          <a:p>
            <a:pPr>
              <a:buAutoNum type="alphaLcParenR"/>
            </a:pPr>
            <a:r>
              <a:rPr lang="cs-CZ" sz="2000" i="1" dirty="0"/>
              <a:t>Spáchá-li takový čin opětovně,</a:t>
            </a:r>
          </a:p>
          <a:p>
            <a:pPr>
              <a:buAutoNum type="alphaLcParenR"/>
            </a:pPr>
            <a:r>
              <a:rPr lang="cs-CZ" sz="2000" i="1" dirty="0"/>
              <a:t>Způsobí-li takovým činem značnou škodu, nebo</a:t>
            </a:r>
          </a:p>
          <a:p>
            <a:pPr>
              <a:buAutoNum type="alphaLcParenR"/>
            </a:pPr>
            <a:r>
              <a:rPr lang="cs-CZ" sz="2000" i="1" dirty="0"/>
              <a:t>Získá-li takovým činem pro sebe nebo pro jiného značný prospěch</a:t>
            </a:r>
            <a:r>
              <a:rPr lang="cs-CZ" sz="2000" i="1" dirty="0" smtClean="0"/>
              <a:t>.</a:t>
            </a:r>
          </a:p>
          <a:p>
            <a:r>
              <a:rPr lang="cs-CZ" sz="2000" i="1" dirty="0" smtClean="0"/>
              <a:t>§ 248/4 TZ Odnětím svobody na </a:t>
            </a:r>
            <a:r>
              <a:rPr lang="cs-CZ" sz="2000" b="1" i="1" dirty="0" smtClean="0"/>
              <a:t>dvě léta až 8 let </a:t>
            </a:r>
            <a:r>
              <a:rPr lang="cs-CZ" sz="2000" i="1" dirty="0" smtClean="0"/>
              <a:t>bude pachatel potrestán:</a:t>
            </a:r>
          </a:p>
          <a:p>
            <a:pPr>
              <a:buAutoNum type="alphaLcParenR"/>
            </a:pPr>
            <a:r>
              <a:rPr lang="cs-CZ" sz="2000" i="1" dirty="0" smtClean="0"/>
              <a:t>způsobí-li činem uvedeným v odst. 2 škodu velkého rozsahu</a:t>
            </a:r>
          </a:p>
          <a:p>
            <a:pPr>
              <a:buAutoNum type="alphaLcParenR"/>
            </a:pPr>
            <a:r>
              <a:rPr lang="cs-CZ" sz="2000" i="1" dirty="0" smtClean="0"/>
              <a:t>Získá-li takovým činem pro sebe nebo pro jiného prospěch velkého rozsahu, nebo</a:t>
            </a:r>
          </a:p>
          <a:p>
            <a:pPr>
              <a:buAutoNum type="alphaLcParenR"/>
            </a:pPr>
            <a:r>
              <a:rPr lang="cs-CZ" sz="2000" i="1" dirty="0" smtClean="0"/>
              <a:t>Způsobí-li takovým činem jinému úpadek.</a:t>
            </a:r>
            <a:endParaRPr lang="cs-CZ" sz="2000" i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69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rozhodovací praxe v oblasti </a:t>
            </a:r>
            <a:r>
              <a:rPr lang="cs-CZ" dirty="0" err="1" smtClean="0"/>
              <a:t>bid</a:t>
            </a:r>
            <a:r>
              <a:rPr lang="cs-CZ" dirty="0" smtClean="0"/>
              <a:t> </a:t>
            </a:r>
            <a:r>
              <a:rPr lang="cs-CZ" dirty="0" err="1" smtClean="0"/>
              <a:t>riggingu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 případě dohod narušujících hospodářskou soutěž jsou trestné jen horizontální dohody (tzv. hard-</a:t>
            </a:r>
            <a:r>
              <a:rPr lang="cs-CZ" sz="2000" dirty="0" err="1"/>
              <a:t>core</a:t>
            </a:r>
            <a:r>
              <a:rPr lang="cs-CZ" sz="2000" dirty="0"/>
              <a:t> kartely) a nikoliv vertikální dohody, mezi něž patří například dohody mezi dodavatelem a jeho </a:t>
            </a:r>
            <a:r>
              <a:rPr lang="cs-CZ" sz="2000" dirty="0" smtClean="0"/>
              <a:t>odběratelem.</a:t>
            </a:r>
          </a:p>
          <a:p>
            <a:r>
              <a:rPr lang="cs-CZ" sz="2000" dirty="0"/>
              <a:t>Americký antimonopolní úřad zajímá především "fair </a:t>
            </a:r>
            <a:r>
              <a:rPr lang="cs-CZ" sz="2000" dirty="0" err="1"/>
              <a:t>competition</a:t>
            </a:r>
            <a:r>
              <a:rPr lang="cs-CZ" sz="2000" dirty="0"/>
              <a:t>" na straně agregátní nabídky, tzn. nakolik činnost a velikost firmy blokuje vstup do odvětví dalším potenciálním producentům, zatímco Komise Evropské unie analyzuje i dopady na stranu agregátní poptávky, tzn. i z hlediska ochrany spotřebitele, což je jistě časově náročnější a důkazně </a:t>
            </a:r>
            <a:r>
              <a:rPr lang="cs-CZ" sz="2000" dirty="0" smtClean="0"/>
              <a:t>obsáhlejší.</a:t>
            </a:r>
            <a:endParaRPr lang="cs-CZ" sz="20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251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postih protisoutěžního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Trestní postih protisoutěžního jednání v podobě kartelových dohod </a:t>
            </a:r>
            <a:r>
              <a:rPr lang="cs-CZ" sz="2000" dirty="0" smtClean="0"/>
              <a:t>- - např. </a:t>
            </a:r>
            <a:r>
              <a:rPr lang="cs-CZ" sz="2000" dirty="0"/>
              <a:t>Dánsko, Estonsko, Francii, Irsko, Kypr, Lucembursko, Maďarsko, Maltu, </a:t>
            </a:r>
            <a:r>
              <a:rPr lang="cs-CZ" sz="2000" dirty="0" smtClean="0"/>
              <a:t>Nizozemí, Německo</a:t>
            </a:r>
            <a:r>
              <a:rPr lang="cs-CZ" sz="2000" dirty="0"/>
              <a:t>, Rumunsko, Řecko, Slovensko a </a:t>
            </a:r>
            <a:r>
              <a:rPr lang="cs-CZ" sz="2000" dirty="0" smtClean="0"/>
              <a:t>Slovinsko (2010), Česká republika 1.1.2010</a:t>
            </a:r>
          </a:p>
          <a:p>
            <a:r>
              <a:rPr lang="cs-CZ" sz="2000" dirty="0" smtClean="0"/>
              <a:t>1. případ Irsko 2006 (14 zástupců společností)</a:t>
            </a:r>
          </a:p>
          <a:p>
            <a:r>
              <a:rPr lang="cs-CZ" sz="2000" dirty="0" smtClean="0"/>
              <a:t>další případ Nizozemí – tři členové představenstva – </a:t>
            </a:r>
            <a:r>
              <a:rPr lang="cs-CZ" sz="2000" dirty="0" err="1" smtClean="0"/>
              <a:t>bid</a:t>
            </a:r>
            <a:r>
              <a:rPr lang="cs-CZ" sz="2000" dirty="0" smtClean="0"/>
              <a:t> rigging</a:t>
            </a:r>
          </a:p>
          <a:p>
            <a:r>
              <a:rPr lang="cs-CZ" sz="2000" dirty="0" smtClean="0"/>
              <a:t>v Německu je trestným jednáním pouze </a:t>
            </a:r>
            <a:r>
              <a:rPr lang="cs-CZ" sz="2000" dirty="0" err="1" smtClean="0"/>
              <a:t>bid</a:t>
            </a:r>
            <a:r>
              <a:rPr lang="cs-CZ" sz="2000" dirty="0" smtClean="0"/>
              <a:t> rigging</a:t>
            </a:r>
          </a:p>
          <a:p>
            <a:r>
              <a:rPr lang="cs-CZ" sz="2000" dirty="0" smtClean="0"/>
              <a:t>trestní odpovědnost x </a:t>
            </a:r>
            <a:r>
              <a:rPr lang="cs-CZ" sz="2000" dirty="0" err="1" smtClean="0"/>
              <a:t>leniency</a:t>
            </a:r>
            <a:r>
              <a:rPr lang="cs-CZ" sz="2000" dirty="0" smtClean="0"/>
              <a:t> program soutěžních úřadů</a:t>
            </a:r>
          </a:p>
          <a:p>
            <a:r>
              <a:rPr lang="cs-CZ" sz="2000" dirty="0" smtClean="0"/>
              <a:t>možnost požadavku náhrady škody po osobách podílejících se na zakázaných dohodách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42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Rozsudek v oblasti veřejných zakázek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Zadavatel město Žamberk</a:t>
            </a:r>
          </a:p>
          <a:p>
            <a:r>
              <a:rPr lang="cs-CZ" sz="2000" dirty="0" smtClean="0"/>
              <a:t>Rozhodnutí ÚOHS S191</a:t>
            </a:r>
            <a:r>
              <a:rPr lang="en-US" sz="2000" dirty="0" smtClean="0"/>
              <a:t>/2010</a:t>
            </a:r>
            <a:r>
              <a:rPr lang="cs-CZ" sz="2000" dirty="0" smtClean="0"/>
              <a:t> (správní delikt – porušení § 76 ZVZ – vyloučení nejvhodnější nabídky; porušení § 74 – jmenování osoby podjaté; uložena pokuta ve výši 250 000 Kč)</a:t>
            </a:r>
          </a:p>
          <a:p>
            <a:r>
              <a:rPr lang="cs-CZ" sz="2000" dirty="0" smtClean="0"/>
              <a:t>Potvrzeno rozhodnutím předsedy ÚOHS – R31,176</a:t>
            </a:r>
            <a:r>
              <a:rPr lang="en-US" sz="2000" dirty="0" smtClean="0"/>
              <a:t>/</a:t>
            </a:r>
            <a:r>
              <a:rPr lang="cs-CZ" sz="2000" dirty="0" smtClean="0"/>
              <a:t>2011</a:t>
            </a:r>
          </a:p>
          <a:p>
            <a:r>
              <a:rPr lang="cs-CZ" sz="2000" dirty="0" smtClean="0"/>
              <a:t>Z procesních důvodů týkajících se udělení pokuty zrušeno rozsudkem KS Brno(člen jedná jménem zadavatele – měl se vzdát účasti)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4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2743" y="1856822"/>
            <a:ext cx="8944999" cy="4273615"/>
          </a:xfrm>
        </p:spPr>
        <p:txBody>
          <a:bodyPr/>
          <a:lstStyle/>
          <a:p>
            <a:r>
              <a:rPr lang="cs-CZ" sz="2000" dirty="0"/>
              <a:t>Zásada ultima ratio - trestní právo jako </a:t>
            </a:r>
            <a:r>
              <a:rPr lang="cs-CZ" sz="2000" u="sng" dirty="0"/>
              <a:t>poslední prostředek</a:t>
            </a:r>
            <a:r>
              <a:rPr lang="cs-CZ" sz="2000" dirty="0"/>
              <a:t> určený k ochraně objektů před útoky pachatelů; </a:t>
            </a:r>
            <a:r>
              <a:rPr lang="cs-CZ" sz="2000" b="1" dirty="0"/>
              <a:t>subsidiární charakter </a:t>
            </a:r>
            <a:r>
              <a:rPr lang="cs-CZ" sz="2000" dirty="0"/>
              <a:t>– trestněprávní ochrana je namístě jen tehdy, pokud mírnější mimo-trestněprávní či mimo-trestní prostředky nepostačují. </a:t>
            </a:r>
            <a:r>
              <a:rPr lang="cs-CZ" sz="2000" b="1" dirty="0"/>
              <a:t>Princip </a:t>
            </a:r>
            <a:r>
              <a:rPr lang="cs-CZ" sz="2000" b="1" dirty="0" err="1"/>
              <a:t>akcesority</a:t>
            </a:r>
            <a:r>
              <a:rPr lang="cs-CZ" sz="2000" b="1" dirty="0"/>
              <a:t> </a:t>
            </a:r>
            <a:r>
              <a:rPr lang="cs-CZ" sz="2000" dirty="0"/>
              <a:t>- trestní zákony poskytují ochranu právních statků, které jsou upraveny a do značné míry i chráněny jinými právními odvětvím.</a:t>
            </a:r>
          </a:p>
          <a:p>
            <a:r>
              <a:rPr lang="cs-CZ" sz="2000" dirty="0"/>
              <a:t>TZ „si vybírá jen nejdůležitější fragmenty společenských vztahů“.</a:t>
            </a:r>
          </a:p>
          <a:p>
            <a:r>
              <a:rPr lang="cs-CZ" sz="2000" dirty="0"/>
              <a:t>Bagatelní věci - § 12/2 TZ  (promítnutí zásady </a:t>
            </a:r>
            <a:r>
              <a:rPr lang="cs-CZ" sz="2000" i="1" dirty="0"/>
              <a:t>minima non </a:t>
            </a:r>
            <a:r>
              <a:rPr lang="cs-CZ" sz="2000" i="1" dirty="0" err="1"/>
              <a:t>curat</a:t>
            </a:r>
            <a:r>
              <a:rPr lang="cs-CZ" sz="2000" i="1" dirty="0"/>
              <a:t> </a:t>
            </a:r>
            <a:r>
              <a:rPr lang="cs-CZ" sz="2000" i="1" dirty="0" err="1"/>
              <a:t>praetor</a:t>
            </a:r>
            <a:r>
              <a:rPr lang="cs-CZ" sz="2000" i="1" dirty="0"/>
              <a:t> </a:t>
            </a:r>
            <a:r>
              <a:rPr lang="cs-CZ" sz="2000" dirty="0"/>
              <a:t>– o drobné záležitosti se </a:t>
            </a:r>
            <a:r>
              <a:rPr lang="cs-CZ" sz="2000" dirty="0" err="1"/>
              <a:t>praetor</a:t>
            </a:r>
            <a:r>
              <a:rPr lang="cs-CZ" sz="2000" dirty="0"/>
              <a:t> nestará) – zkoumá se společenská škodlivost a zda postačuje vyvození odpovědnosti dle jiného předpisu (např. přestupkový zákon, ZVZ, …)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dirty="0"/>
              <a:t>Trestní právo</a:t>
            </a:r>
          </a:p>
        </p:txBody>
      </p:sp>
    </p:spTree>
    <p:extLst>
      <p:ext uri="{BB962C8B-B14F-4D97-AF65-F5344CB8AC3E}">
        <p14:creationId xmlns:p14="http://schemas.microsoft.com/office/powerpoint/2010/main" val="33681509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v oblasti veřejných zakázek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1228" y="1661375"/>
            <a:ext cx="9083384" cy="4726546"/>
          </a:xfrm>
        </p:spPr>
        <p:txBody>
          <a:bodyPr>
            <a:normAutofit/>
          </a:bodyPr>
          <a:lstStyle/>
          <a:p>
            <a:r>
              <a:rPr lang="cs-CZ" sz="2000" dirty="0"/>
              <a:t>Krajský soud Hradec Králové 6T 8/2012 – </a:t>
            </a:r>
            <a:r>
              <a:rPr lang="cs-CZ" sz="2000" dirty="0" smtClean="0"/>
              <a:t>1518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předseda hodnotící komise – pletichy při veřejné soutěži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						- zneužívání pravomoci veřejného činitele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						- poškození finančních zájmů Evropských 								společenství</a:t>
            </a:r>
          </a:p>
          <a:p>
            <a:pPr marL="0" indent="0">
              <a:buNone/>
            </a:pPr>
            <a:r>
              <a:rPr lang="cs-CZ" sz="2000" dirty="0" smtClean="0"/>
              <a:t>(zákaz vykonávat činnost v samosprávě, zákaz činnosti v hodnotících komisích</a:t>
            </a:r>
          </a:p>
          <a:p>
            <a:pPr marL="0" indent="0">
              <a:buNone/>
            </a:pPr>
            <a:r>
              <a:rPr lang="cs-CZ" sz="2000" dirty="0" smtClean="0"/>
              <a:t>	- členové hodnotící komise – pletichy při veřejné soutěži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/>
              <a:t>Vrchní soud v Praze 12To_33_2013_4 – členové hodnotící komise zproštěni obžaloby</a:t>
            </a:r>
            <a:r>
              <a:rPr lang="cs-CZ" sz="2000" dirty="0"/>
              <a:t> </a:t>
            </a:r>
            <a:r>
              <a:rPr lang="cs-CZ" sz="2000" dirty="0" smtClean="0"/>
              <a:t>– nenaplnění definice trestného činu – neprokázáno srozumění, smíření ani lhostejnost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333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Konsekvence související s protiprávním jednáním	</a:t>
            </a:r>
            <a:r>
              <a:rPr lang="cs-CZ" dirty="0" smtClean="0"/>
              <a:t>- k diskuzi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neplatnost právního </a:t>
            </a:r>
            <a:r>
              <a:rPr lang="cs-CZ" sz="2000" dirty="0" smtClean="0"/>
              <a:t>jednání dle NOZ (na základě rozhodnutí soudu, příp. ÚOHS)?</a:t>
            </a:r>
          </a:p>
          <a:p>
            <a:endParaRPr lang="cs-CZ" sz="2000" dirty="0" smtClean="0"/>
          </a:p>
          <a:p>
            <a:r>
              <a:rPr lang="cs-CZ" sz="2000" dirty="0" smtClean="0"/>
              <a:t>požadavek náhrady škody členech hodnotící komise (na základě obchodního vztahu, na základě pracovní smlouvy - zaměstnanec)?</a:t>
            </a:r>
          </a:p>
          <a:p>
            <a:endParaRPr lang="cs-CZ" sz="2000" dirty="0" smtClean="0"/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75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Děkujeme za pozornost</a:t>
            </a:r>
          </a:p>
          <a:p>
            <a:endParaRPr lang="cs-CZ" sz="3200" dirty="0"/>
          </a:p>
          <a:p>
            <a:endParaRPr lang="cs-CZ" sz="3200" dirty="0" smtClean="0"/>
          </a:p>
          <a:p>
            <a:endParaRPr lang="cs-CZ" sz="3200" dirty="0"/>
          </a:p>
          <a:p>
            <a:pPr algn="r"/>
            <a:r>
              <a:rPr lang="cs-CZ" sz="3200" dirty="0" smtClean="0"/>
              <a:t>www.aktap.cz</a:t>
            </a:r>
            <a:endParaRPr lang="cs-CZ" sz="3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4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Trestní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618445"/>
            <a:ext cx="8915400" cy="426720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cs-CZ" sz="2000" dirty="0"/>
          </a:p>
          <a:p>
            <a:r>
              <a:rPr lang="cs-CZ" sz="2200" dirty="0"/>
              <a:t>autoritativní rozhodování o právech a povinnostech předem stanoveným způsobem (</a:t>
            </a:r>
            <a:r>
              <a:rPr lang="cs-CZ" sz="2200" u="sng" dirty="0"/>
              <a:t>v případech uvedených zákonem a v zákonném rozsahu</a:t>
            </a:r>
            <a:r>
              <a:rPr lang="cs-CZ" sz="2200" dirty="0"/>
              <a:t>)</a:t>
            </a:r>
          </a:p>
          <a:p>
            <a:r>
              <a:rPr lang="cs-CZ" sz="2200" dirty="0"/>
              <a:t>Ochrana společnosti před kriminalitou, a to především prostřednictvím postihu </a:t>
            </a:r>
            <a:r>
              <a:rPr lang="cs-CZ" sz="2200" u="sng" dirty="0"/>
              <a:t>trestných činů</a:t>
            </a:r>
            <a:r>
              <a:rPr lang="cs-CZ" sz="2200" dirty="0"/>
              <a:t>.</a:t>
            </a:r>
          </a:p>
          <a:p>
            <a:r>
              <a:rPr lang="cs-CZ" sz="2200" dirty="0"/>
              <a:t>Zásada: </a:t>
            </a:r>
            <a:r>
              <a:rPr lang="cs-CZ" sz="2200" dirty="0" err="1"/>
              <a:t>Nullum</a:t>
            </a:r>
            <a:r>
              <a:rPr lang="cs-CZ" sz="2200" dirty="0"/>
              <a:t> </a:t>
            </a:r>
            <a:r>
              <a:rPr lang="cs-CZ" sz="2200" dirty="0" err="1"/>
              <a:t>crimen</a:t>
            </a:r>
            <a:r>
              <a:rPr lang="cs-CZ" sz="2200" dirty="0"/>
              <a:t> sine lege, </a:t>
            </a:r>
            <a:r>
              <a:rPr lang="cs-CZ" sz="2200" dirty="0" err="1"/>
              <a:t>nulla</a:t>
            </a:r>
            <a:r>
              <a:rPr lang="cs-CZ" sz="2200" dirty="0"/>
              <a:t> </a:t>
            </a:r>
            <a:r>
              <a:rPr lang="cs-CZ" sz="2200" dirty="0" err="1"/>
              <a:t>poena</a:t>
            </a:r>
            <a:r>
              <a:rPr lang="cs-CZ" sz="2200" dirty="0"/>
              <a:t> sine lege. (§ 12 odst. 1 TZ, podle kterého „jen trestní zákon vymezuje trestné činy a stanoví trestní sankce, které lze za jejich spáchání uložit“. Toto vymezení navazuje na čl. 39 LZPS : „Jen zákon stanoví, které jednání je trestným činem a jaký trest, jakož i jaké jiné újmy na právech nebo majetku, lze za jeho spáchání uložit.“).</a:t>
            </a:r>
          </a:p>
          <a:p>
            <a:r>
              <a:rPr lang="cs-CZ" sz="2200" dirty="0"/>
              <a:t>Zákaz pravé retroaktivity.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5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Trestný čin dle § 13 zákona č. 40/2009 Sb., trestní zákoník, v platném znění </a:t>
            </a:r>
            <a:br>
              <a:rPr lang="cs-CZ" dirty="0"/>
            </a:br>
            <a:r>
              <a:rPr lang="cs-CZ" dirty="0"/>
              <a:t>(dále jen „TZ“)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4" y="2133599"/>
            <a:ext cx="8911687" cy="4367233"/>
          </a:xfrm>
        </p:spPr>
        <p:txBody>
          <a:bodyPr>
            <a:noAutofit/>
          </a:bodyPr>
          <a:lstStyle/>
          <a:p>
            <a:r>
              <a:rPr lang="cs-CZ" i="1" dirty="0"/>
              <a:t>§13/1 TZ Trestným činem je protiprávní čin, který trestní zákon označuje za trestný a který vykazuje znaky uvedené v takovém zákoně.</a:t>
            </a:r>
          </a:p>
          <a:p>
            <a:r>
              <a:rPr lang="cs-CZ" b="1" i="1" u="sng" dirty="0"/>
              <a:t>§13/2 K trestní odpovědnosti za trestný čin je třeba úmyslného zavinění, nestanoví–</a:t>
            </a:r>
            <a:r>
              <a:rPr lang="cs-CZ" b="1" i="1" u="sng" dirty="0" err="1"/>
              <a:t>li</a:t>
            </a:r>
            <a:r>
              <a:rPr lang="cs-CZ" b="1" i="1" u="sng" dirty="0"/>
              <a:t> trestní zákon výslovně, že postačí zavinění z nedbalosti.</a:t>
            </a:r>
          </a:p>
          <a:p>
            <a:r>
              <a:rPr lang="cs-CZ" i="1" dirty="0"/>
              <a:t>§15/1 Trestný čin je spáchán úmyslně, jestliže pachatel </a:t>
            </a:r>
          </a:p>
          <a:p>
            <a:pPr marL="914400" lvl="1" indent="-457200">
              <a:buAutoNum type="alphaLcParenR"/>
            </a:pPr>
            <a:r>
              <a:rPr lang="cs-CZ" sz="1800" i="1" dirty="0"/>
              <a:t>Chtěl způsobem uvedeným v trestním zákoně porušit nebo ohrozit zájem chráněný takovým zákonem, nebo</a:t>
            </a:r>
          </a:p>
          <a:p>
            <a:pPr marL="914400" lvl="1" indent="-457200">
              <a:buAutoNum type="alphaLcParenR"/>
            </a:pPr>
            <a:r>
              <a:rPr lang="cs-CZ" sz="1800" i="1" dirty="0"/>
              <a:t>Věděl, že svým jednáním může takové porušení nebo ohrožení způsobit a pro případ, že je způsobí, byl s tím srozuměn.</a:t>
            </a:r>
            <a:endParaRPr lang="cs-CZ" sz="1800" b="1" i="1" u="sng" dirty="0"/>
          </a:p>
          <a:p>
            <a:r>
              <a:rPr lang="cs-CZ" i="1" dirty="0"/>
              <a:t>§15/2 Srozuměním se rozumí i smíření pachatele s tím, že způsobem uvedeným v trestním zákoně může porušit nebo ohrozit zájem chráněný takovým zákonem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88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s přímou vazbou na ZVZ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§ 248 </a:t>
            </a:r>
            <a:r>
              <a:rPr lang="cs-CZ" sz="2000" dirty="0" smtClean="0"/>
              <a:t>TZ Porušení </a:t>
            </a:r>
            <a:r>
              <a:rPr lang="cs-CZ" sz="2000" dirty="0"/>
              <a:t>předpisů a pravidel hospodářské soutěže</a:t>
            </a:r>
          </a:p>
          <a:p>
            <a:endParaRPr lang="cs-CZ" sz="2000" dirty="0"/>
          </a:p>
          <a:p>
            <a:r>
              <a:rPr lang="cs-CZ" sz="2000" dirty="0"/>
              <a:t>§ 256 </a:t>
            </a:r>
            <a:r>
              <a:rPr lang="cs-CZ" sz="2000" dirty="0" smtClean="0"/>
              <a:t>TZ Sjednání </a:t>
            </a:r>
            <a:r>
              <a:rPr lang="cs-CZ" sz="2000" dirty="0"/>
              <a:t>výhody při zadání veřejné zakázky, při veřejné soutěži a veřejné dražbě</a:t>
            </a:r>
          </a:p>
          <a:p>
            <a:endParaRPr lang="cs-CZ" sz="2000" dirty="0"/>
          </a:p>
          <a:p>
            <a:r>
              <a:rPr lang="cs-CZ" sz="2000" dirty="0"/>
              <a:t>§ 257 </a:t>
            </a:r>
            <a:r>
              <a:rPr lang="cs-CZ" sz="2000" dirty="0" smtClean="0"/>
              <a:t>TZ Pletichy </a:t>
            </a:r>
            <a:r>
              <a:rPr lang="cs-CZ" sz="2000" dirty="0"/>
              <a:t>při zadání veřejné zakázky a při veřejné </a:t>
            </a:r>
            <a:r>
              <a:rPr lang="cs-CZ" sz="2000" dirty="0" smtClean="0"/>
              <a:t>soutěži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(Možné související trestné činy: </a:t>
            </a:r>
            <a:r>
              <a:rPr lang="cs-CZ" sz="2000" dirty="0"/>
              <a:t>přijetí úplatku dle § 331 </a:t>
            </a:r>
            <a:r>
              <a:rPr lang="cs-CZ" sz="2000" dirty="0" smtClean="0"/>
              <a:t>TZ, </a:t>
            </a:r>
            <a:r>
              <a:rPr lang="cs-CZ" sz="2000" dirty="0"/>
              <a:t>zneužití pravomoci úřední osoby dle § 329 </a:t>
            </a:r>
            <a:r>
              <a:rPr lang="cs-CZ" sz="2000" dirty="0" smtClean="0"/>
              <a:t>TZ, </a:t>
            </a:r>
            <a:r>
              <a:rPr lang="cs-CZ" sz="2000" dirty="0"/>
              <a:t>vydírání dle § 175 </a:t>
            </a:r>
            <a:r>
              <a:rPr lang="cs-CZ" sz="2000" dirty="0" smtClean="0"/>
              <a:t>TZ, a mnohé další)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37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Sjednání výhody při zadání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/>
              <a:t>§ 256/1 </a:t>
            </a:r>
            <a:r>
              <a:rPr lang="cs-CZ" sz="2000" i="1" dirty="0" smtClean="0"/>
              <a:t>TZ </a:t>
            </a:r>
          </a:p>
          <a:p>
            <a:pPr marL="0" indent="0">
              <a:buNone/>
            </a:pPr>
            <a:r>
              <a:rPr lang="cs-CZ" sz="2000" i="1" dirty="0" smtClean="0"/>
              <a:t>Kdo </a:t>
            </a:r>
            <a:r>
              <a:rPr lang="cs-CZ" sz="2000" i="1" dirty="0"/>
              <a:t>v souvislosti se zadáním veřejné zakázky, s veřejnou soutěží nebo veřejnou dražbou v úmyslu způsobit jinému škodu nebo opatřit sobě nebo jinému prospěch sjedná některému dodavateli , soutěžiteli nebo účastníku dražby přednost nebo výhodnější podmínky na úkor jiných dodavatelů nebo soutěžitelů, bude potrestán odnětím svobody </a:t>
            </a:r>
            <a:r>
              <a:rPr lang="cs-CZ" sz="2000" i="1" dirty="0" smtClean="0"/>
              <a:t/>
            </a:r>
            <a:br>
              <a:rPr lang="cs-CZ" sz="2000" i="1" dirty="0" smtClean="0"/>
            </a:br>
            <a:r>
              <a:rPr lang="cs-CZ" sz="2000" i="1" dirty="0" smtClean="0"/>
              <a:t>na </a:t>
            </a:r>
            <a:r>
              <a:rPr lang="cs-CZ" sz="2000" b="1" i="1" dirty="0"/>
              <a:t>6 měsíců až 3 léta nebo zákazem činnosti</a:t>
            </a:r>
            <a:r>
              <a:rPr lang="cs-CZ" sz="2000" i="1" dirty="0"/>
              <a:t>.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09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§ </a:t>
            </a:r>
            <a:r>
              <a:rPr lang="cs-CZ" dirty="0"/>
              <a:t>256/1 </a:t>
            </a:r>
            <a:r>
              <a:rPr lang="cs-CZ" dirty="0" smtClean="0"/>
              <a:t>TZ (základní ustanovení)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313645"/>
            <a:ext cx="8911686" cy="5306096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sz="2900" dirty="0" smtClean="0"/>
              <a:t>Chráněný </a:t>
            </a:r>
            <a:r>
              <a:rPr lang="cs-CZ" sz="2900" dirty="0"/>
              <a:t>zájem – řádná soutěž, rovné podmínky</a:t>
            </a:r>
          </a:p>
          <a:p>
            <a:r>
              <a:rPr lang="cs-CZ" sz="2900" dirty="0"/>
              <a:t>Vyžadován úmysl (nejedná se o nedbalostní trestný čin)</a:t>
            </a:r>
          </a:p>
          <a:p>
            <a:r>
              <a:rPr lang="cs-CZ" sz="2900" dirty="0"/>
              <a:t>Tzv. druhý úmysl – úmysl způsobit jinému škodu, úmysl opatřit prospěch sobě nebo úmysl opatřit prospěch jinému.</a:t>
            </a:r>
          </a:p>
          <a:p>
            <a:r>
              <a:rPr lang="cs-CZ" sz="2900" dirty="0"/>
              <a:t>K způsobení škody nebo opatření prospěchu nemusí reálně dojít</a:t>
            </a:r>
          </a:p>
          <a:p>
            <a:r>
              <a:rPr lang="cs-CZ" sz="2900" dirty="0"/>
              <a:t>Minimální výše škody není stanovena (dopad na povahu a závažnost trestného činu pro stanovení druhu a výměry trestu - § 39 TZ)</a:t>
            </a:r>
          </a:p>
          <a:p>
            <a:r>
              <a:rPr lang="cs-CZ" sz="2900" dirty="0"/>
              <a:t>Pachatelem kterákoliv FO či PO (§ 7 TOPO)</a:t>
            </a:r>
          </a:p>
          <a:p>
            <a:r>
              <a:rPr lang="cs-CZ" sz="2900" dirty="0"/>
              <a:t>Sjednání přednosti: jakékoliv zvýhodnění účastníka soutěže v čase; sjednání výhodnějších podmínek: jakékoliv jiné zvýhodňující podmínky </a:t>
            </a:r>
          </a:p>
          <a:p>
            <a:r>
              <a:rPr lang="cs-CZ" sz="2900" dirty="0"/>
              <a:t>„V souvislosti se zadáním VZ“ – možno spáchat i zrušením ZŘ</a:t>
            </a:r>
          </a:p>
          <a:p>
            <a:r>
              <a:rPr lang="cs-CZ" sz="2900" dirty="0"/>
              <a:t>Veřejná soutěž: veřejné vyhlášení + neomezený okruh </a:t>
            </a:r>
            <a:r>
              <a:rPr lang="cs-CZ" sz="2900" dirty="0" smtClean="0"/>
              <a:t>účastníků (Usnesení </a:t>
            </a:r>
            <a:r>
              <a:rPr lang="cs-CZ" sz="2900" dirty="0"/>
              <a:t>Ústavního soudu ze dne </a:t>
            </a:r>
            <a:r>
              <a:rPr lang="cs-CZ" sz="2900" dirty="0" smtClean="0"/>
              <a:t>25</a:t>
            </a:r>
            <a:r>
              <a:rPr lang="cs-CZ" sz="2900" dirty="0"/>
              <a:t>. 1. 2012, </a:t>
            </a:r>
            <a:r>
              <a:rPr lang="cs-CZ" sz="2900" dirty="0" err="1"/>
              <a:t>sp</a:t>
            </a:r>
            <a:r>
              <a:rPr lang="cs-CZ" sz="2900" dirty="0"/>
              <a:t>. Zn. II. ÚS 2708/09)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3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256/ 2 – 4 TZ(zvláštní ustanovení)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378039"/>
            <a:ext cx="8911686" cy="5009882"/>
          </a:xfrm>
        </p:spPr>
        <p:txBody>
          <a:bodyPr/>
          <a:lstStyle/>
          <a:p>
            <a:r>
              <a:rPr lang="cs-CZ" sz="2000" i="1" dirty="0"/>
              <a:t>§ 256/2 </a:t>
            </a:r>
            <a:r>
              <a:rPr lang="cs-CZ" sz="2000" i="1" dirty="0" smtClean="0"/>
              <a:t>TZ Odnětím </a:t>
            </a:r>
            <a:r>
              <a:rPr lang="cs-CZ" sz="2000" i="1" dirty="0"/>
              <a:t>svobody na </a:t>
            </a:r>
            <a:r>
              <a:rPr lang="cs-CZ" sz="2000" b="1" i="1" dirty="0"/>
              <a:t>2 léta až 8 let </a:t>
            </a:r>
            <a:r>
              <a:rPr lang="cs-CZ" sz="2000" i="1" dirty="0"/>
              <a:t>bude pachatel potrestán, jestliže:</a:t>
            </a:r>
          </a:p>
          <a:p>
            <a:pPr marL="514350" indent="-514350">
              <a:buAutoNum type="alphaLcParenR"/>
            </a:pPr>
            <a:r>
              <a:rPr lang="cs-CZ" sz="2000" i="1" dirty="0"/>
              <a:t>Spáchá čin uvedený v odst. 1 jako </a:t>
            </a:r>
            <a:r>
              <a:rPr lang="cs-CZ" sz="2000" i="1" u="sng" dirty="0"/>
              <a:t>člen hodnotící komise, vyhlašovatel nebo pořadatel veřejné soutěže nebo jako člen organizované skupiny</a:t>
            </a:r>
            <a:r>
              <a:rPr lang="cs-CZ" sz="2000" i="1" dirty="0"/>
              <a:t>  </a:t>
            </a:r>
          </a:p>
          <a:p>
            <a:pPr marL="514350" indent="-514350">
              <a:buAutoNum type="alphaLcParenR"/>
            </a:pPr>
            <a:r>
              <a:rPr lang="cs-CZ" sz="2000" i="1" dirty="0"/>
              <a:t>Způsobí takovým činem </a:t>
            </a:r>
            <a:r>
              <a:rPr lang="cs-CZ" sz="2000" i="1" u="sng" dirty="0"/>
              <a:t>značnou škodu</a:t>
            </a:r>
            <a:r>
              <a:rPr lang="cs-CZ" sz="2000" i="1" dirty="0"/>
              <a:t>, nebo</a:t>
            </a:r>
          </a:p>
          <a:p>
            <a:pPr marL="514350" indent="-514350">
              <a:buAutoNum type="alphaLcParenR"/>
            </a:pPr>
            <a:r>
              <a:rPr lang="cs-CZ" sz="2000" i="1" dirty="0"/>
              <a:t>Získá-li takovým činem </a:t>
            </a:r>
            <a:r>
              <a:rPr lang="cs-CZ" sz="2000" i="1" u="sng" dirty="0"/>
              <a:t>pro sebe nebo pro jiného značný prospěch</a:t>
            </a:r>
          </a:p>
          <a:p>
            <a:r>
              <a:rPr lang="cs-CZ" sz="2000" i="1" dirty="0"/>
              <a:t>§ 256/3 </a:t>
            </a:r>
            <a:r>
              <a:rPr lang="cs-CZ" sz="2000" i="1" dirty="0" smtClean="0"/>
              <a:t>TZ stejně </a:t>
            </a:r>
            <a:r>
              <a:rPr lang="cs-CZ" sz="2000" i="1" dirty="0"/>
              <a:t>jako v odst. 2 bude potrestán, kdo za okolností uvedených v odst. 1 </a:t>
            </a:r>
            <a:r>
              <a:rPr lang="cs-CZ" sz="2000" i="1" u="sng" dirty="0"/>
              <a:t>žádá, příjme, nebo si dá slíbit majetkový nebo jiný prospěch</a:t>
            </a:r>
            <a:r>
              <a:rPr lang="cs-CZ" sz="2000" i="1" dirty="0"/>
              <a:t>.</a:t>
            </a:r>
          </a:p>
          <a:p>
            <a:r>
              <a:rPr lang="cs-CZ" sz="2000" i="1" dirty="0"/>
              <a:t>§256/4 </a:t>
            </a:r>
            <a:r>
              <a:rPr lang="cs-CZ" sz="2000" i="1" dirty="0" smtClean="0"/>
              <a:t>TZ Kdo </a:t>
            </a:r>
            <a:r>
              <a:rPr lang="cs-CZ" sz="2000" i="1" dirty="0"/>
              <a:t>za okolností uvedených v odst. 1 žádá, </a:t>
            </a:r>
            <a:r>
              <a:rPr lang="cs-CZ" sz="2000" i="1" u="sng" dirty="0"/>
              <a:t>příjme nebo si dá slíbit majetkový nebo jiný prospěch a spáchá takový čin jako úřední osoba</a:t>
            </a:r>
            <a:r>
              <a:rPr lang="cs-CZ" sz="2000" i="1" dirty="0"/>
              <a:t>, bude potrestán odnětím svobody  na </a:t>
            </a:r>
            <a:r>
              <a:rPr lang="cs-CZ" sz="2000" b="1" i="1" dirty="0"/>
              <a:t>3 léta až 10 let</a:t>
            </a:r>
            <a:r>
              <a:rPr lang="cs-CZ" sz="2000" i="1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13. 5. 2014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22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548</TotalTime>
  <Words>3010</Words>
  <Application>Microsoft Office PowerPoint</Application>
  <PresentationFormat>Širokoúhlá obrazovka</PresentationFormat>
  <Paragraphs>254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Century Gothic</vt:lpstr>
      <vt:lpstr>Wingdings 3</vt:lpstr>
      <vt:lpstr>Stébla</vt:lpstr>
      <vt:lpstr>Trestněprávní konsekvence procesu zadávání veřejných zakázek  13. 5. 2014 Konference Veřejné zakázky v kontextu evropských a národních projektů – Quo vadis? </vt:lpstr>
      <vt:lpstr>Trestní právo</vt:lpstr>
      <vt:lpstr>Trestní právo</vt:lpstr>
      <vt:lpstr>Trestní právo</vt:lpstr>
      <vt:lpstr>Trestný čin dle § 13 zákona č. 40/2009 Sb., trestní zákoník, v platném znění  (dále jen „TZ“)</vt:lpstr>
      <vt:lpstr>Trestné činy s přímou vazbou na ZVZ </vt:lpstr>
      <vt:lpstr>Sjednání výhody při zadání veřejné zakázky</vt:lpstr>
      <vt:lpstr>K § 256/1 TZ (základní ustanovení)</vt:lpstr>
      <vt:lpstr>§ 256/ 2 – 4 TZ(zvláštní ustanovení)</vt:lpstr>
      <vt:lpstr>K § 256/ 2 – 4 TZ(zvláštní ustanovení)</vt:lpstr>
      <vt:lpstr>Vztah § 256 TZ k jiným ustanovením TZ</vt:lpstr>
      <vt:lpstr>Pletichy při zadání veřejné zakázky a při veřejné soutěži</vt:lpstr>
      <vt:lpstr>§ 257/2 – 3 TZ(zvláštní ustanovení)</vt:lpstr>
      <vt:lpstr>K § 257 TZ</vt:lpstr>
      <vt:lpstr>K § 257 TZ</vt:lpstr>
      <vt:lpstr>Vztah § 257 TZ k jiným ustanovením TZ</vt:lpstr>
      <vt:lpstr>Trestné činy právnických osob</vt:lpstr>
      <vt:lpstr>Trestné činy právnických osob</vt:lpstr>
      <vt:lpstr>Trestní odpovědnost – právní nástupce</vt:lpstr>
      <vt:lpstr>Dopady na činnost právnické osoby § 15 a násl. TOPO - tresty</vt:lpstr>
      <vt:lpstr>Dopady na činnost právnické osoby § 15 a násl. TOPO - tresty</vt:lpstr>
      <vt:lpstr>Zákaz plnění veřejných zakázek  dle § 21 TOPO</vt:lpstr>
      <vt:lpstr>Blacklist VZ</vt:lpstr>
      <vt:lpstr>Porušení předpisů o pravidlech hospodářské soutěže</vt:lpstr>
      <vt:lpstr>K § 248/2 TZ</vt:lpstr>
      <vt:lpstr>§ 248/3, 4 TZ (zvláštní ustanovení)</vt:lpstr>
      <vt:lpstr>Evropská rozhodovací praxe v oblasti bid riggingu</vt:lpstr>
      <vt:lpstr>Trestní postih protisoutěžního jednání</vt:lpstr>
      <vt:lpstr>Rozsudek v oblasti veřejných zakázek</vt:lpstr>
      <vt:lpstr>Rozsudek v oblasti veřejných zakázek</vt:lpstr>
      <vt:lpstr>Konsekvence související s protiprávním jednáním - k diskuzi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Trestněprávní konsekvence procesu zadávání veřejných zakázek  13. 5. 2014 Konference Veřejné zakázky v kontextu evropských a národních projektů – Quo vadis?</dc:title>
  <dc:creator>Ivo Macek</dc:creator>
  <cp:lastModifiedBy>Ivo Macek</cp:lastModifiedBy>
  <cp:revision>49</cp:revision>
  <cp:lastPrinted>2014-05-13T06:02:29Z</cp:lastPrinted>
  <dcterms:created xsi:type="dcterms:W3CDTF">2014-05-11T22:31:03Z</dcterms:created>
  <dcterms:modified xsi:type="dcterms:W3CDTF">2014-05-13T09:23:13Z</dcterms:modified>
</cp:coreProperties>
</file>