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56" r:id="rId4"/>
    <p:sldId id="277" r:id="rId5"/>
    <p:sldId id="273" r:id="rId6"/>
    <p:sldId id="274" r:id="rId7"/>
    <p:sldId id="276" r:id="rId8"/>
    <p:sldId id="279" r:id="rId9"/>
    <p:sldId id="281" r:id="rId10"/>
    <p:sldId id="280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80" d="100"/>
          <a:sy n="80" d="100"/>
        </p:scale>
        <p:origin x="-1158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8E9B12-E3FF-47B3-927F-A7365AD1F28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93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95BFF7D-43D0-4CBA-8163-DF8DB86528C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2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Arial" charset="0"/>
              </a:endParaRPr>
            </a:p>
          </p:txBody>
        </p:sp>
        <p:pic>
          <p:nvPicPr>
            <p:cNvPr id="65558" name="Picture 22" descr="titl C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494DEC-6A0B-42B1-936F-A24CE747C6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1CB7E1-FA65-478F-BEE7-3DC835DAA8F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7D81-8424-46D2-963D-3B43ECBEE4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7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85048-D6EB-4C9D-8F6A-4ECC57ADD35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96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6950A-7277-42C6-BB0C-F0C8AE5001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736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F55FC-8D98-4B58-BE03-30A592D78E9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9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E11964-873A-41FB-8AA7-D7B43AFEDAF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80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87ED7-3E35-408A-8266-C27CA42946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4BCEDE-8B10-4921-B3B7-D19C792813D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11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279CD4-5B54-4127-BC27-4EFEEFDEC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90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D04457-7668-44A1-B53F-DF81F12D3F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55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43FE32-0093-4E86-95C2-8932610E2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951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1F254-AF33-463C-AD96-C4BCCB122A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57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DB77AF-49BC-4E1C-95EA-1E4C5D5AC4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347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F98026-3009-4C0D-BF9F-AA962B7679F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188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E3BD5-B105-4E29-ABBD-F27C836CB4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76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1E981E-D8EE-4F82-816B-40BD7112A2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153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416CAC-F96E-40F0-A82D-D7CDD54A0AA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777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AC91B4-C8F6-4E57-B9AA-A5B37625FD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82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2B950F-8F80-400F-96C2-06F7079D74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5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363A5-D202-487D-A173-E010B23323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091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ADAE94-B3C6-4B91-8830-DCCF10BF043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55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5ACDDC-E180-4DC6-8DB8-256F7205EF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2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89352-7AAB-46CF-ADAB-17BD9EFE37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2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BC1FA-8130-4EB9-9A5A-95AD60497A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22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E7222-BCA7-4194-ACFF-414B7B40144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28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101FFF-69DD-4313-A094-4C8F0537B8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98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74AB1-7E54-46CA-B5E3-F55A4213B7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2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B90C72-2891-4B99-A4BB-D4163A67AE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1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FD9F83-F1E2-4483-837F-EEAC122B34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17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E1B5C6-F4A6-469E-A117-14D40D12B7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00A46-EDD1-4B6E-827E-0A80F9AC64E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33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EC23FA-BF78-4142-801E-75FEA2050E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645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B4F14E7-F49C-4162-9379-C774B5D1750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D407A135-2DC2-462E-B3E1-DA5008C1B96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068A5FC-0FE8-44BB-880B-38913FD85EB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555873" y="6248400"/>
            <a:ext cx="5387977" cy="457200"/>
          </a:xfrm>
        </p:spPr>
        <p:txBody>
          <a:bodyPr/>
          <a:lstStyle/>
          <a:p>
            <a:r>
              <a:rPr lang="cs-CZ" dirty="0" smtClean="0"/>
              <a:t>Veřejné zakázky v kontextu evropských a národních projektů – Quo </a:t>
            </a:r>
            <a:r>
              <a:rPr lang="cs-CZ" dirty="0" err="1" smtClean="0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998763F-B9C9-477D-86E9-CF255D85B15E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5200" y="3098800"/>
            <a:ext cx="6438899" cy="2663825"/>
          </a:xfrm>
        </p:spPr>
        <p:txBody>
          <a:bodyPr/>
          <a:lstStyle/>
          <a:p>
            <a:pPr algn="ctr"/>
            <a:r>
              <a:rPr lang="cs-CZ" sz="2800" u="sng" dirty="0" smtClean="0"/>
              <a:t>Zkušenosti </a:t>
            </a:r>
            <a:r>
              <a:rPr lang="cs-CZ" sz="2800" u="sng" dirty="0" smtClean="0"/>
              <a:t>z kontroly </a:t>
            </a:r>
            <a:r>
              <a:rPr lang="cs-CZ" sz="2800" u="sng" dirty="0" smtClean="0"/>
              <a:t>veřejných </a:t>
            </a:r>
            <a:r>
              <a:rPr lang="cs-CZ" sz="2800" u="sng" dirty="0" smtClean="0"/>
              <a:t>zakázek</a:t>
            </a:r>
            <a:r>
              <a:rPr lang="cs-CZ" sz="2800" u="sng" dirty="0" smtClean="0"/>
              <a:t/>
            </a:r>
            <a:br>
              <a:rPr lang="cs-CZ" sz="2800" u="sng" dirty="0" smtClean="0"/>
            </a:br>
            <a:endParaRPr lang="cs-CZ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„sčítacího pravidla“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Projekt OPVK - FF MU</a:t>
            </a:r>
          </a:p>
          <a:p>
            <a:r>
              <a:rPr lang="cs-CZ" sz="2000" dirty="0" smtClean="0"/>
              <a:t>V rámci projektu pořízena plnění za méně než 200 tis. Kč</a:t>
            </a:r>
          </a:p>
          <a:p>
            <a:r>
              <a:rPr lang="cs-CZ" sz="2000" dirty="0" smtClean="0"/>
              <a:t>Kontrola monitorovací zprávy a zadaných VZ</a:t>
            </a:r>
          </a:p>
          <a:p>
            <a:r>
              <a:rPr lang="cs-CZ" sz="2000" dirty="0" smtClean="0"/>
              <a:t>ŘO zaslal příjemci připomínky k MZ, příjemce zaslal vypořádání</a:t>
            </a:r>
          </a:p>
          <a:p>
            <a:r>
              <a:rPr lang="cs-CZ" sz="2000" dirty="0" smtClean="0"/>
              <a:t>E</a:t>
            </a:r>
            <a:r>
              <a:rPr lang="cs-CZ" sz="2000" dirty="0" smtClean="0"/>
              <a:t>mail ŘO: „Děkujeme za vypořádání připomínek k MZ. Žádost o platbu a celková výše dotace je Vám krácena o nezpůsobilé výdaje, a to: baterie do NTB, specializovaný SW a datové úložiště. Důvod nezpůsobilosti – porušení Příručky pro příjemce, kapitola Dělení zakázek. Jedná se o související plnění např. s PC, NTB, a proto měla být plnění sečtena za celou MU a vyhlášeno VŘ v součtovém režimu.“</a:t>
            </a: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46417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7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„sčítacího pravidla“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Námitky příjemce</a:t>
            </a:r>
            <a:endParaRPr lang="cs-CZ" sz="1800" dirty="0" smtClean="0"/>
          </a:p>
          <a:p>
            <a:r>
              <a:rPr lang="cs-CZ" sz="1800" dirty="0" smtClean="0"/>
              <a:t>Může fakulta či nefakultní HS samostatně zadávat VZ?</a:t>
            </a:r>
          </a:p>
          <a:p>
            <a:r>
              <a:rPr lang="cs-CZ" sz="1800" dirty="0" smtClean="0"/>
              <a:t>Stanovisko expertní skupiny MMR z listopadu 2013 – ano</a:t>
            </a:r>
          </a:p>
          <a:p>
            <a:r>
              <a:rPr lang="cs-CZ" sz="1800" dirty="0" smtClean="0"/>
              <a:t>ŘO musí zohlednit organizační strukturu příjemce a přihlédnout k účelu VZ</a:t>
            </a:r>
          </a:p>
          <a:p>
            <a:r>
              <a:rPr lang="cs-CZ" sz="1800" dirty="0" smtClean="0"/>
              <a:t>Souvislost plnění – věcná, místní, časová, popř. funkční</a:t>
            </a:r>
          </a:p>
          <a:p>
            <a:r>
              <a:rPr lang="cs-CZ" sz="1800" dirty="0" smtClean="0"/>
              <a:t>Hledisko předvídatelnosti plnění </a:t>
            </a:r>
          </a:p>
          <a:p>
            <a:r>
              <a:rPr lang="cs-CZ" sz="1800" dirty="0" smtClean="0"/>
              <a:t>Zadavatel není povinen sčítat nesouvisející nebo nepředvídatelná plnění – tato netvoří předmět jedné VZ</a:t>
            </a:r>
          </a:p>
          <a:p>
            <a:r>
              <a:rPr lang="cs-CZ" sz="1800" dirty="0" smtClean="0"/>
              <a:t>Baterie do NTB byla pořízena neplánovaně – porucha původní baterie</a:t>
            </a:r>
          </a:p>
          <a:p>
            <a:r>
              <a:rPr lang="cs-CZ" sz="1800" dirty="0" smtClean="0"/>
              <a:t>SW chráněn výhradními právy – dodáván výhradním dodavatelem</a:t>
            </a:r>
          </a:p>
          <a:p>
            <a:r>
              <a:rPr lang="cs-CZ" sz="1800" dirty="0" smtClean="0"/>
              <a:t>Nejedná se o jednu VZ, příjemce nepořizuje centrálně, není povinen sečíst</a:t>
            </a:r>
          </a:p>
          <a:p>
            <a:r>
              <a:rPr lang="cs-CZ" sz="1800" dirty="0" smtClean="0"/>
              <a:t>Námitkám v plném rozsahu vyhověno</a:t>
            </a:r>
          </a:p>
          <a:p>
            <a:endParaRPr lang="cs-CZ" sz="1800" dirty="0" smtClean="0"/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19747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Taktovací frekvence a počty jader procesorů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Projekt OP VaVpI - ESF MU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VZ na dodávku AVT a ICT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Požadavek na výkon procesorů několika PC formou požadavků na min. taktovací frekvenci a min. počet jader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ŘO zaslal příjemci oznámení o pozastavení dotace – nezákonné a diskriminační nastavení technické specifikace 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Příjemce podal podrobně odůvodněné námitky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ŘO podal podnět k ÚOHS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ÚOHS oznámil, že neshledává důvody pro zahájení správního řízení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U příjemce zahájena daňová kontrola příslušným FÚ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Příjemce FÚ předložil dokumentaci k VZ včetně stanoviska ÚOHS</a:t>
            </a:r>
          </a:p>
          <a:p>
            <a:pPr>
              <a:lnSpc>
                <a:spcPct val="115000"/>
              </a:lnSpc>
              <a:defRPr/>
            </a:pPr>
            <a:r>
              <a:rPr lang="cs-CZ" sz="1600" dirty="0" smtClean="0"/>
              <a:t>FÚ zaslal příjemci návrh protokolu – nedošlo k porušení rozpočtové kázně</a:t>
            </a:r>
            <a:endParaRPr lang="cs-CZ" sz="1600" dirty="0" smtClean="0"/>
          </a:p>
          <a:p>
            <a:pPr marL="0" indent="0">
              <a:lnSpc>
                <a:spcPct val="115000"/>
              </a:lnSpc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44512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9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 smtClean="0"/>
              <a:t>Porušení ZVZ nedosahující intenzity správního deliktu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115000"/>
              </a:lnSpc>
              <a:defRPr/>
            </a:pPr>
            <a:r>
              <a:rPr lang="cs-CZ" sz="1600" dirty="0" smtClean="0">
                <a:ea typeface="Calibri"/>
                <a:cs typeface="Times New Roman"/>
              </a:rPr>
              <a:t>Projekt OP VaVpI – nadlimitní VZ na přístroje rozdělená na části</a:t>
            </a:r>
            <a:endParaRPr lang="cs-CZ" sz="1600" dirty="0">
              <a:ea typeface="Calibri"/>
              <a:cs typeface="Times New Roman"/>
            </a:endParaRPr>
          </a:p>
          <a:p>
            <a:pPr marL="342900" lvl="1" indent="-342900">
              <a:lnSpc>
                <a:spcPct val="115000"/>
              </a:lnSpc>
              <a:defRPr/>
            </a:pPr>
            <a:r>
              <a:rPr lang="cs-CZ" sz="1600" dirty="0" smtClean="0">
                <a:ea typeface="Calibri"/>
                <a:cs typeface="Times New Roman"/>
              </a:rPr>
              <a:t>Ex post k</a:t>
            </a:r>
            <a:r>
              <a:rPr lang="cs-CZ" sz="1600" dirty="0" smtClean="0">
                <a:ea typeface="Calibri"/>
                <a:cs typeface="Times New Roman"/>
              </a:rPr>
              <a:t>ontrola VZ </a:t>
            </a:r>
            <a:r>
              <a:rPr lang="cs-CZ" sz="1600" dirty="0" smtClean="0">
                <a:ea typeface="Calibri"/>
                <a:cs typeface="Times New Roman"/>
              </a:rPr>
              <a:t>v rámci předložené MZ</a:t>
            </a:r>
          </a:p>
          <a:p>
            <a:pPr marL="342900" lvl="1" indent="-342900">
              <a:lnSpc>
                <a:spcPct val="115000"/>
              </a:lnSpc>
              <a:defRPr/>
            </a:pPr>
            <a:r>
              <a:rPr lang="cs-CZ" sz="1600" dirty="0" smtClean="0">
                <a:ea typeface="Calibri"/>
                <a:cs typeface="Times New Roman"/>
              </a:rPr>
              <a:t>ŘO požádal o vysvětlení postupu HK při posuzování a hodnocení nabídek, </a:t>
            </a:r>
            <a:r>
              <a:rPr lang="cs-CZ" sz="1600" dirty="0" smtClean="0">
                <a:ea typeface="Calibri"/>
                <a:cs typeface="Times New Roman"/>
              </a:rPr>
              <a:t>příjemce </a:t>
            </a:r>
            <a:r>
              <a:rPr lang="cs-CZ" sz="1600" dirty="0" smtClean="0">
                <a:ea typeface="Calibri"/>
                <a:cs typeface="Times New Roman"/>
              </a:rPr>
              <a:t>zaslal podrobné odůvodnění postupu HK – 05/2012 </a:t>
            </a:r>
            <a:endParaRPr lang="cs-CZ" sz="1600" dirty="0">
              <a:ea typeface="Calibri"/>
              <a:cs typeface="Times New Roman"/>
            </a:endParaRPr>
          </a:p>
          <a:p>
            <a:pPr marL="342900" lvl="1" indent="-342900">
              <a:defRPr/>
            </a:pPr>
            <a:r>
              <a:rPr lang="cs-CZ" sz="1600" dirty="0" smtClean="0"/>
              <a:t>Na základě žádosti o platbu obdržel příjemce v 05/2013 Oznámení o pozastavení plateb</a:t>
            </a:r>
            <a:endParaRPr lang="cs-CZ" sz="1600" dirty="0"/>
          </a:p>
          <a:p>
            <a:pPr marL="342900" lvl="1" indent="-342900">
              <a:defRPr/>
            </a:pPr>
            <a:r>
              <a:rPr lang="cs-CZ" sz="1600" dirty="0" smtClean="0"/>
              <a:t>Pozastavení bez konkrétního odůvodnění – uvedeny pouze odkazy na </a:t>
            </a:r>
            <a:r>
              <a:rPr lang="cs-CZ" sz="1600" dirty="0" smtClean="0"/>
              <a:t>ustanovení </a:t>
            </a:r>
            <a:r>
              <a:rPr lang="cs-CZ" sz="1600" dirty="0" smtClean="0"/>
              <a:t>ZVZ a výše sankcí za porušení rozpočtové kázně</a:t>
            </a:r>
          </a:p>
          <a:p>
            <a:pPr marL="342900" lvl="1" indent="-342900">
              <a:defRPr/>
            </a:pPr>
            <a:r>
              <a:rPr lang="cs-CZ" sz="1600" dirty="0" smtClean="0"/>
              <a:t>Uvedená ustanovení ZVZ zcela irelevantní zejména § 147a ZVZ, který nabyl </a:t>
            </a:r>
            <a:r>
              <a:rPr lang="cs-CZ" sz="1600" dirty="0" smtClean="0"/>
              <a:t>účinnosti až </a:t>
            </a:r>
            <a:r>
              <a:rPr lang="cs-CZ" sz="1600" dirty="0" smtClean="0"/>
              <a:t>po ukončení </a:t>
            </a:r>
            <a:r>
              <a:rPr lang="cs-CZ" sz="1600" dirty="0" smtClean="0"/>
              <a:t>VŘ</a:t>
            </a:r>
            <a:r>
              <a:rPr lang="cs-CZ" sz="1600" dirty="0"/>
              <a:t> </a:t>
            </a:r>
            <a:r>
              <a:rPr lang="cs-CZ" sz="1600" dirty="0" smtClean="0"/>
              <a:t>a</a:t>
            </a:r>
            <a:r>
              <a:rPr lang="cs-CZ" sz="1600" dirty="0" smtClean="0"/>
              <a:t> splnění smlouvy – nemohlo </a:t>
            </a:r>
            <a:r>
              <a:rPr lang="cs-CZ" sz="1600" dirty="0" smtClean="0"/>
              <a:t>dojít k porušení ZVZ</a:t>
            </a:r>
          </a:p>
          <a:p>
            <a:pPr marL="342900" lvl="1" indent="-342900">
              <a:defRPr/>
            </a:pPr>
            <a:r>
              <a:rPr lang="cs-CZ" sz="1600" dirty="0" smtClean="0"/>
              <a:t>Také ostatní uvedená ustanovení bez vztahu k dotazům z 05/2012 (§ 45/3, § 83 ZVZ)</a:t>
            </a:r>
          </a:p>
          <a:p>
            <a:pPr marL="342900" lvl="1" indent="-342900">
              <a:defRPr/>
            </a:pPr>
            <a:r>
              <a:rPr lang="cs-CZ" sz="1600" dirty="0" smtClean="0"/>
              <a:t>ŘO zároveň příjemce informoval o zahájení šetření podezření na nesrovnalost dle zákona č. 320/2001 Sb., o finanční </a:t>
            </a:r>
            <a:r>
              <a:rPr lang="cs-CZ" sz="1600" dirty="0" smtClean="0"/>
              <a:t>kontrole</a:t>
            </a:r>
          </a:p>
          <a:p>
            <a:pPr marL="342900" lvl="1" indent="-342900">
              <a:defRPr/>
            </a:pPr>
            <a:r>
              <a:rPr lang="cs-CZ" sz="1600" dirty="0" smtClean="0"/>
              <a:t>Námitky proti Oznámení o pozastavení plateb – 06/2013</a:t>
            </a:r>
          </a:p>
          <a:p>
            <a:pPr marL="342900" lvl="1" indent="-342900">
              <a:defRPr/>
            </a:pPr>
            <a:r>
              <a:rPr lang="cs-CZ" sz="1600" dirty="0" smtClean="0"/>
              <a:t>Námitky částečně akceptovány 08/2013 – vydáno nové Oznámení o pozastavení plateb</a:t>
            </a:r>
            <a:endParaRPr lang="cs-CZ" sz="1600" dirty="0" smtClean="0"/>
          </a:p>
          <a:p>
            <a:pPr marL="0" lvl="1" indent="0">
              <a:buNone/>
              <a:defRPr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50227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3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Porušení ZVZ nedosahující intenzity správního deliktu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Nové odůvodnění pozastavení plateb – neoprávněné vyloučení uchazečů, porušení § 6 ZVZ</a:t>
            </a:r>
          </a:p>
          <a:p>
            <a:r>
              <a:rPr lang="cs-CZ" sz="2000" dirty="0" smtClean="0"/>
              <a:t>Podnět ŘO k zahájení správního řízení u ÚOHS – 06/2013</a:t>
            </a:r>
          </a:p>
          <a:p>
            <a:r>
              <a:rPr lang="cs-CZ" sz="2000" dirty="0" smtClean="0"/>
              <a:t>11/2013 ÚOHS oznámil, že nezahájí správní řízení</a:t>
            </a:r>
          </a:p>
          <a:p>
            <a:r>
              <a:rPr lang="cs-CZ" sz="2000" dirty="0" smtClean="0"/>
              <a:t>Příjemce vyzval ŘO k proplacení dotace</a:t>
            </a:r>
          </a:p>
          <a:p>
            <a:r>
              <a:rPr lang="cs-CZ" sz="2000" dirty="0" smtClean="0"/>
              <a:t>03/2014 Oznámení o snížení dotace dle § 14e odst. 1 </a:t>
            </a:r>
            <a:r>
              <a:rPr lang="cs-CZ" sz="2000" dirty="0" err="1" smtClean="0"/>
              <a:t>ZoRP</a:t>
            </a:r>
            <a:endParaRPr lang="cs-CZ" sz="2000" dirty="0" smtClean="0"/>
          </a:p>
          <a:p>
            <a:r>
              <a:rPr lang="cs-CZ" sz="2000" dirty="0" smtClean="0"/>
              <a:t>04/2014 námitky proti Oznámení o snížení dotace</a:t>
            </a:r>
          </a:p>
          <a:p>
            <a:r>
              <a:rPr lang="cs-CZ" sz="2000" dirty="0" smtClean="0"/>
              <a:t>Porušení ZVZ dle vymezení ŘO naplňují podstatu správního deliktu – jsou způsobilá ovlivnit výběr nejvhodnější nabídky</a:t>
            </a:r>
          </a:p>
          <a:p>
            <a:r>
              <a:rPr lang="cs-CZ" sz="2000" dirty="0" smtClean="0"/>
              <a:t>Pokud ÚOHS neshledal důvody k zahájení správního řízení, neshledal v popsaném jednání potenciální spáchání správního deliktu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42607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Porušení ZVZ nedosahující intenzity správního deliktu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ŘO v podnětu ani v Oznámení o pozastavení nepopsal jiná než ÚOHS posuzovaná porušení ZVZ nebo PVD</a:t>
            </a:r>
          </a:p>
          <a:p>
            <a:r>
              <a:rPr lang="cs-CZ" sz="1800" dirty="0" smtClean="0"/>
              <a:t>Nedošlo tedy ke spáchání správního deliktu, ale ani k jinému „porušení ZVZ nedosahujícího intenzity správního deliktu“</a:t>
            </a:r>
          </a:p>
          <a:p>
            <a:r>
              <a:rPr lang="cs-CZ" sz="1800" dirty="0" smtClean="0"/>
              <a:t>Nevyplacení dotace je protiprávní</a:t>
            </a:r>
          </a:p>
          <a:p>
            <a:r>
              <a:rPr lang="cs-CZ" sz="1800" dirty="0" smtClean="0"/>
              <a:t>Dle rozhodnutí NSS 9 As 132/2013 je opatření dle § 14e </a:t>
            </a:r>
            <a:r>
              <a:rPr lang="cs-CZ" sz="1800" dirty="0" err="1" smtClean="0"/>
              <a:t>ZoRP</a:t>
            </a:r>
            <a:r>
              <a:rPr lang="cs-CZ" sz="1800" dirty="0" smtClean="0"/>
              <a:t> pouze dočasným faktickým pozastavením výplaty části dotace, nikoliv definitivním rozhodnutím, kterým je až rozhodnutí o povinnosti odvodu za porušení rozpočtové kázně</a:t>
            </a:r>
          </a:p>
          <a:p>
            <a:r>
              <a:rPr lang="cs-CZ" sz="1800" dirty="0" smtClean="0"/>
              <a:t>Pokud námitce ŘO nevyhoví, hodlá příjemce iniciovat postup nastíněný rozhodnutími NSS např. 9 </a:t>
            </a:r>
            <a:r>
              <a:rPr lang="cs-CZ" sz="1800" dirty="0" err="1" smtClean="0"/>
              <a:t>Afs</a:t>
            </a:r>
            <a:r>
              <a:rPr lang="cs-CZ" sz="1800" dirty="0" smtClean="0"/>
              <a:t> 38/2013 – smlouva o poskytnutí dotace je veřejnoprávní smlouvou a ochrany se lze domáhat ve sporu dle § 169 SŘ ve spojení s § 141 SŘ – v tomto sporu mají obě strany rovné postavení a rozhodnutí příslušného orgánu může být přezkoumáno ve správním soudnictví 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10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Komunikovat s </a:t>
            </a:r>
            <a:r>
              <a:rPr lang="cs-CZ" dirty="0" smtClean="0"/>
              <a:t>ŘO</a:t>
            </a:r>
          </a:p>
          <a:p>
            <a:r>
              <a:rPr lang="cs-CZ" dirty="0" smtClean="0"/>
              <a:t>Vysvětlovat </a:t>
            </a:r>
            <a:r>
              <a:rPr lang="cs-CZ" dirty="0" smtClean="0"/>
              <a:t>ŘO </a:t>
            </a:r>
            <a:r>
              <a:rPr lang="cs-CZ" dirty="0" smtClean="0"/>
              <a:t>postupy </a:t>
            </a:r>
            <a:r>
              <a:rPr lang="cs-CZ" dirty="0" smtClean="0"/>
              <a:t>při zadávání </a:t>
            </a:r>
            <a:r>
              <a:rPr lang="cs-CZ" dirty="0" smtClean="0"/>
              <a:t>VZ</a:t>
            </a:r>
          </a:p>
          <a:p>
            <a:r>
              <a:rPr lang="cs-CZ" dirty="0" smtClean="0"/>
              <a:t>Domáhat </a:t>
            </a:r>
            <a:r>
              <a:rPr lang="cs-CZ" dirty="0" smtClean="0"/>
              <a:t>se </a:t>
            </a:r>
            <a:r>
              <a:rPr lang="cs-CZ" dirty="0" smtClean="0"/>
              <a:t>řádného </a:t>
            </a:r>
            <a:r>
              <a:rPr lang="cs-CZ" dirty="0"/>
              <a:t>o</a:t>
            </a:r>
            <a:r>
              <a:rPr lang="cs-CZ" dirty="0" smtClean="0"/>
              <a:t>důvodnění rozhodnutí ŘO</a:t>
            </a:r>
            <a:endParaRPr lang="cs-CZ" dirty="0" smtClean="0"/>
          </a:p>
          <a:p>
            <a:r>
              <a:rPr lang="cs-CZ" dirty="0" smtClean="0"/>
              <a:t>Využívat všech dostupných opravných prostředků a domáhat se nápravy zvůle ŘO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52132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b="1" dirty="0" smtClean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Mgr. Martin Hadaš, LL.M. </a:t>
            </a:r>
          </a:p>
          <a:p>
            <a:pPr marL="0" indent="0" algn="ctr">
              <a:buNone/>
            </a:pPr>
            <a:r>
              <a:rPr lang="cs-CZ" dirty="0" smtClean="0"/>
              <a:t>odbor veřejných zakázek RMU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hadas@rect.muni.cz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5483226" cy="457200"/>
          </a:xfrm>
        </p:spPr>
        <p:txBody>
          <a:bodyPr/>
          <a:lstStyle/>
          <a:p>
            <a:r>
              <a:rPr lang="cs-CZ" dirty="0"/>
              <a:t>Veřejné zakázky v kontextu evropských a národních projektů – Quo </a:t>
            </a:r>
            <a:r>
              <a:rPr lang="cs-CZ" dirty="0" err="1"/>
              <a:t>vadis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3FE32-0093-4E86-95C2-8932610E2F5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 (1)</Template>
  <TotalTime>800</TotalTime>
  <Words>868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Prezentace_MU_CZ (1)</vt:lpstr>
      <vt:lpstr>1_Směsi</vt:lpstr>
      <vt:lpstr>2_Směsi</vt:lpstr>
      <vt:lpstr>Zkušenosti z kontroly veřejných zakázek </vt:lpstr>
      <vt:lpstr>Uplatňování „sčítacího pravidla“</vt:lpstr>
      <vt:lpstr>Uplatňování „sčítacího pravidla“</vt:lpstr>
      <vt:lpstr>Taktovací frekvence a počty jader procesorů</vt:lpstr>
      <vt:lpstr>Porušení ZVZ nedosahující intenzity správního deliktu</vt:lpstr>
      <vt:lpstr>Porušení ZVZ nedosahující intenzity správního deliktu</vt:lpstr>
      <vt:lpstr>Porušení ZVZ nedosahující intenzity správního deliktu</vt:lpstr>
      <vt:lpstr>Doporučení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Hadas</dc:creator>
  <cp:lastModifiedBy>Hadas</cp:lastModifiedBy>
  <cp:revision>89</cp:revision>
  <cp:lastPrinted>2013-02-11T14:06:24Z</cp:lastPrinted>
  <dcterms:created xsi:type="dcterms:W3CDTF">2011-11-30T17:15:57Z</dcterms:created>
  <dcterms:modified xsi:type="dcterms:W3CDTF">2014-05-13T21:17:24Z</dcterms:modified>
</cp:coreProperties>
</file>