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  <p:sldMasterId id="2147483659" r:id="rId2"/>
    <p:sldMasterId id="2147483660" r:id="rId3"/>
  </p:sldMasterIdLst>
  <p:notesMasterIdLst>
    <p:notesMasterId r:id="rId13"/>
  </p:notesMasterIdLst>
  <p:handoutMasterIdLst>
    <p:handoutMasterId r:id="rId14"/>
  </p:handoutMasterIdLst>
  <p:sldIdLst>
    <p:sldId id="256" r:id="rId4"/>
    <p:sldId id="277" r:id="rId5"/>
    <p:sldId id="273" r:id="rId6"/>
    <p:sldId id="274" r:id="rId7"/>
    <p:sldId id="276" r:id="rId8"/>
    <p:sldId id="279" r:id="rId9"/>
    <p:sldId id="281" r:id="rId10"/>
    <p:sldId id="280" r:id="rId11"/>
    <p:sldId id="278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87D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833" autoAdjust="0"/>
    <p:restoredTop sz="94611" autoAdjust="0"/>
  </p:normalViewPr>
  <p:slideViewPr>
    <p:cSldViewPr snapToGrid="0">
      <p:cViewPr>
        <p:scale>
          <a:sx n="80" d="100"/>
          <a:sy n="80" d="100"/>
        </p:scale>
        <p:origin x="-1158" y="3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cs-CZ"/>
          </a:p>
        </p:txBody>
      </p:sp>
      <p:sp>
        <p:nvSpPr>
          <p:cNvPr id="1003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/>
          </a:p>
        </p:txBody>
      </p:sp>
      <p:sp>
        <p:nvSpPr>
          <p:cNvPr id="1003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F8E9B12-E3FF-47B3-927F-A7365AD1F280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57933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cs-CZ"/>
          </a:p>
        </p:txBody>
      </p:sp>
      <p:sp>
        <p:nvSpPr>
          <p:cNvPr id="1024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1024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/>
          </a:p>
        </p:txBody>
      </p:sp>
      <p:sp>
        <p:nvSpPr>
          <p:cNvPr id="1024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B95BFF7D-43D0-4CBA-8163-DF8DB86528C5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71257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559" name="Group 23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65555" name="Rectangle 19"/>
            <p:cNvSpPr>
              <a:spLocks noChangeArrowheads="1"/>
            </p:cNvSpPr>
            <p:nvPr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5557" name="Rectangle 21"/>
            <p:cNvSpPr>
              <a:spLocks noChangeArrowheads="1"/>
            </p:cNvSpPr>
            <p:nvPr/>
          </p:nvSpPr>
          <p:spPr bwMode="auto">
            <a:xfrm>
              <a:off x="0" y="0"/>
              <a:ext cx="5760" cy="1477"/>
            </a:xfrm>
            <a:prstGeom prst="rect">
              <a:avLst/>
            </a:prstGeom>
            <a:gradFill rotWithShape="1">
              <a:gsLst>
                <a:gs pos="0">
                  <a:srgbClr val="00287D"/>
                </a:gs>
                <a:gs pos="100000">
                  <a:srgbClr val="00287D">
                    <a:gamma/>
                    <a:shade val="75686"/>
                    <a:invGamma/>
                  </a:srgb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cs-CZ">
                <a:latin typeface="Arial" charset="0"/>
              </a:endParaRPr>
            </a:p>
          </p:txBody>
        </p:sp>
        <p:pic>
          <p:nvPicPr>
            <p:cNvPr id="65558" name="Picture 22" descr="titl CZ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58" cy="43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6554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2506663" y="2565400"/>
            <a:ext cx="5688012" cy="2663825"/>
          </a:xfrm>
        </p:spPr>
        <p:txBody>
          <a:bodyPr tIns="0" bIns="0" anchor="ctr"/>
          <a:lstStyle>
            <a:lvl1pPr>
              <a:defRPr sz="3200"/>
            </a:lvl1pPr>
          </a:lstStyle>
          <a:p>
            <a:pPr lvl="0"/>
            <a:r>
              <a:rPr lang="cs-CZ" noProof="0" smtClean="0"/>
              <a:t>Kliknutím lze upravit styl.</a:t>
            </a:r>
          </a:p>
        </p:txBody>
      </p:sp>
      <p:sp>
        <p:nvSpPr>
          <p:cNvPr id="65551" name="Rectangle 1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Definujte zápatí - název prezentace / pracoviště</a:t>
            </a:r>
          </a:p>
        </p:txBody>
      </p:sp>
      <p:sp>
        <p:nvSpPr>
          <p:cNvPr id="65552" name="Rectangle 1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BA494DEC-6A0B-42B1-936F-A24CE747C671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Definujte zápatí - název prezentace / pracoviště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E1CB7E1-FA65-478F-BEE7-3DC835DAA8FB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3391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97688" y="1125538"/>
            <a:ext cx="2057400" cy="500697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720725" y="1125538"/>
            <a:ext cx="6024563" cy="500697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Definujte zápatí - název prezentace / pracoviště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07D7D81-8424-46D2-963D-3B43ECBEE4EA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97710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Definujte zápatí - název prezentace / pracoviště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0985048-D6EB-4C9D-8F6A-4ECC57ADD354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39685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Definujte zápatí - název prezentace / pracoviště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1C6950A-7277-42C6-BB0C-F0C8AE500114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337361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Definujte zápatí - název prezentace / pracoviště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22F55FC-8D98-4B58-BE03-30A592D78E90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49950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720725" y="1125538"/>
            <a:ext cx="4040188" cy="5006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913313" y="1125538"/>
            <a:ext cx="4041775" cy="5006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Definujte zápatí - název prezentace / pracoviště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3E11964-873A-41FB-8AA7-D7B43AFEDAF1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90807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Definujte zápatí - název prezentace / pracoviště</a:t>
            </a:r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0E87ED7-3E35-408A-8266-C27CA42946F0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310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Definujte zápatí - název prezentace / pracoviště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34BCEDE-8B10-4921-B3B7-D19C792813D3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41139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Definujte zápatí - název prezentace / pracoviště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D279CD4-5B54-4127-BC27-4EFEEFDEC43F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809074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Definujte zápatí - název prezentace / pracoviště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7D04457-7668-44A1-B53F-DF81F12D3FBE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7558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Definujte zápatí - název prezentace / pracoviště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943FE32-0093-4E86-95C2-8932610E2F51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795173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Definujte zápatí - název prezentace / pracoviště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EA1F254-AF33-463C-AD96-C4BCCB122AC7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45709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Definujte zápatí - název prezentace / pracoviště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6DB77AF-49BC-4E1C-95EA-1E4C5D5AC4AC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13477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31013" y="274638"/>
            <a:ext cx="2124075" cy="5857875"/>
          </a:xfrm>
          <a:prstGeom prst="rect">
            <a:avLst/>
          </a:prstGeo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221413" cy="585787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Definujte zápatí - název prezentace / pracoviště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AF98026-3009-4C0D-BF9F-AA962B7679F2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418822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Definujte zápatí - název prezentace / pracoviště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CDE3BD5-B105-4E29-ABBD-F27C836CB402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1337665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Definujte zápatí - název prezentace / pracoviště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B1E981E-D8EE-4F82-816B-40BD7112A285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415395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Definujte zápatí - název prezentace / pracoviště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A416CAC-F96E-40F0-A82D-D7CDD54A0AA6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877798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2520950" y="1125538"/>
            <a:ext cx="3140075" cy="5006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813425" y="1125538"/>
            <a:ext cx="3141663" cy="5006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Definujte zápatí - název prezentace / pracoviště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BAC91B4-C8F6-4E57-B9AA-A5B37625FD3C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498268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Definujte zápatí - název prezentace / pracoviště</a:t>
            </a:r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02B950F-8F80-400F-96C2-06F7079D7459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45615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Definujte zápatí - název prezentace / pracoviště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DD363A5-D202-487D-A173-E010B233231B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0109150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Definujte zápatí - název prezentace / pracoviště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0ADAE94-B3C6-4B91-8830-DCCF10BF0433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3554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Definujte zápatí - název prezentace / pracoviště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15ACDDC-E180-4DC6-8DB8-256F7205EF63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399236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Definujte zápatí - název prezentace / pracoviště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0689352-7AAB-46CF-ADAB-17BD9EFE37D6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255262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Definujte zápatí - název prezentace / pracoviště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3DBC1FA-8130-4EB9-9A5A-95AD60497ACC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132225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Definujte zápatí - název prezentace / pracoviště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C5E7222-BCA7-4194-ACFF-414B7B40144F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842818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31013" y="274638"/>
            <a:ext cx="2124075" cy="5857875"/>
          </a:xfrm>
          <a:prstGeom prst="rect">
            <a:avLst/>
          </a:prstGeo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221413" cy="585787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Definujte zápatí - název prezentace / pracoviště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C101FFF-69DD-4313-A094-4C8F0537B8B7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5986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720725" y="2017713"/>
            <a:ext cx="4040188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913313" y="2017713"/>
            <a:ext cx="40417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Definujte zápatí - název prezentace / pracoviště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5874AB1-7E54-46CA-B5E3-F55A4213B79B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52724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Definujte zápatí - název prezentace / pracoviště</a:t>
            </a:r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B90C72-2891-4B99-A4BB-D4163A67AE59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4617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Definujte zápatí - název prezentace / pracoviště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7FD9F83-F1E2-4483-837F-EEAC122B3491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3179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Definujte zápatí - název prezentace / pracoviště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BE1B5C6-F4A6-469E-A117-14D40D12B77E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154469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Definujte zápatí - název prezentace / pracoviště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F500A46-EDD1-4B6E-827E-0A80F9AC64E6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56335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Definujte zápatí - název prezentace / pracoviště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2EC23FA-BF78-4142-801E-75FEA2050EB7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148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em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emf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4534" name="Group 2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64532" name="Rectangle 20"/>
            <p:cNvSpPr>
              <a:spLocks noChangeArrowheads="1"/>
            </p:cNvSpPr>
            <p:nvPr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4531" name="Rectangle 19"/>
            <p:cNvSpPr>
              <a:spLocks noChangeArrowheads="1"/>
            </p:cNvSpPr>
            <p:nvPr/>
          </p:nvSpPr>
          <p:spPr bwMode="auto">
            <a:xfrm>
              <a:off x="0" y="0"/>
              <a:ext cx="5760" cy="510"/>
            </a:xfrm>
            <a:prstGeom prst="rect">
              <a:avLst/>
            </a:prstGeom>
            <a:gradFill rotWithShape="1">
              <a:gsLst>
                <a:gs pos="0">
                  <a:srgbClr val="00287D"/>
                </a:gs>
                <a:gs pos="100000">
                  <a:srgbClr val="00287D">
                    <a:gamma/>
                    <a:shade val="75686"/>
                    <a:invGamma/>
                  </a:srgb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pic>
          <p:nvPicPr>
            <p:cNvPr id="64533" name="Picture 21" descr="zahlavi CZ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2"/>
              <a:ext cx="5758" cy="43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6452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720725" y="1125538"/>
            <a:ext cx="7827963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6452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720725" y="2017713"/>
            <a:ext cx="8234363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64529" name="Rectangle 1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55875" y="6248400"/>
            <a:ext cx="40322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969696"/>
                </a:solidFill>
              </a:defRPr>
            </a:lvl1pPr>
          </a:lstStyle>
          <a:p>
            <a:r>
              <a:rPr lang="cs-CZ"/>
              <a:t>Definujte zápatí - název prezentace / pracoviště</a:t>
            </a:r>
          </a:p>
        </p:txBody>
      </p:sp>
      <p:sp>
        <p:nvSpPr>
          <p:cNvPr id="64530" name="Rectangle 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969696"/>
                </a:solidFill>
              </a:defRPr>
            </a:lvl1pPr>
          </a:lstStyle>
          <a:p>
            <a:fld id="{0B4F14E7-F49C-4162-9379-C774B5D17501}" type="slidenum">
              <a:rPr lang="cs-CZ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69696"/>
        </a:buClr>
        <a:buSzPct val="80000"/>
        <a:buFont typeface="Wingdings" pitchFamily="2" charset="2"/>
        <a:buBlip>
          <a:blip r:embed="rId14"/>
        </a:buBlip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Blip>
          <a:blip r:embed="rId14"/>
        </a:buBlip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Blip>
          <a:blip r:embed="rId14"/>
        </a:buBlip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Blip>
          <a:blip r:embed="rId14"/>
        </a:buBlip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Blip>
          <a:blip r:embed="rId14"/>
        </a:buBlip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Blip>
          <a:blip r:embed="rId14"/>
        </a:buBlip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Blip>
          <a:blip r:embed="rId14"/>
        </a:buBlip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Blip>
          <a:blip r:embed="rId14"/>
        </a:buBlip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Blip>
          <a:blip r:embed="rId14"/>
        </a:buBlip>
        <a:defRPr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54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08547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108548" name="Rectangle 4"/>
            <p:cNvSpPr>
              <a:spLocks noChangeArrowheads="1"/>
            </p:cNvSpPr>
            <p:nvPr/>
          </p:nvSpPr>
          <p:spPr bwMode="auto">
            <a:xfrm>
              <a:off x="0" y="0"/>
              <a:ext cx="5760" cy="510"/>
            </a:xfrm>
            <a:prstGeom prst="rect">
              <a:avLst/>
            </a:prstGeom>
            <a:gradFill rotWithShape="1">
              <a:gsLst>
                <a:gs pos="0">
                  <a:srgbClr val="00287D"/>
                </a:gs>
                <a:gs pos="100000">
                  <a:srgbClr val="00287D">
                    <a:gamma/>
                    <a:shade val="75686"/>
                    <a:invGamma/>
                  </a:srgb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pic>
          <p:nvPicPr>
            <p:cNvPr id="108549" name="Picture 5" descr="zahlavi CZ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2"/>
              <a:ext cx="5758" cy="43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08551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720725" y="1125538"/>
            <a:ext cx="8234363" cy="5006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10855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55875" y="6248400"/>
            <a:ext cx="40322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969696"/>
                </a:solidFill>
              </a:defRPr>
            </a:lvl1pPr>
          </a:lstStyle>
          <a:p>
            <a:r>
              <a:rPr lang="cs-CZ"/>
              <a:t>Definujte zápatí - název prezentace / pracoviště</a:t>
            </a:r>
          </a:p>
        </p:txBody>
      </p:sp>
      <p:sp>
        <p:nvSpPr>
          <p:cNvPr id="10855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969696"/>
                </a:solidFill>
              </a:defRPr>
            </a:lvl1pPr>
          </a:lstStyle>
          <a:p>
            <a:fld id="{D407A135-2DC2-462E-B3E1-DA5008C1B962}" type="slidenum">
              <a:rPr lang="cs-CZ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969696"/>
        </a:buClr>
        <a:buSzPct val="80000"/>
        <a:buFont typeface="Wingdings" pitchFamily="2" charset="2"/>
        <a:buBlip>
          <a:blip r:embed="rId14"/>
        </a:buBlip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Blip>
          <a:blip r:embed="rId14"/>
        </a:buBlip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Blip>
          <a:blip r:embed="rId14"/>
        </a:buBlip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Blip>
          <a:blip r:embed="rId14"/>
        </a:buBlip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Blip>
          <a:blip r:embed="rId14"/>
        </a:buBlip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Blip>
          <a:blip r:embed="rId14"/>
        </a:buBlip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Blip>
          <a:blip r:embed="rId14"/>
        </a:buBlip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Blip>
          <a:blip r:embed="rId14"/>
        </a:buBlip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Blip>
          <a:blip r:embed="rId14"/>
        </a:buBlip>
        <a:defRPr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059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1059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110596" name="Rectangle 4"/>
            <p:cNvSpPr>
              <a:spLocks noChangeArrowheads="1"/>
            </p:cNvSpPr>
            <p:nvPr/>
          </p:nvSpPr>
          <p:spPr bwMode="auto">
            <a:xfrm>
              <a:off x="0" y="0"/>
              <a:ext cx="5760" cy="510"/>
            </a:xfrm>
            <a:prstGeom prst="rect">
              <a:avLst/>
            </a:prstGeom>
            <a:gradFill rotWithShape="1">
              <a:gsLst>
                <a:gs pos="0">
                  <a:srgbClr val="00287D"/>
                </a:gs>
                <a:gs pos="100000">
                  <a:srgbClr val="00287D">
                    <a:gamma/>
                    <a:shade val="75686"/>
                    <a:invGamma/>
                  </a:srgb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pic>
          <p:nvPicPr>
            <p:cNvPr id="110597" name="Picture 5" descr="zahlavi CZ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2"/>
              <a:ext cx="5758" cy="43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10598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20950" y="1125538"/>
            <a:ext cx="6434138" cy="5006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110599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55875" y="6248400"/>
            <a:ext cx="40322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969696"/>
                </a:solidFill>
              </a:defRPr>
            </a:lvl1pPr>
          </a:lstStyle>
          <a:p>
            <a:r>
              <a:rPr lang="cs-CZ"/>
              <a:t>Definujte zápatí - název prezentace / pracoviště</a:t>
            </a:r>
          </a:p>
        </p:txBody>
      </p:sp>
      <p:sp>
        <p:nvSpPr>
          <p:cNvPr id="110600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969696"/>
                </a:solidFill>
              </a:defRPr>
            </a:lvl1pPr>
          </a:lstStyle>
          <a:p>
            <a:fld id="{1068A5FC-0FE8-44BB-880B-38913FD85EBE}" type="slidenum">
              <a:rPr lang="cs-CZ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969696"/>
        </a:buClr>
        <a:buSzPct val="80000"/>
        <a:buFont typeface="Wingdings" pitchFamily="2" charset="2"/>
        <a:buBlip>
          <a:blip r:embed="rId14"/>
        </a:buBlip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Blip>
          <a:blip r:embed="rId14"/>
        </a:buBlip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Blip>
          <a:blip r:embed="rId14"/>
        </a:buBlip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Blip>
          <a:blip r:embed="rId14"/>
        </a:buBlip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Blip>
          <a:blip r:embed="rId14"/>
        </a:buBlip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Blip>
          <a:blip r:embed="rId14"/>
        </a:buBlip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Blip>
          <a:blip r:embed="rId14"/>
        </a:buBlip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Blip>
          <a:blip r:embed="rId14"/>
        </a:buBlip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Blip>
          <a:blip r:embed="rId14"/>
        </a:buBlip>
        <a:defRPr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hadas@rect.muni.cz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2555873" y="6248400"/>
            <a:ext cx="5387977" cy="457200"/>
          </a:xfrm>
        </p:spPr>
        <p:txBody>
          <a:bodyPr/>
          <a:lstStyle/>
          <a:p>
            <a:r>
              <a:rPr lang="cs-CZ" dirty="0" smtClean="0"/>
              <a:t>Veřejné zakázky v kontextu evropských a národních projektů – Quo </a:t>
            </a:r>
            <a:r>
              <a:rPr lang="cs-CZ" dirty="0" err="1" smtClean="0"/>
              <a:t>vadis</a:t>
            </a:r>
            <a:r>
              <a:rPr lang="cs-CZ" dirty="0" smtClean="0"/>
              <a:t>?</a:t>
            </a:r>
            <a:endParaRPr lang="cs-CZ" dirty="0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1998763F-B9C9-477D-86E9-CF255D85B15E}" type="slidenum">
              <a:rPr lang="cs-CZ"/>
              <a:pPr/>
              <a:t>1</a:t>
            </a:fld>
            <a:endParaRPr lang="cs-CZ" dirty="0"/>
          </a:p>
        </p:txBody>
      </p:sp>
      <p:sp>
        <p:nvSpPr>
          <p:cNvPr id="952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35200" y="3098800"/>
            <a:ext cx="6438899" cy="2663825"/>
          </a:xfrm>
        </p:spPr>
        <p:txBody>
          <a:bodyPr/>
          <a:lstStyle/>
          <a:p>
            <a:pPr algn="ctr"/>
            <a:r>
              <a:rPr lang="cs-CZ" sz="2800" u="sng" dirty="0" smtClean="0"/>
              <a:t>Zkušenosti </a:t>
            </a:r>
            <a:r>
              <a:rPr lang="cs-CZ" sz="2800" u="sng" dirty="0" smtClean="0"/>
              <a:t>z kontroly </a:t>
            </a:r>
            <a:r>
              <a:rPr lang="cs-CZ" sz="2800" u="sng" dirty="0" smtClean="0"/>
              <a:t>veřejných </a:t>
            </a:r>
            <a:r>
              <a:rPr lang="cs-CZ" sz="2800" u="sng" dirty="0" smtClean="0"/>
              <a:t>zakázek</a:t>
            </a:r>
            <a:r>
              <a:rPr lang="cs-CZ" sz="2800" u="sng" dirty="0" smtClean="0"/>
              <a:t/>
            </a:r>
            <a:br>
              <a:rPr lang="cs-CZ" sz="2800" u="sng" dirty="0" smtClean="0"/>
            </a:br>
            <a:endParaRPr lang="cs-CZ" sz="2800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Uplatňování „sčítacího pravidla“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 dirty="0" smtClean="0"/>
              <a:t>Projekt OPVK - FF MU</a:t>
            </a:r>
          </a:p>
          <a:p>
            <a:r>
              <a:rPr lang="cs-CZ" sz="2000" dirty="0" smtClean="0"/>
              <a:t>V rámci projektu pořízena plnění za méně než 200 tis. Kč</a:t>
            </a:r>
          </a:p>
          <a:p>
            <a:r>
              <a:rPr lang="cs-CZ" sz="2000" dirty="0" smtClean="0"/>
              <a:t>Kontrola monitorovací zprávy a zadaných VZ</a:t>
            </a:r>
          </a:p>
          <a:p>
            <a:r>
              <a:rPr lang="cs-CZ" sz="2000" dirty="0" smtClean="0"/>
              <a:t>ŘO zaslal příjemci připomínky k MZ, příjemce zaslal vypořádání</a:t>
            </a:r>
          </a:p>
          <a:p>
            <a:r>
              <a:rPr lang="cs-CZ" sz="2000" dirty="0" smtClean="0"/>
              <a:t>E</a:t>
            </a:r>
            <a:r>
              <a:rPr lang="cs-CZ" sz="2000" dirty="0" smtClean="0"/>
              <a:t>mail ŘO: „Děkujeme za vypořádání připomínek k MZ. Žádost o platbu a celková výše dotace je Vám krácena o nezpůsobilé výdaje, a to: baterie do NTB, specializovaný SW a datové úložiště. Důvod nezpůsobilosti – porušení Příručky pro příjemce, kapitola Dělení zakázek. Jedná se o související plnění např. s PC, NTB, a proto měla být plnění sečtena za celou MU a vyhlášeno VŘ v součtovém režimu.“</a:t>
            </a:r>
            <a:endParaRPr lang="cs-CZ" sz="2000" dirty="0" smtClean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>
          <a:xfrm>
            <a:off x="2555874" y="6248400"/>
            <a:ext cx="5464176" cy="457200"/>
          </a:xfrm>
        </p:spPr>
        <p:txBody>
          <a:bodyPr/>
          <a:lstStyle/>
          <a:p>
            <a:r>
              <a:rPr lang="cs-CZ" dirty="0"/>
              <a:t>Veřejné zakázky v kontextu evropských a národních projektů – Quo </a:t>
            </a:r>
            <a:r>
              <a:rPr lang="cs-CZ" dirty="0" err="1"/>
              <a:t>vadis</a:t>
            </a:r>
            <a:r>
              <a:rPr lang="cs-CZ" dirty="0" smtClean="0"/>
              <a:t>?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943FE32-0093-4E86-95C2-8932610E2F51}" type="slidenum">
              <a:rPr lang="cs-CZ" smtClean="0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55760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Uplatňování „sčítacího pravidla“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1800" dirty="0" smtClean="0"/>
              <a:t>Námitky příjemce</a:t>
            </a:r>
            <a:endParaRPr lang="cs-CZ" sz="1800" dirty="0" smtClean="0"/>
          </a:p>
          <a:p>
            <a:r>
              <a:rPr lang="cs-CZ" sz="1800" dirty="0" smtClean="0"/>
              <a:t>Může fakulta či nefakultní HS samostatně zadávat VZ?</a:t>
            </a:r>
          </a:p>
          <a:p>
            <a:r>
              <a:rPr lang="cs-CZ" sz="1800" dirty="0" smtClean="0"/>
              <a:t>Stanovisko expertní skupiny MMR z listopadu 2013 – ano</a:t>
            </a:r>
          </a:p>
          <a:p>
            <a:r>
              <a:rPr lang="cs-CZ" sz="1800" dirty="0" smtClean="0"/>
              <a:t>ŘO musí zohlednit organizační strukturu příjemce a přihlédnout k účelu VZ</a:t>
            </a:r>
          </a:p>
          <a:p>
            <a:r>
              <a:rPr lang="cs-CZ" sz="1800" dirty="0" smtClean="0"/>
              <a:t>Souvislost plnění – věcná, místní, časová, popř. funkční</a:t>
            </a:r>
          </a:p>
          <a:p>
            <a:r>
              <a:rPr lang="cs-CZ" sz="1800" dirty="0" smtClean="0"/>
              <a:t>Hledisko předvídatelnosti plnění </a:t>
            </a:r>
          </a:p>
          <a:p>
            <a:r>
              <a:rPr lang="cs-CZ" sz="1800" dirty="0" smtClean="0"/>
              <a:t>Zadavatel není povinen sčítat nesouvisející nebo nepředvídatelná plnění – tato netvoří předmět jedné VZ</a:t>
            </a:r>
          </a:p>
          <a:p>
            <a:r>
              <a:rPr lang="cs-CZ" sz="1800" dirty="0" smtClean="0"/>
              <a:t>Baterie do NTB byla pořízena neplánovaně – porucha původní baterie</a:t>
            </a:r>
          </a:p>
          <a:p>
            <a:r>
              <a:rPr lang="cs-CZ" sz="1800" dirty="0" smtClean="0"/>
              <a:t>SW chráněn výhradními právy – dodáván výhradním dodavatelem</a:t>
            </a:r>
          </a:p>
          <a:p>
            <a:r>
              <a:rPr lang="cs-CZ" sz="1800" dirty="0" smtClean="0"/>
              <a:t>Nejedná se o jednu VZ, příjemce nepořizuje centrálně, není povinen sečíst</a:t>
            </a:r>
          </a:p>
          <a:p>
            <a:r>
              <a:rPr lang="cs-CZ" sz="1800" dirty="0" smtClean="0"/>
              <a:t>Námitkám v plném rozsahu vyhověno</a:t>
            </a:r>
          </a:p>
          <a:p>
            <a:endParaRPr lang="cs-CZ" sz="1800" dirty="0" smtClean="0"/>
          </a:p>
          <a:p>
            <a:endParaRPr lang="cs-CZ" sz="1800" i="1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>
          <a:xfrm>
            <a:off x="2555874" y="6248400"/>
            <a:ext cx="5197476" cy="457200"/>
          </a:xfrm>
        </p:spPr>
        <p:txBody>
          <a:bodyPr/>
          <a:lstStyle/>
          <a:p>
            <a:r>
              <a:rPr lang="cs-CZ" dirty="0"/>
              <a:t>Veřejné zakázky v kontextu evropských a národních projektů – Quo </a:t>
            </a:r>
            <a:r>
              <a:rPr lang="cs-CZ" dirty="0" err="1"/>
              <a:t>vadis</a:t>
            </a:r>
            <a:r>
              <a:rPr lang="cs-CZ" dirty="0" smtClean="0"/>
              <a:t>?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943FE32-0093-4E86-95C2-8932610E2F51}" type="slidenum">
              <a:rPr lang="cs-CZ" smtClean="0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1678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Taktovací frekvence a počty jader procesorů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5000"/>
              </a:lnSpc>
              <a:defRPr/>
            </a:pPr>
            <a:r>
              <a:rPr lang="cs-CZ" sz="1600" dirty="0" smtClean="0"/>
              <a:t>Projekt OP VaVpI - ESF MU</a:t>
            </a:r>
          </a:p>
          <a:p>
            <a:pPr>
              <a:lnSpc>
                <a:spcPct val="115000"/>
              </a:lnSpc>
              <a:defRPr/>
            </a:pPr>
            <a:r>
              <a:rPr lang="cs-CZ" sz="1600" dirty="0" smtClean="0"/>
              <a:t>VZ na dodávku AVT a ICT</a:t>
            </a:r>
          </a:p>
          <a:p>
            <a:pPr>
              <a:lnSpc>
                <a:spcPct val="115000"/>
              </a:lnSpc>
              <a:defRPr/>
            </a:pPr>
            <a:r>
              <a:rPr lang="cs-CZ" sz="1600" dirty="0" smtClean="0"/>
              <a:t>Požadavek na výkon procesorů několika PC formou požadavků na min. taktovací frekvenci a min. počet jader</a:t>
            </a:r>
          </a:p>
          <a:p>
            <a:pPr>
              <a:lnSpc>
                <a:spcPct val="115000"/>
              </a:lnSpc>
              <a:defRPr/>
            </a:pPr>
            <a:r>
              <a:rPr lang="cs-CZ" sz="1600" dirty="0" smtClean="0"/>
              <a:t>ŘO zaslal příjemci oznámení o pozastavení dotace – nezákonné a diskriminační nastavení technické specifikace </a:t>
            </a:r>
          </a:p>
          <a:p>
            <a:pPr>
              <a:lnSpc>
                <a:spcPct val="115000"/>
              </a:lnSpc>
              <a:defRPr/>
            </a:pPr>
            <a:r>
              <a:rPr lang="cs-CZ" sz="1600" dirty="0" smtClean="0"/>
              <a:t>Příjemce podal podrobně odůvodněné námitky</a:t>
            </a:r>
          </a:p>
          <a:p>
            <a:pPr>
              <a:lnSpc>
                <a:spcPct val="115000"/>
              </a:lnSpc>
              <a:defRPr/>
            </a:pPr>
            <a:r>
              <a:rPr lang="cs-CZ" sz="1600" dirty="0" smtClean="0"/>
              <a:t>ŘO podal podnět k ÚOHS</a:t>
            </a:r>
          </a:p>
          <a:p>
            <a:pPr>
              <a:lnSpc>
                <a:spcPct val="115000"/>
              </a:lnSpc>
              <a:defRPr/>
            </a:pPr>
            <a:r>
              <a:rPr lang="cs-CZ" sz="1600" dirty="0" smtClean="0"/>
              <a:t>ÚOHS oznámil, že neshledává důvody pro zahájení správního řízení</a:t>
            </a:r>
          </a:p>
          <a:p>
            <a:pPr>
              <a:lnSpc>
                <a:spcPct val="115000"/>
              </a:lnSpc>
              <a:defRPr/>
            </a:pPr>
            <a:r>
              <a:rPr lang="cs-CZ" sz="1600" dirty="0" smtClean="0"/>
              <a:t>U příjemce zahájena daňová kontrola příslušným FÚ</a:t>
            </a:r>
          </a:p>
          <a:p>
            <a:pPr>
              <a:lnSpc>
                <a:spcPct val="115000"/>
              </a:lnSpc>
              <a:defRPr/>
            </a:pPr>
            <a:r>
              <a:rPr lang="cs-CZ" sz="1600" dirty="0" smtClean="0"/>
              <a:t>Příjemce FÚ předložil dokumentaci k VZ včetně stanoviska ÚOHS</a:t>
            </a:r>
          </a:p>
          <a:p>
            <a:pPr>
              <a:lnSpc>
                <a:spcPct val="115000"/>
              </a:lnSpc>
              <a:defRPr/>
            </a:pPr>
            <a:r>
              <a:rPr lang="cs-CZ" sz="1600" dirty="0" smtClean="0"/>
              <a:t>FÚ zaslal příjemci návrh protokolu – nedošlo k porušení rozpočtové kázně</a:t>
            </a:r>
            <a:endParaRPr lang="cs-CZ" sz="1600" dirty="0" smtClean="0"/>
          </a:p>
          <a:p>
            <a:pPr marL="0" indent="0">
              <a:lnSpc>
                <a:spcPct val="115000"/>
              </a:lnSpc>
              <a:buNone/>
              <a:defRPr/>
            </a:pP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>
          <a:xfrm>
            <a:off x="2555874" y="6248400"/>
            <a:ext cx="5445126" cy="457200"/>
          </a:xfrm>
        </p:spPr>
        <p:txBody>
          <a:bodyPr/>
          <a:lstStyle/>
          <a:p>
            <a:r>
              <a:rPr lang="cs-CZ" dirty="0"/>
              <a:t>Veřejné zakázky v kontextu evropských a národních projektů – Quo </a:t>
            </a:r>
            <a:r>
              <a:rPr lang="cs-CZ" dirty="0" err="1"/>
              <a:t>vadis</a:t>
            </a:r>
            <a:r>
              <a:rPr lang="cs-CZ" dirty="0" smtClean="0"/>
              <a:t>?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943FE32-0093-4E86-95C2-8932610E2F51}" type="slidenum">
              <a:rPr lang="cs-CZ" smtClean="0"/>
              <a:pPr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37902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200" dirty="0" smtClean="0"/>
              <a:t>Porušení ZVZ nedosahující intenzity správního deliktu</a:t>
            </a:r>
            <a:endParaRPr lang="cs-CZ" sz="2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lnSpc>
                <a:spcPct val="115000"/>
              </a:lnSpc>
              <a:defRPr/>
            </a:pPr>
            <a:r>
              <a:rPr lang="cs-CZ" sz="1600" dirty="0" smtClean="0">
                <a:ea typeface="Calibri"/>
                <a:cs typeface="Times New Roman"/>
              </a:rPr>
              <a:t>Projekt OP VaVpI – nadlimitní VZ na přístroje rozdělená na části</a:t>
            </a:r>
            <a:endParaRPr lang="cs-CZ" sz="1600" dirty="0">
              <a:ea typeface="Calibri"/>
              <a:cs typeface="Times New Roman"/>
            </a:endParaRPr>
          </a:p>
          <a:p>
            <a:pPr marL="342900" lvl="1" indent="-342900">
              <a:lnSpc>
                <a:spcPct val="115000"/>
              </a:lnSpc>
              <a:defRPr/>
            </a:pPr>
            <a:r>
              <a:rPr lang="cs-CZ" sz="1600" dirty="0" smtClean="0">
                <a:ea typeface="Calibri"/>
                <a:cs typeface="Times New Roman"/>
              </a:rPr>
              <a:t>Ex post k</a:t>
            </a:r>
            <a:r>
              <a:rPr lang="cs-CZ" sz="1600" dirty="0" smtClean="0">
                <a:ea typeface="Calibri"/>
                <a:cs typeface="Times New Roman"/>
              </a:rPr>
              <a:t>ontrola VZ </a:t>
            </a:r>
            <a:r>
              <a:rPr lang="cs-CZ" sz="1600" dirty="0" smtClean="0">
                <a:ea typeface="Calibri"/>
                <a:cs typeface="Times New Roman"/>
              </a:rPr>
              <a:t>v rámci předložené MZ</a:t>
            </a:r>
          </a:p>
          <a:p>
            <a:pPr marL="342900" lvl="1" indent="-342900">
              <a:lnSpc>
                <a:spcPct val="115000"/>
              </a:lnSpc>
              <a:defRPr/>
            </a:pPr>
            <a:r>
              <a:rPr lang="cs-CZ" sz="1600" dirty="0" smtClean="0">
                <a:ea typeface="Calibri"/>
                <a:cs typeface="Times New Roman"/>
              </a:rPr>
              <a:t>ŘO požádal o vysvětlení postupu HK při posuzování a hodnocení nabídek, </a:t>
            </a:r>
            <a:r>
              <a:rPr lang="cs-CZ" sz="1600" dirty="0" smtClean="0">
                <a:ea typeface="Calibri"/>
                <a:cs typeface="Times New Roman"/>
              </a:rPr>
              <a:t>příjemce </a:t>
            </a:r>
            <a:r>
              <a:rPr lang="cs-CZ" sz="1600" dirty="0" smtClean="0">
                <a:ea typeface="Calibri"/>
                <a:cs typeface="Times New Roman"/>
              </a:rPr>
              <a:t>zaslal podrobné odůvodnění postupu HK – 05/2012 </a:t>
            </a:r>
            <a:endParaRPr lang="cs-CZ" sz="1600" dirty="0">
              <a:ea typeface="Calibri"/>
              <a:cs typeface="Times New Roman"/>
            </a:endParaRPr>
          </a:p>
          <a:p>
            <a:pPr marL="342900" lvl="1" indent="-342900">
              <a:defRPr/>
            </a:pPr>
            <a:r>
              <a:rPr lang="cs-CZ" sz="1600" dirty="0" smtClean="0"/>
              <a:t>Na základě žádosti o platbu obdržel příjemce v 05/2013 Oznámení o pozastavení plateb</a:t>
            </a:r>
            <a:endParaRPr lang="cs-CZ" sz="1600" dirty="0"/>
          </a:p>
          <a:p>
            <a:pPr marL="342900" lvl="1" indent="-342900">
              <a:defRPr/>
            </a:pPr>
            <a:r>
              <a:rPr lang="cs-CZ" sz="1600" dirty="0" smtClean="0"/>
              <a:t>Pozastavení bez konkrétního odůvodnění – uvedeny pouze odkazy na </a:t>
            </a:r>
            <a:r>
              <a:rPr lang="cs-CZ" sz="1600" dirty="0" smtClean="0"/>
              <a:t>ustanovení </a:t>
            </a:r>
            <a:r>
              <a:rPr lang="cs-CZ" sz="1600" dirty="0" smtClean="0"/>
              <a:t>ZVZ a výše sankcí za porušení rozpočtové kázně</a:t>
            </a:r>
          </a:p>
          <a:p>
            <a:pPr marL="342900" lvl="1" indent="-342900">
              <a:defRPr/>
            </a:pPr>
            <a:r>
              <a:rPr lang="cs-CZ" sz="1600" dirty="0" smtClean="0"/>
              <a:t>Uvedená ustanovení ZVZ zcela irelevantní zejména § 147a ZVZ, který nabyl </a:t>
            </a:r>
            <a:r>
              <a:rPr lang="cs-CZ" sz="1600" dirty="0" smtClean="0"/>
              <a:t>účinnosti až </a:t>
            </a:r>
            <a:r>
              <a:rPr lang="cs-CZ" sz="1600" dirty="0" smtClean="0"/>
              <a:t>po ukončení </a:t>
            </a:r>
            <a:r>
              <a:rPr lang="cs-CZ" sz="1600" dirty="0" smtClean="0"/>
              <a:t>VŘ</a:t>
            </a:r>
            <a:r>
              <a:rPr lang="cs-CZ" sz="1600" dirty="0"/>
              <a:t> </a:t>
            </a:r>
            <a:r>
              <a:rPr lang="cs-CZ" sz="1600" dirty="0" smtClean="0"/>
              <a:t>a</a:t>
            </a:r>
            <a:r>
              <a:rPr lang="cs-CZ" sz="1600" dirty="0" smtClean="0"/>
              <a:t> splnění smlouvy – nemohlo </a:t>
            </a:r>
            <a:r>
              <a:rPr lang="cs-CZ" sz="1600" dirty="0" smtClean="0"/>
              <a:t>dojít k porušení ZVZ</a:t>
            </a:r>
          </a:p>
          <a:p>
            <a:pPr marL="342900" lvl="1" indent="-342900">
              <a:defRPr/>
            </a:pPr>
            <a:r>
              <a:rPr lang="cs-CZ" sz="1600" dirty="0" smtClean="0"/>
              <a:t>Také ostatní uvedená ustanovení bez vztahu k dotazům z 05/2012 (§ 45/3, § 83 ZVZ)</a:t>
            </a:r>
          </a:p>
          <a:p>
            <a:pPr marL="342900" lvl="1" indent="-342900">
              <a:defRPr/>
            </a:pPr>
            <a:r>
              <a:rPr lang="cs-CZ" sz="1600" dirty="0" smtClean="0"/>
              <a:t>ŘO zároveň příjemce informoval o zahájení šetření podezření na nesrovnalost dle zákona č. 320/2001 Sb., o finanční </a:t>
            </a:r>
            <a:r>
              <a:rPr lang="cs-CZ" sz="1600" dirty="0" smtClean="0"/>
              <a:t>kontrole</a:t>
            </a:r>
          </a:p>
          <a:p>
            <a:pPr marL="342900" lvl="1" indent="-342900">
              <a:defRPr/>
            </a:pPr>
            <a:r>
              <a:rPr lang="cs-CZ" sz="1600" dirty="0" smtClean="0"/>
              <a:t>Námitky proti Oznámení o pozastavení plateb – 06/2013</a:t>
            </a:r>
          </a:p>
          <a:p>
            <a:pPr marL="342900" lvl="1" indent="-342900">
              <a:defRPr/>
            </a:pPr>
            <a:r>
              <a:rPr lang="cs-CZ" sz="1600" dirty="0" smtClean="0"/>
              <a:t>Námitky částečně akceptovány 08/2013 – vydáno nové Oznámení o pozastavení plateb</a:t>
            </a:r>
            <a:endParaRPr lang="cs-CZ" sz="1600" dirty="0" smtClean="0"/>
          </a:p>
          <a:p>
            <a:pPr marL="0" lvl="1" indent="0">
              <a:buNone/>
              <a:defRPr/>
            </a:pPr>
            <a:endParaRPr lang="cs-CZ" sz="16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>
          <a:xfrm>
            <a:off x="2555874" y="6248400"/>
            <a:ext cx="5502276" cy="457200"/>
          </a:xfrm>
        </p:spPr>
        <p:txBody>
          <a:bodyPr/>
          <a:lstStyle/>
          <a:p>
            <a:r>
              <a:rPr lang="cs-CZ" dirty="0"/>
              <a:t>Veřejné zakázky v kontextu evropských a národních projektů – Quo </a:t>
            </a:r>
            <a:r>
              <a:rPr lang="cs-CZ" dirty="0" err="1"/>
              <a:t>vadis</a:t>
            </a:r>
            <a:r>
              <a:rPr lang="cs-CZ" dirty="0" smtClean="0"/>
              <a:t>?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943FE32-0093-4E86-95C2-8932610E2F51}" type="slidenum">
              <a:rPr lang="cs-CZ" smtClean="0"/>
              <a:pPr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4392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200" dirty="0"/>
              <a:t>Porušení ZVZ nedosahující intenzity správního deliktu</a:t>
            </a:r>
            <a:endParaRPr lang="cs-CZ" sz="2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 dirty="0" smtClean="0"/>
              <a:t>Nové odůvodnění pozastavení plateb – neoprávněné vyloučení uchazečů, porušení § 6 ZVZ</a:t>
            </a:r>
          </a:p>
          <a:p>
            <a:r>
              <a:rPr lang="cs-CZ" sz="2000" dirty="0" smtClean="0"/>
              <a:t>Podnět ŘO k zahájení správního řízení u ÚOHS – 06/2013</a:t>
            </a:r>
          </a:p>
          <a:p>
            <a:r>
              <a:rPr lang="cs-CZ" sz="2000" dirty="0" smtClean="0"/>
              <a:t>11/2013 ÚOHS oznámil, že nezahájí správní řízení</a:t>
            </a:r>
          </a:p>
          <a:p>
            <a:r>
              <a:rPr lang="cs-CZ" sz="2000" dirty="0" smtClean="0"/>
              <a:t>Příjemce vyzval ŘO k proplacení dotace</a:t>
            </a:r>
          </a:p>
          <a:p>
            <a:r>
              <a:rPr lang="cs-CZ" sz="2000" dirty="0" smtClean="0"/>
              <a:t>03/2014 Oznámení o snížení dotace dle § 14e odst. 1 </a:t>
            </a:r>
            <a:r>
              <a:rPr lang="cs-CZ" sz="2000" dirty="0" err="1" smtClean="0"/>
              <a:t>ZoRP</a:t>
            </a:r>
            <a:endParaRPr lang="cs-CZ" sz="2000" dirty="0" smtClean="0"/>
          </a:p>
          <a:p>
            <a:r>
              <a:rPr lang="cs-CZ" sz="2000" dirty="0" smtClean="0"/>
              <a:t>04/2014 námitky proti Oznámení o snížení dotace</a:t>
            </a:r>
          </a:p>
          <a:p>
            <a:r>
              <a:rPr lang="cs-CZ" sz="2000" dirty="0" smtClean="0"/>
              <a:t>Porušení ZVZ dle vymezení ŘO naplňují podstatu správního deliktu – jsou způsobilá ovlivnit výběr nejvhodnější nabídky</a:t>
            </a:r>
          </a:p>
          <a:p>
            <a:r>
              <a:rPr lang="cs-CZ" sz="2000" dirty="0" smtClean="0"/>
              <a:t>Pokud ÚOHS neshledal důvody k zahájení správního řízení, neshledal v popsaném jednání potenciální spáchání správního deliktu</a:t>
            </a:r>
          </a:p>
          <a:p>
            <a:endParaRPr lang="cs-CZ" sz="2000" dirty="0" smtClean="0"/>
          </a:p>
          <a:p>
            <a:endParaRPr lang="cs-CZ" sz="2000" dirty="0" smtClean="0"/>
          </a:p>
          <a:p>
            <a:endParaRPr lang="cs-CZ" sz="20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>
          <a:xfrm>
            <a:off x="2555874" y="6248400"/>
            <a:ext cx="5426076" cy="457200"/>
          </a:xfrm>
        </p:spPr>
        <p:txBody>
          <a:bodyPr/>
          <a:lstStyle/>
          <a:p>
            <a:r>
              <a:rPr lang="cs-CZ" dirty="0"/>
              <a:t>Veřejné zakázky v kontextu evropských a národních projektů – Quo </a:t>
            </a:r>
            <a:r>
              <a:rPr lang="cs-CZ" dirty="0" err="1"/>
              <a:t>vadis</a:t>
            </a:r>
            <a:r>
              <a:rPr lang="cs-CZ" dirty="0" smtClean="0"/>
              <a:t>?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943FE32-0093-4E86-95C2-8932610E2F51}" type="slidenum">
              <a:rPr lang="cs-CZ" smtClean="0"/>
              <a:pPr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5925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200" dirty="0"/>
              <a:t>Porušení ZVZ nedosahující intenzity správního deliktu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1800" dirty="0" smtClean="0"/>
              <a:t>ŘO v podnětu ani v Oznámení o pozastavení nepopsal jiná než ÚOHS posuzovaná porušení ZVZ nebo PVD</a:t>
            </a:r>
          </a:p>
          <a:p>
            <a:r>
              <a:rPr lang="cs-CZ" sz="1800" dirty="0" smtClean="0"/>
              <a:t>Nedošlo tedy ke spáchání správního deliktu, ale ani k jinému „porušení ZVZ nedosahujícího intenzity správního deliktu“</a:t>
            </a:r>
          </a:p>
          <a:p>
            <a:r>
              <a:rPr lang="cs-CZ" sz="1800" dirty="0" smtClean="0"/>
              <a:t>Nevyplacení dotace je protiprávní</a:t>
            </a:r>
          </a:p>
          <a:p>
            <a:r>
              <a:rPr lang="cs-CZ" sz="1800" dirty="0" smtClean="0"/>
              <a:t>Dle rozhodnutí NSS 9 As 132/2013 je opatření dle § 14e </a:t>
            </a:r>
            <a:r>
              <a:rPr lang="cs-CZ" sz="1800" dirty="0" err="1" smtClean="0"/>
              <a:t>ZoRP</a:t>
            </a:r>
            <a:r>
              <a:rPr lang="cs-CZ" sz="1800" dirty="0" smtClean="0"/>
              <a:t> pouze dočasným faktickým pozastavením výplaty části dotace, nikoliv definitivním rozhodnutím, kterým je až rozhodnutí o povinnosti odvodu za porušení rozpočtové kázně</a:t>
            </a:r>
          </a:p>
          <a:p>
            <a:r>
              <a:rPr lang="cs-CZ" sz="1800" dirty="0" smtClean="0"/>
              <a:t>Pokud námitce ŘO nevyhoví, hodlá příjemce iniciovat postup nastíněný rozhodnutími NSS např. 9 </a:t>
            </a:r>
            <a:r>
              <a:rPr lang="cs-CZ" sz="1800" dirty="0" err="1" smtClean="0"/>
              <a:t>Afs</a:t>
            </a:r>
            <a:r>
              <a:rPr lang="cs-CZ" sz="1800" dirty="0" smtClean="0"/>
              <a:t> 38/2013 – smlouva o poskytnutí dotace je veřejnoprávní smlouvou a ochrany se lze domáhat ve sporu dle § 169 SŘ ve spojení s § 141 SŘ – v tomto sporu mají obě strany rovné postavení a rozhodnutí příslušného orgánu může být přezkoumáno ve správním soudnictví </a:t>
            </a:r>
            <a:endParaRPr lang="cs-CZ" sz="18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smtClean="0"/>
              <a:t>Definujte zápatí - název prezentace / pracoviště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943FE32-0093-4E86-95C2-8932610E2F51}" type="slidenum">
              <a:rPr lang="cs-CZ" smtClean="0"/>
              <a:pPr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01013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Doporučení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Komunikovat s </a:t>
            </a:r>
            <a:r>
              <a:rPr lang="cs-CZ" dirty="0" smtClean="0"/>
              <a:t>ŘO</a:t>
            </a:r>
          </a:p>
          <a:p>
            <a:r>
              <a:rPr lang="cs-CZ" dirty="0" smtClean="0"/>
              <a:t>Vysvětlovat </a:t>
            </a:r>
            <a:r>
              <a:rPr lang="cs-CZ" dirty="0" smtClean="0"/>
              <a:t>ŘO </a:t>
            </a:r>
            <a:r>
              <a:rPr lang="cs-CZ" dirty="0" smtClean="0"/>
              <a:t>postupy </a:t>
            </a:r>
            <a:r>
              <a:rPr lang="cs-CZ" dirty="0" smtClean="0"/>
              <a:t>při zadávání </a:t>
            </a:r>
            <a:r>
              <a:rPr lang="cs-CZ" dirty="0" smtClean="0"/>
              <a:t>VZ</a:t>
            </a:r>
          </a:p>
          <a:p>
            <a:r>
              <a:rPr lang="cs-CZ" dirty="0" smtClean="0"/>
              <a:t>Domáhat </a:t>
            </a:r>
            <a:r>
              <a:rPr lang="cs-CZ" dirty="0" smtClean="0"/>
              <a:t>se </a:t>
            </a:r>
            <a:r>
              <a:rPr lang="cs-CZ" dirty="0" smtClean="0"/>
              <a:t>řádného </a:t>
            </a:r>
            <a:r>
              <a:rPr lang="cs-CZ" dirty="0"/>
              <a:t>o</a:t>
            </a:r>
            <a:r>
              <a:rPr lang="cs-CZ" dirty="0" smtClean="0"/>
              <a:t>důvodnění rozhodnutí ŘO</a:t>
            </a:r>
            <a:endParaRPr lang="cs-CZ" dirty="0" smtClean="0"/>
          </a:p>
          <a:p>
            <a:r>
              <a:rPr lang="cs-CZ" dirty="0" smtClean="0"/>
              <a:t>Využívat všech dostupných opravných prostředků a domáhat se nápravy zvůle ŘO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>
          <a:xfrm>
            <a:off x="2555874" y="6248400"/>
            <a:ext cx="5521326" cy="457200"/>
          </a:xfrm>
        </p:spPr>
        <p:txBody>
          <a:bodyPr/>
          <a:lstStyle/>
          <a:p>
            <a:r>
              <a:rPr lang="cs-CZ" dirty="0"/>
              <a:t>Veřejné zakázky v kontextu evropských a národních projektů – Quo </a:t>
            </a:r>
            <a:r>
              <a:rPr lang="cs-CZ" dirty="0" err="1"/>
              <a:t>vadis</a:t>
            </a:r>
            <a:r>
              <a:rPr lang="cs-CZ" dirty="0" smtClean="0"/>
              <a:t>?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943FE32-0093-4E86-95C2-8932610E2F51}" type="slidenum">
              <a:rPr lang="cs-CZ" smtClean="0"/>
              <a:pPr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12245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cs-CZ" dirty="0" smtClean="0"/>
          </a:p>
          <a:p>
            <a:pPr marL="0" indent="0" algn="ctr">
              <a:buNone/>
            </a:pPr>
            <a:r>
              <a:rPr lang="cs-CZ" sz="2800" b="1" dirty="0" smtClean="0"/>
              <a:t>Děkuji za pozornost</a:t>
            </a:r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r>
              <a:rPr lang="cs-CZ" dirty="0" smtClean="0"/>
              <a:t>Mgr. Martin Hadaš, LL.M. </a:t>
            </a:r>
          </a:p>
          <a:p>
            <a:pPr marL="0" indent="0" algn="ctr">
              <a:buNone/>
            </a:pPr>
            <a:r>
              <a:rPr lang="cs-CZ" dirty="0" smtClean="0"/>
              <a:t>odbor veřejných zakázek RMU</a:t>
            </a:r>
          </a:p>
          <a:p>
            <a:pPr marL="0" indent="0" algn="ctr">
              <a:buNone/>
            </a:pPr>
            <a:r>
              <a:rPr lang="cs-CZ" dirty="0" smtClean="0">
                <a:hlinkClick r:id="rId2"/>
              </a:rPr>
              <a:t>hadas@rect.muni.cz</a:t>
            </a: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>
          <a:xfrm>
            <a:off x="2555874" y="6248400"/>
            <a:ext cx="5483226" cy="457200"/>
          </a:xfrm>
        </p:spPr>
        <p:txBody>
          <a:bodyPr/>
          <a:lstStyle/>
          <a:p>
            <a:r>
              <a:rPr lang="cs-CZ" dirty="0"/>
              <a:t>Veřejné zakázky v kontextu evropských a národních projektů – Quo </a:t>
            </a:r>
            <a:r>
              <a:rPr lang="cs-CZ" dirty="0" err="1"/>
              <a:t>vadis</a:t>
            </a:r>
            <a:r>
              <a:rPr lang="cs-CZ" dirty="0" smtClean="0"/>
              <a:t>?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943FE32-0093-4E86-95C2-8932610E2F51}" type="slidenum">
              <a:rPr lang="cs-CZ" smtClean="0"/>
              <a:pPr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9559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zentace_MU_CZ (1)">
  <a:themeElements>
    <a:clrScheme name="Směsi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Směsi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Směsi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Směsi">
  <a:themeElements>
    <a:clrScheme name="1_Směsi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1_Směsi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1_Směsi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měsi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měsi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měsi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měsi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měsi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měsi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Směsi">
  <a:themeElements>
    <a:clrScheme name="2_Směsi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2_Směsi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2_Směsi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Směsi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Směsi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Směsi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Směsi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Směsi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Směsi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Prezentace_MU_CZ (1)</Template>
  <TotalTime>800</TotalTime>
  <Words>868</Words>
  <Application>Microsoft Office PowerPoint</Application>
  <PresentationFormat>Předvádění na obrazovce (4:3)</PresentationFormat>
  <Paragraphs>86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3</vt:i4>
      </vt:variant>
      <vt:variant>
        <vt:lpstr>Nadpisy snímků</vt:lpstr>
      </vt:variant>
      <vt:variant>
        <vt:i4>9</vt:i4>
      </vt:variant>
    </vt:vector>
  </HeadingPairs>
  <TitlesOfParts>
    <vt:vector size="12" baseType="lpstr">
      <vt:lpstr>Prezentace_MU_CZ (1)</vt:lpstr>
      <vt:lpstr>1_Směsi</vt:lpstr>
      <vt:lpstr>2_Směsi</vt:lpstr>
      <vt:lpstr>Zkušenosti z kontroly veřejných zakázek </vt:lpstr>
      <vt:lpstr>Uplatňování „sčítacího pravidla“</vt:lpstr>
      <vt:lpstr>Uplatňování „sčítacího pravidla“</vt:lpstr>
      <vt:lpstr>Taktovací frekvence a počty jader procesorů</vt:lpstr>
      <vt:lpstr>Porušení ZVZ nedosahující intenzity správního deliktu</vt:lpstr>
      <vt:lpstr>Porušení ZVZ nedosahující intenzity správního deliktu</vt:lpstr>
      <vt:lpstr>Porušení ZVZ nedosahující intenzity správního deliktu</vt:lpstr>
      <vt:lpstr>Doporučení</vt:lpstr>
      <vt:lpstr>Prezentace aplikace PowerPoint</vt:lpstr>
    </vt:vector>
  </TitlesOfParts>
  <Company>ATC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Hadas</dc:creator>
  <cp:lastModifiedBy>Hadas</cp:lastModifiedBy>
  <cp:revision>89</cp:revision>
  <cp:lastPrinted>2013-02-11T14:06:24Z</cp:lastPrinted>
  <dcterms:created xsi:type="dcterms:W3CDTF">2011-11-30T17:15:57Z</dcterms:created>
  <dcterms:modified xsi:type="dcterms:W3CDTF">2014-05-13T21:17:24Z</dcterms:modified>
</cp:coreProperties>
</file>