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sldIdLst>
    <p:sldId id="256" r:id="rId3"/>
    <p:sldId id="259" r:id="rId4"/>
    <p:sldId id="268" r:id="rId5"/>
    <p:sldId id="262" r:id="rId6"/>
    <p:sldId id="269" r:id="rId7"/>
    <p:sldId id="263" r:id="rId8"/>
    <p:sldId id="264" r:id="rId9"/>
    <p:sldId id="265" r:id="rId10"/>
    <p:sldId id="266" r:id="rId11"/>
    <p:sldId id="267" r:id="rId12"/>
    <p:sldId id="270" r:id="rId13"/>
    <p:sldId id="271" r:id="rId14"/>
    <p:sldId id="272" r:id="rId15"/>
    <p:sldId id="273" r:id="rId16"/>
    <p:sldId id="274" r:id="rId17"/>
    <p:sldId id="275" r:id="rId18"/>
    <p:sldId id="277" r:id="rId19"/>
    <p:sldId id="278" r:id="rId20"/>
    <p:sldId id="283" r:id="rId21"/>
    <p:sldId id="279" r:id="rId22"/>
    <p:sldId id="280" r:id="rId23"/>
    <p:sldId id="284" r:id="rId24"/>
    <p:sldId id="282"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sz="3200" b="1"/>
            </a:lvl1pPr>
          </a:lstStyle>
          <a:p>
            <a:r>
              <a:rPr kumimoji="0" lang="cs-CZ" dirty="0" smtClean="0"/>
              <a:t>Klepnutím lze upravit styl předlohy nadpisů.</a:t>
            </a:r>
            <a:endParaRPr kumimoji="0" lang="en-US" dirty="0"/>
          </a:p>
        </p:txBody>
      </p:sp>
      <p:sp>
        <p:nvSpPr>
          <p:cNvPr id="9" name="Podnadpis 8"/>
          <p:cNvSpPr>
            <a:spLocks noGrp="1"/>
          </p:cNvSpPr>
          <p:nvPr>
            <p:ph type="subTitle" idx="1"/>
          </p:nvPr>
        </p:nvSpPr>
        <p:spPr>
          <a:xfrm>
            <a:off x="2286000" y="5003322"/>
            <a:ext cx="6172200" cy="1371600"/>
          </a:xfrm>
          <a:ln>
            <a:noFill/>
          </a:ln>
        </p:spPr>
        <p:txBody>
          <a:bodyPr>
            <a:normAutofit/>
          </a:bodyPr>
          <a:lstStyle>
            <a:lvl1pPr marL="0" indent="0" algn="l">
              <a:buNone/>
              <a:defRPr sz="2400" b="1">
                <a:solidFill>
                  <a:schemeClr val="accent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dirty="0" smtClean="0"/>
              <a:t>Klepnutím lze upravit styl předlohy podnadpisů.</a:t>
            </a:r>
            <a:endParaRPr kumimoji="0" lang="en-US" dirty="0"/>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13.5.2014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dirty="0"/>
          </a:p>
        </p:txBody>
      </p:sp>
      <p:sp>
        <p:nvSpPr>
          <p:cNvPr id="10" name="Obdélník 9"/>
          <p:cNvSpPr/>
          <p:nvPr/>
        </p:nvSpPr>
        <p:spPr bwMode="auto">
          <a:xfrm>
            <a:off x="381000" y="0"/>
            <a:ext cx="609600" cy="6858000"/>
          </a:xfrm>
          <a:prstGeom prst="rect">
            <a:avLst/>
          </a:prstGeom>
          <a:solidFill>
            <a:schemeClr val="accent2">
              <a:alpha val="54000"/>
            </a:schemeClr>
          </a:solidFill>
          <a:ln w="38100" cap="rnd" cmpd="sng" algn="ctr">
            <a:solidFill>
              <a:schemeClr val="accent6">
                <a:shade val="70000"/>
                <a:satMod val="15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3">
              <a:lumMod val="20000"/>
              <a:lumOff val="8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3">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3">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3">
                <a:lumMod val="20000"/>
                <a:lumOff val="8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3"/>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bg2">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11560" y="3429000"/>
            <a:ext cx="1295400" cy="1295400"/>
          </a:xfrm>
          <a:prstGeom prst="ellipse">
            <a:avLst/>
          </a:prstGeom>
          <a:gradFill flip="none" rotWithShape="1">
            <a:gsLst>
              <a:gs pos="0">
                <a:schemeClr val="accent3"/>
              </a:gs>
              <a:gs pos="50000">
                <a:schemeClr val="accent1">
                  <a:tint val="44500"/>
                  <a:satMod val="160000"/>
                </a:schemeClr>
              </a:gs>
              <a:gs pos="100000">
                <a:schemeClr val="accent1">
                  <a:tint val="23500"/>
                  <a:satMod val="160000"/>
                </a:schemeClr>
              </a:gs>
            </a:gsLst>
            <a:lin ang="27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gradFill>
            <a:gsLst>
              <a:gs pos="0">
                <a:schemeClr val="accent3"/>
              </a:gs>
              <a:gs pos="50000">
                <a:schemeClr val="accent1">
                  <a:tint val="44500"/>
                  <a:satMod val="160000"/>
                </a:schemeClr>
              </a:gs>
              <a:gs pos="100000">
                <a:schemeClr val="accent1">
                  <a:tint val="23500"/>
                  <a:satMod val="160000"/>
                </a:schemeClr>
              </a:gs>
            </a:gsLst>
            <a:lin ang="2700000" scaled="1"/>
          </a:gra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gradFill>
            <a:gsLst>
              <a:gs pos="0">
                <a:schemeClr val="accent3"/>
              </a:gs>
              <a:gs pos="50000">
                <a:schemeClr val="accent1">
                  <a:tint val="44500"/>
                  <a:satMod val="160000"/>
                </a:schemeClr>
              </a:gs>
              <a:gs pos="100000">
                <a:schemeClr val="accent1">
                  <a:tint val="23500"/>
                  <a:satMod val="160000"/>
                </a:schemeClr>
              </a:gs>
            </a:gsLst>
            <a:lin ang="2700000" scaled="1"/>
          </a:gra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gradFill>
            <a:gsLst>
              <a:gs pos="0">
                <a:schemeClr val="accent3"/>
              </a:gs>
              <a:gs pos="50000">
                <a:schemeClr val="accent1">
                  <a:tint val="44500"/>
                  <a:satMod val="160000"/>
                </a:schemeClr>
              </a:gs>
              <a:gs pos="100000">
                <a:schemeClr val="accent1">
                  <a:tint val="23500"/>
                  <a:satMod val="160000"/>
                </a:schemeClr>
              </a:gs>
            </a:gsLst>
            <a:lin ang="2700000" scaled="1"/>
          </a:gra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gradFill flip="none" rotWithShape="1">
            <a:gsLst>
              <a:gs pos="0">
                <a:schemeClr val="accent3"/>
              </a:gs>
              <a:gs pos="50000">
                <a:schemeClr val="accent1">
                  <a:tint val="44500"/>
                  <a:satMod val="160000"/>
                </a:schemeClr>
              </a:gs>
              <a:gs pos="100000">
                <a:schemeClr val="accent1">
                  <a:tint val="23500"/>
                  <a:satMod val="160000"/>
                </a:schemeClr>
              </a:gs>
            </a:gsLst>
            <a:lin ang="2700000" scaled="1"/>
            <a:tileRect/>
          </a:gra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dirty="0"/>
          </a:p>
        </p:txBody>
      </p:sp>
      <p:pic>
        <p:nvPicPr>
          <p:cNvPr id="30" name="Obrázek 29" descr="logo-fil.slezak dobré rozlišení05_email_logo_jm.jpg"/>
          <p:cNvPicPr>
            <a:picLocks noChangeAspect="1"/>
          </p:cNvPicPr>
          <p:nvPr userDrawn="1"/>
        </p:nvPicPr>
        <p:blipFill>
          <a:blip r:embed="rId2" cstate="print"/>
          <a:stretch>
            <a:fillRect/>
          </a:stretch>
        </p:blipFill>
        <p:spPr>
          <a:xfrm>
            <a:off x="6876256" y="476672"/>
            <a:ext cx="1566142" cy="79208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7370C23-23D2-4003-8982-E3248A26ADEB}" type="datetimeFigureOut">
              <a:rPr lang="cs-CZ" smtClean="0"/>
              <a:pPr/>
              <a:t>13.5.2014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7370C23-23D2-4003-8982-E3248A26ADEB}" type="datetimeFigureOut">
              <a:rPr lang="cs-CZ" smtClean="0"/>
              <a:pPr/>
              <a:t>13.5.2014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7370C23-23D2-4003-8982-E3248A26ADEB}" type="datetimeFigureOut">
              <a:rPr lang="cs-CZ" smtClean="0"/>
              <a:pPr/>
              <a:t>13.5.2014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7370C23-23D2-4003-8982-E3248A26ADEB}" type="datetimeFigureOut">
              <a:rPr lang="cs-CZ" smtClean="0"/>
              <a:pPr/>
              <a:t>13.5.2014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7370C23-23D2-4003-8982-E3248A26ADEB}" type="datetimeFigureOut">
              <a:rPr lang="cs-CZ" smtClean="0"/>
              <a:pPr/>
              <a:t>13.5.2014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7370C23-23D2-4003-8982-E3248A26ADEB}" type="datetimeFigureOut">
              <a:rPr lang="cs-CZ" smtClean="0"/>
              <a:pPr/>
              <a:t>13.5.2014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200" b="1">
                <a:solidFill>
                  <a:schemeClr val="accent1"/>
                </a:solidFill>
                <a:latin typeface="+mj-lt"/>
              </a:defRPr>
            </a:lvl1pPr>
          </a:lstStyle>
          <a:p>
            <a:r>
              <a:rPr kumimoji="0" lang="cs-CZ" dirty="0" smtClean="0"/>
              <a:t>Klepnutím lze upravit styl předlohy nadpisů.</a:t>
            </a:r>
            <a:endParaRPr kumimoji="0" lang="en-US" dirty="0"/>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dirty="0" smtClean="0"/>
              <a:t>Klepnutím lze upravit styly předlohy textu.</a:t>
            </a:r>
          </a:p>
          <a:p>
            <a:pPr lvl="1" eaLnBrk="1" latinLnBrk="0" hangingPunct="1"/>
            <a:r>
              <a:rPr lang="cs-CZ" dirty="0" smtClean="0"/>
              <a:t>Druhá úroveň</a:t>
            </a:r>
          </a:p>
          <a:p>
            <a:pPr lvl="2" eaLnBrk="1" latinLnBrk="0" hangingPunct="1"/>
            <a:r>
              <a:rPr lang="cs-CZ" dirty="0" smtClean="0"/>
              <a:t>Třetí úroveň</a:t>
            </a:r>
          </a:p>
        </p:txBody>
      </p:sp>
      <p:sp>
        <p:nvSpPr>
          <p:cNvPr id="7" name="Zástupný symbol pro datum 6"/>
          <p:cNvSpPr>
            <a:spLocks noGrp="1"/>
          </p:cNvSpPr>
          <p:nvPr>
            <p:ph type="dt" sz="half" idx="14"/>
          </p:nvPr>
        </p:nvSpPr>
        <p:spPr/>
        <p:txBody>
          <a:bodyPr rtlCol="0"/>
          <a:lstStyle/>
          <a:p>
            <a:endParaRPr lang="cs-CZ" dirty="0"/>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dirty="0"/>
          </a:p>
        </p:txBody>
      </p:sp>
      <p:pic>
        <p:nvPicPr>
          <p:cNvPr id="11" name="Obrázek 10" descr="logo-fil.slezak dobré rozlišení05_email_logo_jm.jpg"/>
          <p:cNvPicPr>
            <a:picLocks noChangeAspect="1"/>
          </p:cNvPicPr>
          <p:nvPr userDrawn="1"/>
        </p:nvPicPr>
        <p:blipFill>
          <a:blip r:embed="rId2" cstate="print"/>
          <a:stretch>
            <a:fillRect/>
          </a:stretch>
        </p:blipFill>
        <p:spPr>
          <a:xfrm>
            <a:off x="7452320" y="5661248"/>
            <a:ext cx="1281389" cy="64807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4111FA-8035-4DC3-835C-C9AF2C47F12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dirty="0" smtClean="0"/>
              <a:t>Klepnutím lze upravit styl předlohy nadpisů.</a:t>
            </a:r>
            <a:endParaRPr kumimoji="0" lang="en-US" dirty="0"/>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13.5.2014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dirty="0" smtClean="0"/>
              <a:t>Klepnutím lze upravit styly předlohy textu.</a:t>
            </a:r>
          </a:p>
          <a:p>
            <a:pPr lvl="1" eaLnBrk="1" latinLnBrk="0" hangingPunct="1"/>
            <a:r>
              <a:rPr lang="cs-CZ" dirty="0" smtClean="0"/>
              <a:t>Druhá úroveň</a:t>
            </a:r>
          </a:p>
          <a:p>
            <a:pPr lvl="2" eaLnBrk="1" latinLnBrk="0" hangingPunct="1"/>
            <a:r>
              <a:rPr lang="cs-CZ" dirty="0" smtClean="0"/>
              <a:t>Třetí úroveň</a:t>
            </a:r>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dirty="0" smtClean="0"/>
              <a:t>Klepnutím lze upravit styly předlohy textu.</a:t>
            </a:r>
          </a:p>
          <a:p>
            <a:pPr lvl="1" eaLnBrk="1" latinLnBrk="0" hangingPunct="1"/>
            <a:r>
              <a:rPr lang="cs-CZ" dirty="0" smtClean="0"/>
              <a:t>Druhá úroveň</a:t>
            </a:r>
          </a:p>
          <a:p>
            <a:pPr lvl="2" eaLnBrk="1" latinLnBrk="0" hangingPunct="1"/>
            <a:r>
              <a:rPr lang="cs-CZ" dirty="0" smtClean="0"/>
              <a:t>Třetí úroveň</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13.5.2014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dirty="0"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13.5.2014</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13.5.2014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13.5.2014</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13.5.2014</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dirty="0" smtClean="0"/>
              <a:t>Klepnutím lze upravit styl předlohy nadpisů.</a:t>
            </a:r>
            <a:endParaRPr kumimoji="0" lang="en-US" dirty="0"/>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dirty="0" smtClean="0"/>
              <a:t>Klepnutím lze upravit styly předlohy textu.</a:t>
            </a:r>
          </a:p>
          <a:p>
            <a:pPr lvl="1" eaLnBrk="1" latinLnBrk="0" hangingPunct="1"/>
            <a:r>
              <a:rPr kumimoji="0" lang="cs-CZ" dirty="0" smtClean="0"/>
              <a:t>Druhá úroveň</a:t>
            </a:r>
          </a:p>
          <a:p>
            <a:pPr lvl="2" eaLnBrk="1" latinLnBrk="0" hangingPunct="1"/>
            <a:r>
              <a:rPr kumimoji="0" lang="cs-CZ" dirty="0" smtClean="0"/>
              <a:t>Třetí úroveň</a:t>
            </a:r>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dirty="0"/>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dirty="0"/>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3"/>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2">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00392" y="5733256"/>
            <a:ext cx="638224" cy="522002"/>
          </a:xfrm>
          <a:prstGeom prst="rect">
            <a:avLst/>
          </a:prstGeom>
        </p:spPr>
        <p:txBody>
          <a:bodyPr vert="horz" anchor="ctr"/>
          <a:lstStyle>
            <a:lvl1pPr algn="ctr" eaLnBrk="1" latinLnBrk="0" hangingPunct="1">
              <a:defRPr kumimoji="0" sz="1400" b="1">
                <a:solidFill>
                  <a:srgbClr val="FFFFFF"/>
                </a:solidFill>
              </a:defRPr>
            </a:lvl1pPr>
          </a:lstStyle>
          <a:p>
            <a:endParaRPr lang="cs-CZ" dirty="0"/>
          </a:p>
        </p:txBody>
      </p:sp>
      <p:pic>
        <p:nvPicPr>
          <p:cNvPr id="15" name="Obrázek 14" descr="logo-fil.slezak dobré rozlišení05_email_logo_jm.jpg"/>
          <p:cNvPicPr>
            <a:picLocks noChangeAspect="1"/>
          </p:cNvPicPr>
          <p:nvPr userDrawn="1"/>
        </p:nvPicPr>
        <p:blipFill>
          <a:blip r:embed="rId12" cstate="print"/>
          <a:stretch>
            <a:fillRect/>
          </a:stretch>
        </p:blipFill>
        <p:spPr>
          <a:xfrm>
            <a:off x="7452320" y="5661248"/>
            <a:ext cx="1281389" cy="648072"/>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Lst>
  <p:txStyles>
    <p:titleStyle>
      <a:lvl1pPr algn="l" rtl="0" eaLnBrk="1" latinLnBrk="0" hangingPunct="1">
        <a:spcBef>
          <a:spcPct val="0"/>
        </a:spcBef>
        <a:buNone/>
        <a:defRPr kumimoji="0" sz="3200" b="1"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2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20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70C23-23D2-4003-8982-E3248A26ADEB}" type="datetimeFigureOut">
              <a:rPr lang="cs-CZ" smtClean="0"/>
              <a:pPr/>
              <a:t>13.5.2014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111FA-8035-4DC3-835C-C9AF2C47F12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6.jpe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 Id="rId5" Type="http://schemas.openxmlformats.org/officeDocument/2006/relationships/image" Target="../media/image4.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G02TEJFpnl-GaM&amp;tbnid=97N2vfbmWwUt7M:&amp;ved=0CAUQjRw&amp;url=http://www.nslev21.cz/obrazek/vykricnik-2&amp;ei=SipyU5a5NMz24QSR74GwDA&amp;bvm=bv.66330100,d.bGE&amp;psig=AFQjCNEzFQc3ccozJr7g2dzwOphCzgvkSQ&amp;ust=140007721888693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solidFill>
                  <a:srgbClr val="0070C0"/>
                </a:solidFill>
                <a:latin typeface="Arial" pitchFamily="34" charset="0"/>
              </a:rPr>
              <a:t>Veřejné zakázky dle Pravidel OP VK z pohledu externího auditora</a:t>
            </a:r>
            <a:endParaRPr lang="cs-CZ" dirty="0">
              <a:solidFill>
                <a:srgbClr val="0070C0"/>
              </a:solidFill>
              <a:latin typeface="Arial" pitchFamily="34" charset="0"/>
            </a:endParaRPr>
          </a:p>
        </p:txBody>
      </p:sp>
      <p:sp>
        <p:nvSpPr>
          <p:cNvPr id="3" name="Podnadpis 2"/>
          <p:cNvSpPr>
            <a:spLocks noGrp="1"/>
          </p:cNvSpPr>
          <p:nvPr>
            <p:ph type="subTitle" idx="1"/>
          </p:nvPr>
        </p:nvSpPr>
        <p:spPr>
          <a:ln>
            <a:noFill/>
          </a:ln>
        </p:spPr>
        <p:txBody>
          <a:bodyPr>
            <a:normAutofit/>
          </a:bodyPr>
          <a:lstStyle/>
          <a:p>
            <a:endParaRPr lang="cs-CZ" sz="2000" dirty="0" smtClean="0">
              <a:latin typeface="Arial" pitchFamily="34" charset="0"/>
            </a:endParaRPr>
          </a:p>
          <a:p>
            <a:r>
              <a:rPr lang="cs-CZ" sz="2000" dirty="0" smtClean="0">
                <a:latin typeface="Arial" pitchFamily="34" charset="0"/>
              </a:rPr>
              <a:t>AUDIT DANĚ </a:t>
            </a:r>
            <a:r>
              <a:rPr lang="cs-CZ" sz="2000" dirty="0" smtClean="0">
                <a:latin typeface="Arial" pitchFamily="34" charset="0"/>
              </a:rPr>
              <a:t>CZ</a:t>
            </a:r>
            <a:endParaRPr lang="cs-CZ" sz="2000" dirty="0">
              <a:latin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6444208" y="188640"/>
            <a:ext cx="2555776" cy="134076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smtClean="0">
                <a:solidFill>
                  <a:srgbClr val="0070C0"/>
                </a:solidFill>
              </a:rPr>
              <a:t>Předpokládaná hodnota</a:t>
            </a:r>
            <a:endParaRPr lang="cs-CZ" dirty="0">
              <a:solidFill>
                <a:srgbClr val="0070C0"/>
              </a:solidFill>
            </a:endParaRPr>
          </a:p>
        </p:txBody>
      </p:sp>
      <p:sp>
        <p:nvSpPr>
          <p:cNvPr id="5" name="Zástupný symbol pro obsah 4"/>
          <p:cNvSpPr>
            <a:spLocks noGrp="1"/>
          </p:cNvSpPr>
          <p:nvPr>
            <p:ph sz="quarter" idx="1"/>
          </p:nvPr>
        </p:nvSpPr>
        <p:spPr/>
        <p:txBody>
          <a:bodyPr/>
          <a:lstStyle/>
          <a:p>
            <a:pPr>
              <a:buFont typeface="Courier New" pitchFamily="49" charset="0"/>
              <a:buChar char="o"/>
            </a:pPr>
            <a:r>
              <a:rPr lang="cs-CZ" dirty="0" smtClean="0"/>
              <a:t>V souladu Pravidly OP VK</a:t>
            </a:r>
          </a:p>
          <a:p>
            <a:pPr>
              <a:buNone/>
            </a:pPr>
            <a:r>
              <a:rPr lang="cs-CZ" dirty="0" smtClean="0"/>
              <a:t>	</a:t>
            </a:r>
          </a:p>
          <a:p>
            <a:pPr>
              <a:buNone/>
            </a:pPr>
            <a:r>
              <a:rPr lang="cs-CZ" dirty="0" smtClean="0"/>
              <a:t>	Nesprávnosti:</a:t>
            </a:r>
          </a:p>
          <a:p>
            <a:pPr marL="548640" lvl="2">
              <a:spcBef>
                <a:spcPts val="600"/>
              </a:spcBef>
              <a:buSzPct val="70000"/>
              <a:buFont typeface="Courier New" pitchFamily="49" charset="0"/>
              <a:buChar char="o"/>
            </a:pPr>
            <a:r>
              <a:rPr lang="cs-CZ" dirty="0" smtClean="0"/>
              <a:t>rozdělení předmětu veřejné zakázky z důvodu snížení předpokládané hodnoty pod stanovené finanční limity</a:t>
            </a:r>
          </a:p>
          <a:p>
            <a:pPr marL="548640" lvl="2">
              <a:spcBef>
                <a:spcPts val="600"/>
              </a:spcBef>
              <a:buSzPct val="70000"/>
              <a:buFont typeface="Courier New" pitchFamily="49" charset="0"/>
              <a:buChar char="o"/>
            </a:pPr>
            <a:r>
              <a:rPr lang="cs-CZ" dirty="0" smtClean="0"/>
              <a:t>slučování vzájemně nesouvisejících předmětů plnění</a:t>
            </a:r>
          </a:p>
          <a:p>
            <a:pPr marL="274320" lvl="1">
              <a:spcBef>
                <a:spcPts val="600"/>
              </a:spcBef>
              <a:buSzPct val="70000"/>
              <a:buNone/>
            </a:pPr>
            <a:endParaRPr lang="cs-CZ" sz="2400" dirty="0" smtClean="0"/>
          </a:p>
          <a:p>
            <a:pPr>
              <a:buNone/>
            </a:pPr>
            <a:r>
              <a:rPr lang="cs-CZ" dirty="0" smtClean="0"/>
              <a:t>	</a:t>
            </a:r>
            <a:r>
              <a:rPr lang="cs-CZ" sz="2000" dirty="0" smtClean="0"/>
              <a:t>Rozhodující prvek: věcná, místní a časová souvislost.</a:t>
            </a:r>
          </a:p>
          <a:p>
            <a:pPr>
              <a:buNone/>
            </a:pPr>
            <a:endParaRPr lang="cs-CZ" dirty="0" smtClean="0"/>
          </a:p>
          <a:p>
            <a:pPr>
              <a:buNone/>
            </a:pPr>
            <a:r>
              <a:rPr lang="cs-CZ" dirty="0" smtClean="0"/>
              <a:t>		</a:t>
            </a:r>
            <a:r>
              <a:rPr lang="cs-CZ" sz="1800" dirty="0" smtClean="0">
                <a:solidFill>
                  <a:srgbClr val="FF0000"/>
                </a:solidFill>
              </a:rPr>
              <a:t>Pokud zadavatel dospěje k názoru, že je vhodné jednotlivé 	druhy plnění zadávat jediným VŘ, měl by zároveň </a:t>
            </a:r>
          </a:p>
          <a:p>
            <a:pPr>
              <a:buNone/>
            </a:pPr>
            <a:r>
              <a:rPr lang="cs-CZ" sz="1800" dirty="0" smtClean="0">
                <a:solidFill>
                  <a:srgbClr val="FF0000"/>
                </a:solidFill>
              </a:rPr>
              <a:t>		umožnit i plnění jednotlivých částí zakázky.</a:t>
            </a:r>
            <a:endParaRPr lang="cs-CZ" sz="2000" dirty="0" smtClean="0">
              <a:solidFill>
                <a:srgbClr val="FF0000"/>
              </a:solidFill>
            </a:endParaRPr>
          </a:p>
          <a:p>
            <a:pPr>
              <a:buFont typeface="Courier New" pitchFamily="49" charset="0"/>
              <a:buChar char="o"/>
            </a:pPr>
            <a:endParaRPr lang="cs-CZ" dirty="0" smtClean="0"/>
          </a:p>
          <a:p>
            <a:pPr>
              <a:buNone/>
            </a:pPr>
            <a:endParaRPr lang="cs-CZ" dirty="0" smtClean="0"/>
          </a:p>
        </p:txBody>
      </p:sp>
      <p:pic>
        <p:nvPicPr>
          <p:cNvPr id="7170" name="Picture 2"/>
          <p:cNvPicPr>
            <a:picLocks noChangeAspect="1" noChangeArrowheads="1"/>
          </p:cNvPicPr>
          <p:nvPr/>
        </p:nvPicPr>
        <p:blipFill>
          <a:blip r:embed="rId2" cstate="print"/>
          <a:srcRect/>
          <a:stretch>
            <a:fillRect/>
          </a:stretch>
        </p:blipFill>
        <p:spPr bwMode="auto">
          <a:xfrm>
            <a:off x="6588224" y="548680"/>
            <a:ext cx="1592957" cy="1224136"/>
          </a:xfrm>
          <a:prstGeom prst="rect">
            <a:avLst/>
          </a:prstGeom>
          <a:noFill/>
          <a:ln w="9525">
            <a:noFill/>
            <a:miter lim="800000"/>
            <a:headEnd/>
            <a:tailEnd/>
          </a:ln>
        </p:spPr>
      </p:pic>
      <p:pic>
        <p:nvPicPr>
          <p:cNvPr id="10242" name="Picture 2"/>
          <p:cNvPicPr>
            <a:picLocks noChangeAspect="1" noChangeArrowheads="1"/>
          </p:cNvPicPr>
          <p:nvPr/>
        </p:nvPicPr>
        <p:blipFill>
          <a:blip r:embed="rId3" cstate="print"/>
          <a:srcRect/>
          <a:stretch>
            <a:fillRect/>
          </a:stretch>
        </p:blipFill>
        <p:spPr bwMode="auto">
          <a:xfrm>
            <a:off x="7020272" y="5661248"/>
            <a:ext cx="1697757" cy="867172"/>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323528" y="5517232"/>
            <a:ext cx="1104057" cy="836712"/>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066130"/>
          </a:xfrm>
        </p:spPr>
        <p:txBody>
          <a:bodyPr>
            <a:normAutofit fontScale="90000"/>
          </a:bodyPr>
          <a:lstStyle/>
          <a:p>
            <a:pPr algn="ctr"/>
            <a:r>
              <a:rPr lang="cs-CZ" dirty="0" smtClean="0">
                <a:solidFill>
                  <a:srgbClr val="0070C0"/>
                </a:solidFill>
              </a:rPr>
              <a:t>Předpokládaná hodnota vs. maximální hodnota</a:t>
            </a:r>
            <a:endParaRPr lang="cs-CZ" dirty="0">
              <a:solidFill>
                <a:srgbClr val="0070C0"/>
              </a:solidFill>
            </a:endParaRPr>
          </a:p>
        </p:txBody>
      </p:sp>
      <p:sp>
        <p:nvSpPr>
          <p:cNvPr id="3" name="Zástupný symbol pro obsah 2"/>
          <p:cNvSpPr>
            <a:spLocks noGrp="1"/>
          </p:cNvSpPr>
          <p:nvPr>
            <p:ph sz="quarter" idx="1"/>
          </p:nvPr>
        </p:nvSpPr>
        <p:spPr/>
        <p:txBody>
          <a:bodyPr/>
          <a:lstStyle/>
          <a:p>
            <a:pPr lvl="1"/>
            <a:r>
              <a:rPr lang="cs-CZ" sz="2400" dirty="0" smtClean="0"/>
              <a:t>Předpokládaná hodnota - ukazatel režimu, kterým se zadání VZ řídí. </a:t>
            </a:r>
          </a:p>
          <a:p>
            <a:pPr lvl="1"/>
            <a:r>
              <a:rPr lang="cs-CZ" sz="2400" dirty="0" smtClean="0"/>
              <a:t>Maximální hodnota - maximální přípustná nabídková cena</a:t>
            </a:r>
          </a:p>
          <a:p>
            <a:pPr lvl="1"/>
            <a:endParaRPr lang="cs-CZ" sz="2400" dirty="0"/>
          </a:p>
        </p:txBody>
      </p:sp>
      <p:pic>
        <p:nvPicPr>
          <p:cNvPr id="8194" name="Picture 2"/>
          <p:cNvPicPr>
            <a:picLocks noChangeAspect="1" noChangeArrowheads="1"/>
          </p:cNvPicPr>
          <p:nvPr/>
        </p:nvPicPr>
        <p:blipFill>
          <a:blip r:embed="rId2" cstate="print"/>
          <a:srcRect/>
          <a:stretch>
            <a:fillRect/>
          </a:stretch>
        </p:blipFill>
        <p:spPr bwMode="auto">
          <a:xfrm>
            <a:off x="3347864" y="4941168"/>
            <a:ext cx="990600" cy="9906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043608" y="4869160"/>
            <a:ext cx="1592957" cy="1224136"/>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5076056" y="4725144"/>
            <a:ext cx="1728192" cy="1224136"/>
          </a:xfrm>
          <a:prstGeom prst="rect">
            <a:avLst/>
          </a:prstGeom>
          <a:noFill/>
          <a:ln w="9525">
            <a:noFill/>
            <a:miter lim="800000"/>
            <a:headEnd/>
            <a:tailEnd/>
          </a:ln>
        </p:spPr>
      </p:pic>
      <p:pic>
        <p:nvPicPr>
          <p:cNvPr id="11266" name="Picture 2"/>
          <p:cNvPicPr>
            <a:picLocks noChangeAspect="1" noChangeArrowheads="1"/>
          </p:cNvPicPr>
          <p:nvPr/>
        </p:nvPicPr>
        <p:blipFill>
          <a:blip r:embed="rId5" cstate="print"/>
          <a:srcRect/>
          <a:stretch>
            <a:fillRect/>
          </a:stretch>
        </p:blipFill>
        <p:spPr bwMode="auto">
          <a:xfrm>
            <a:off x="7020272" y="5661248"/>
            <a:ext cx="1697757" cy="836712"/>
          </a:xfrm>
          <a:prstGeom prst="rect">
            <a:avLst/>
          </a:prstGeom>
          <a:noFill/>
          <a:ln w="9525">
            <a:noFill/>
            <a:miter lim="800000"/>
            <a:headEnd/>
            <a:tailEnd/>
          </a:ln>
        </p:spPr>
      </p:pic>
      <p:pic>
        <p:nvPicPr>
          <p:cNvPr id="8" name="Picture 2" descr="http://www.nslev21.cz/sites/default/files/images/admin/16.jpg?1319130572">
            <a:hlinkClick r:id="rId6"/>
          </p:cNvPr>
          <p:cNvPicPr>
            <a:picLocks noChangeAspect="1" noChangeArrowheads="1"/>
          </p:cNvPicPr>
          <p:nvPr/>
        </p:nvPicPr>
        <p:blipFill>
          <a:blip r:embed="rId7" cstate="print"/>
          <a:srcRect/>
          <a:stretch>
            <a:fillRect/>
          </a:stretch>
        </p:blipFill>
        <p:spPr bwMode="auto">
          <a:xfrm>
            <a:off x="7020272" y="1628800"/>
            <a:ext cx="792088" cy="1224136"/>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7467600" cy="1143000"/>
          </a:xfrm>
        </p:spPr>
        <p:txBody>
          <a:bodyPr/>
          <a:lstStyle/>
          <a:p>
            <a:r>
              <a:rPr lang="cs-CZ" dirty="0" smtClean="0">
                <a:solidFill>
                  <a:srgbClr val="0070C0"/>
                </a:solidFill>
              </a:rPr>
              <a:t>Kvalifikační předpoklady</a:t>
            </a:r>
            <a:endParaRPr lang="cs-CZ" dirty="0">
              <a:solidFill>
                <a:srgbClr val="0070C0"/>
              </a:solidFill>
            </a:endParaRPr>
          </a:p>
        </p:txBody>
      </p:sp>
      <p:sp>
        <p:nvSpPr>
          <p:cNvPr id="3" name="Zástupný symbol pro obsah 2"/>
          <p:cNvSpPr>
            <a:spLocks noGrp="1"/>
          </p:cNvSpPr>
          <p:nvPr>
            <p:ph sz="quarter" idx="1"/>
          </p:nvPr>
        </p:nvSpPr>
        <p:spPr/>
        <p:txBody>
          <a:bodyPr/>
          <a:lstStyle/>
          <a:p>
            <a:pPr>
              <a:buNone/>
            </a:pPr>
            <a:r>
              <a:rPr lang="cs-CZ" dirty="0" smtClean="0"/>
              <a:t>        	minimální požadavky na dodavatele</a:t>
            </a:r>
          </a:p>
          <a:p>
            <a:pPr>
              <a:buNone/>
            </a:pPr>
            <a:endParaRPr lang="cs-CZ" dirty="0" smtClean="0"/>
          </a:p>
          <a:p>
            <a:pPr lvl="0"/>
            <a:r>
              <a:rPr lang="cs-CZ" dirty="0" smtClean="0"/>
              <a:t>minimální rozsah požadovaných podkladů</a:t>
            </a:r>
          </a:p>
          <a:p>
            <a:pPr lvl="0"/>
            <a:r>
              <a:rPr lang="cs-CZ" dirty="0" smtClean="0"/>
              <a:t>způsob prokázání kvalifikace</a:t>
            </a:r>
          </a:p>
          <a:p>
            <a:pPr lvl="0"/>
            <a:r>
              <a:rPr lang="cs-CZ" dirty="0" smtClean="0"/>
              <a:t>souvislost s předmětem veřejné zakázky</a:t>
            </a:r>
          </a:p>
          <a:p>
            <a:pPr lvl="0"/>
            <a:r>
              <a:rPr lang="cs-CZ" dirty="0" smtClean="0"/>
              <a:t>přiměřenost kvalifikačních předpokladů</a:t>
            </a:r>
          </a:p>
          <a:p>
            <a:pPr lvl="0"/>
            <a:r>
              <a:rPr lang="cs-CZ" dirty="0" smtClean="0"/>
              <a:t>diskriminační kritéria</a:t>
            </a:r>
          </a:p>
          <a:p>
            <a:pPr lvl="4">
              <a:buFont typeface="Courier New" pitchFamily="49" charset="0"/>
              <a:buChar char="o"/>
            </a:pPr>
            <a:endParaRPr lang="cs-CZ" dirty="0" smtClean="0"/>
          </a:p>
          <a:p>
            <a:pPr>
              <a:buNone/>
            </a:pPr>
            <a:r>
              <a:rPr lang="cs-CZ" dirty="0" smtClean="0"/>
              <a:t>		</a:t>
            </a:r>
            <a:r>
              <a:rPr lang="cs-CZ" sz="2000" dirty="0" smtClean="0"/>
              <a:t>Kvalifikační předpoklady nesmí být předmětem 	hodnotících kritérií</a:t>
            </a:r>
          </a:p>
          <a:p>
            <a:pPr>
              <a:buNone/>
            </a:pPr>
            <a:endParaRPr lang="cs-CZ" dirty="0" smtClean="0"/>
          </a:p>
        </p:txBody>
      </p:sp>
      <p:sp>
        <p:nvSpPr>
          <p:cNvPr id="4" name="Je rovno 3"/>
          <p:cNvSpPr/>
          <p:nvPr/>
        </p:nvSpPr>
        <p:spPr>
          <a:xfrm>
            <a:off x="683568" y="1700808"/>
            <a:ext cx="698376"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pic>
        <p:nvPicPr>
          <p:cNvPr id="9218" name="Picture 2"/>
          <p:cNvPicPr>
            <a:picLocks noChangeAspect="1" noChangeArrowheads="1"/>
          </p:cNvPicPr>
          <p:nvPr/>
        </p:nvPicPr>
        <p:blipFill>
          <a:blip r:embed="rId2" cstate="print"/>
          <a:srcRect/>
          <a:stretch>
            <a:fillRect/>
          </a:stretch>
        </p:blipFill>
        <p:spPr bwMode="auto">
          <a:xfrm>
            <a:off x="6673854" y="620688"/>
            <a:ext cx="1786577" cy="2448272"/>
          </a:xfrm>
          <a:prstGeom prst="rect">
            <a:avLst/>
          </a:prstGeom>
          <a:noFill/>
          <a:ln w="9525">
            <a:noFill/>
            <a:miter lim="800000"/>
            <a:headEnd/>
            <a:tailEnd/>
          </a:ln>
        </p:spPr>
      </p:pic>
      <p:pic>
        <p:nvPicPr>
          <p:cNvPr id="12290" name="Picture 2"/>
          <p:cNvPicPr>
            <a:picLocks noChangeAspect="1" noChangeArrowheads="1"/>
          </p:cNvPicPr>
          <p:nvPr/>
        </p:nvPicPr>
        <p:blipFill>
          <a:blip r:embed="rId3" cstate="print"/>
          <a:srcRect/>
          <a:stretch>
            <a:fillRect/>
          </a:stretch>
        </p:blipFill>
        <p:spPr bwMode="auto">
          <a:xfrm>
            <a:off x="6948264" y="5661248"/>
            <a:ext cx="1769765" cy="908720"/>
          </a:xfrm>
          <a:prstGeom prst="rect">
            <a:avLst/>
          </a:prstGeom>
          <a:noFill/>
          <a:ln w="9525">
            <a:noFill/>
            <a:miter lim="800000"/>
            <a:headEnd/>
            <a:tailEnd/>
          </a:ln>
        </p:spPr>
      </p:pic>
      <p:pic>
        <p:nvPicPr>
          <p:cNvPr id="7"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251520" y="5085184"/>
            <a:ext cx="1104057" cy="836712"/>
          </a:xfrm>
          <a:prstGeom prst="rect">
            <a:avLst/>
          </a:prstGeom>
          <a:noFill/>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Zadávací dokumentace</a:t>
            </a:r>
            <a:endParaRPr lang="cs-CZ" dirty="0">
              <a:solidFill>
                <a:srgbClr val="0070C0"/>
              </a:solidFill>
            </a:endParaRPr>
          </a:p>
        </p:txBody>
      </p:sp>
      <p:sp>
        <p:nvSpPr>
          <p:cNvPr id="3" name="Zástupný symbol pro obsah 2"/>
          <p:cNvSpPr>
            <a:spLocks noGrp="1"/>
          </p:cNvSpPr>
          <p:nvPr>
            <p:ph sz="quarter" idx="1"/>
          </p:nvPr>
        </p:nvSpPr>
        <p:spPr/>
        <p:txBody>
          <a:bodyPr/>
          <a:lstStyle/>
          <a:p>
            <a:endParaRPr lang="cs-CZ" dirty="0" smtClean="0"/>
          </a:p>
          <a:p>
            <a:r>
              <a:rPr lang="cs-CZ" dirty="0" smtClean="0"/>
              <a:t>Jednoznačnost</a:t>
            </a:r>
          </a:p>
          <a:p>
            <a:pPr lvl="0"/>
            <a:r>
              <a:rPr lang="cs-CZ" dirty="0" smtClean="0"/>
              <a:t>Požadavky dle Pravidel</a:t>
            </a:r>
          </a:p>
          <a:p>
            <a:pPr lvl="0"/>
            <a:r>
              <a:rPr lang="cs-CZ" dirty="0" smtClean="0"/>
              <a:t>Nedovolený obsah</a:t>
            </a:r>
          </a:p>
          <a:p>
            <a:endParaRPr lang="cs-CZ" dirty="0"/>
          </a:p>
        </p:txBody>
      </p:sp>
      <p:pic>
        <p:nvPicPr>
          <p:cNvPr id="10242" name="Picture 2"/>
          <p:cNvPicPr>
            <a:picLocks noChangeAspect="1" noChangeArrowheads="1"/>
          </p:cNvPicPr>
          <p:nvPr/>
        </p:nvPicPr>
        <p:blipFill>
          <a:blip r:embed="rId2" cstate="print"/>
          <a:srcRect/>
          <a:stretch>
            <a:fillRect/>
          </a:stretch>
        </p:blipFill>
        <p:spPr bwMode="auto">
          <a:xfrm>
            <a:off x="5004048" y="3429000"/>
            <a:ext cx="2160240" cy="2201788"/>
          </a:xfrm>
          <a:prstGeom prst="rect">
            <a:avLst/>
          </a:prstGeom>
          <a:noFill/>
          <a:ln w="9525">
            <a:noFill/>
            <a:miter lim="800000"/>
            <a:headEnd/>
            <a:tailEnd/>
          </a:ln>
        </p:spPr>
      </p:pic>
      <p:pic>
        <p:nvPicPr>
          <p:cNvPr id="13314" name="Picture 2"/>
          <p:cNvPicPr>
            <a:picLocks noChangeAspect="1" noChangeArrowheads="1"/>
          </p:cNvPicPr>
          <p:nvPr/>
        </p:nvPicPr>
        <p:blipFill>
          <a:blip r:embed="rId3" cstate="print"/>
          <a:srcRect/>
          <a:stretch>
            <a:fillRect/>
          </a:stretch>
        </p:blipFill>
        <p:spPr bwMode="auto">
          <a:xfrm>
            <a:off x="6876256" y="5589240"/>
            <a:ext cx="1841773" cy="908720"/>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3995936" y="1916832"/>
            <a:ext cx="1008112" cy="1440160"/>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Uveřejnění oznámení o zahájení výběrového řízení</a:t>
            </a:r>
            <a:endParaRPr lang="cs-CZ" dirty="0">
              <a:solidFill>
                <a:srgbClr val="0070C0"/>
              </a:solidFill>
            </a:endParaRPr>
          </a:p>
        </p:txBody>
      </p:sp>
      <p:sp>
        <p:nvSpPr>
          <p:cNvPr id="3" name="Zástupný symbol pro obsah 2"/>
          <p:cNvSpPr>
            <a:spLocks noGrp="1"/>
          </p:cNvSpPr>
          <p:nvPr>
            <p:ph sz="quarter" idx="1"/>
          </p:nvPr>
        </p:nvSpPr>
        <p:spPr/>
        <p:txBody>
          <a:bodyPr/>
          <a:lstStyle/>
          <a:p>
            <a:pPr>
              <a:buNone/>
            </a:pPr>
            <a:r>
              <a:rPr lang="cs-CZ" dirty="0" smtClean="0">
                <a:solidFill>
                  <a:srgbClr val="FF0000"/>
                </a:solidFill>
              </a:rPr>
              <a:t>	Na webových stránkách MŠMT nebo Zprostředkujícího subjektu</a:t>
            </a:r>
          </a:p>
          <a:p>
            <a:pPr>
              <a:buNone/>
            </a:pPr>
            <a:endParaRPr lang="cs-CZ" dirty="0" smtClean="0">
              <a:solidFill>
                <a:srgbClr val="FF0000"/>
              </a:solidFill>
            </a:endParaRPr>
          </a:p>
          <a:p>
            <a:pPr lvl="0">
              <a:buNone/>
            </a:pPr>
            <a:r>
              <a:rPr lang="cs-CZ" dirty="0" smtClean="0"/>
              <a:t>Náležitosti: </a:t>
            </a:r>
          </a:p>
          <a:p>
            <a:pPr lvl="2"/>
            <a:r>
              <a:rPr lang="cs-CZ" sz="2400" dirty="0" smtClean="0"/>
              <a:t>Povinný obsah dle Pravidel</a:t>
            </a:r>
          </a:p>
          <a:p>
            <a:pPr lvl="2"/>
            <a:r>
              <a:rPr lang="cs-CZ" sz="2400" dirty="0" smtClean="0"/>
              <a:t>Hodnotící kritéria</a:t>
            </a:r>
          </a:p>
          <a:p>
            <a:pPr lvl="2"/>
            <a:r>
              <a:rPr lang="cs-CZ" sz="2400" dirty="0" smtClean="0"/>
              <a:t>Lhůta pro podání nabídek</a:t>
            </a:r>
          </a:p>
          <a:p>
            <a:pPr lvl="2"/>
            <a:r>
              <a:rPr lang="cs-CZ" sz="2400" dirty="0" smtClean="0"/>
              <a:t>Změny zadávacího řízení</a:t>
            </a:r>
          </a:p>
          <a:p>
            <a:pPr>
              <a:buNone/>
            </a:pPr>
            <a:endParaRPr lang="cs-CZ" dirty="0" smtClean="0"/>
          </a:p>
          <a:p>
            <a:pPr>
              <a:buNone/>
            </a:pPr>
            <a:endParaRPr lang="cs-CZ" dirty="0"/>
          </a:p>
        </p:txBody>
      </p:sp>
      <p:pic>
        <p:nvPicPr>
          <p:cNvPr id="11266" name="Picture 2"/>
          <p:cNvPicPr>
            <a:picLocks noChangeAspect="1" noChangeArrowheads="1"/>
          </p:cNvPicPr>
          <p:nvPr/>
        </p:nvPicPr>
        <p:blipFill>
          <a:blip r:embed="rId2" cstate="print"/>
          <a:srcRect/>
          <a:stretch>
            <a:fillRect/>
          </a:stretch>
        </p:blipFill>
        <p:spPr bwMode="auto">
          <a:xfrm>
            <a:off x="6084168" y="1556792"/>
            <a:ext cx="1645915" cy="1080120"/>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6804248" y="5589240"/>
            <a:ext cx="1913781" cy="980728"/>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251520" y="5589240"/>
            <a:ext cx="1104057" cy="836712"/>
          </a:xfrm>
          <a:prstGeom prst="rect">
            <a:avLst/>
          </a:prstGeom>
          <a:noFill/>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smtClean="0">
                <a:solidFill>
                  <a:srgbClr val="0070C0"/>
                </a:solidFill>
              </a:rPr>
              <a:t>Oslovení dodavatelů</a:t>
            </a:r>
            <a:endParaRPr lang="cs-CZ" dirty="0">
              <a:solidFill>
                <a:srgbClr val="0070C0"/>
              </a:solidFill>
            </a:endParaRPr>
          </a:p>
        </p:txBody>
      </p:sp>
      <p:sp>
        <p:nvSpPr>
          <p:cNvPr id="3" name="Zástupný symbol pro obsah 2"/>
          <p:cNvSpPr>
            <a:spLocks noGrp="1"/>
          </p:cNvSpPr>
          <p:nvPr>
            <p:ph sz="quarter" idx="1"/>
          </p:nvPr>
        </p:nvSpPr>
        <p:spPr/>
        <p:txBody>
          <a:bodyPr>
            <a:normAutofit/>
          </a:bodyPr>
          <a:lstStyle/>
          <a:p>
            <a:pPr>
              <a:buNone/>
            </a:pPr>
            <a:r>
              <a:rPr lang="cs-CZ" dirty="0" smtClean="0">
                <a:solidFill>
                  <a:srgbClr val="FF0000"/>
                </a:solidFill>
              </a:rPr>
              <a:t>Pokud zadavatel sám přímo oslovuje zájemce, vyzve</a:t>
            </a:r>
          </a:p>
          <a:p>
            <a:pPr>
              <a:buNone/>
            </a:pPr>
            <a:r>
              <a:rPr lang="cs-CZ" dirty="0" smtClean="0">
                <a:solidFill>
                  <a:srgbClr val="FF0000"/>
                </a:solidFill>
              </a:rPr>
              <a:t>pouze takové, o nichž má informace, že jsou schopni</a:t>
            </a:r>
          </a:p>
          <a:p>
            <a:pPr>
              <a:buNone/>
            </a:pPr>
            <a:r>
              <a:rPr lang="cs-CZ" dirty="0" smtClean="0">
                <a:solidFill>
                  <a:srgbClr val="FF0000"/>
                </a:solidFill>
              </a:rPr>
              <a:t>požadované plnění poskytnout řádně a včas.</a:t>
            </a:r>
          </a:p>
          <a:p>
            <a:pPr>
              <a:buNone/>
            </a:pPr>
            <a:endParaRPr lang="cs-CZ" dirty="0" smtClean="0">
              <a:solidFill>
                <a:srgbClr val="FF0000"/>
              </a:solidFill>
            </a:endParaRPr>
          </a:p>
          <a:p>
            <a:pPr>
              <a:buNone/>
            </a:pPr>
            <a:r>
              <a:rPr lang="cs-CZ" dirty="0" smtClean="0"/>
              <a:t>Porušení této povinnosti:</a:t>
            </a:r>
          </a:p>
          <a:p>
            <a:pPr lvl="2"/>
            <a:r>
              <a:rPr lang="cs-CZ" dirty="0" smtClean="0"/>
              <a:t>Oslovení dodavatele, které v příslušné oblasti nepodniká či nemá dostatečnou kapacitu danou zakázku plnit</a:t>
            </a:r>
          </a:p>
          <a:p>
            <a:pPr lvl="2"/>
            <a:r>
              <a:rPr lang="cs-CZ" dirty="0" smtClean="0"/>
              <a:t>Oslovení dodavatele, u něhož je předem jasné, že nemohou podat nabídku za přiměřenou cenu vzhledem k místu svého podnikání a místu realizace veřejné zakázky (např. náklady na dopravu)</a:t>
            </a:r>
          </a:p>
          <a:p>
            <a:pPr>
              <a:buNone/>
            </a:pPr>
            <a:endParaRPr lang="cs-CZ" dirty="0" smtClean="0"/>
          </a:p>
          <a:p>
            <a:endParaRPr lang="cs-CZ" dirty="0"/>
          </a:p>
        </p:txBody>
      </p:sp>
      <p:pic>
        <p:nvPicPr>
          <p:cNvPr id="12291" name="Picture 3"/>
          <p:cNvPicPr>
            <a:picLocks noChangeAspect="1" noChangeArrowheads="1"/>
          </p:cNvPicPr>
          <p:nvPr/>
        </p:nvPicPr>
        <p:blipFill>
          <a:blip r:embed="rId2" cstate="print"/>
          <a:srcRect/>
          <a:stretch>
            <a:fillRect/>
          </a:stretch>
        </p:blipFill>
        <p:spPr bwMode="auto">
          <a:xfrm>
            <a:off x="6444208" y="260648"/>
            <a:ext cx="1851273" cy="1296144"/>
          </a:xfrm>
          <a:prstGeom prst="rect">
            <a:avLst/>
          </a:prstGeom>
          <a:noFill/>
          <a:ln w="9525">
            <a:noFill/>
            <a:miter lim="800000"/>
            <a:headEnd/>
            <a:tailEnd/>
          </a:ln>
        </p:spPr>
      </p:pic>
      <p:pic>
        <p:nvPicPr>
          <p:cNvPr id="15362" name="Picture 2"/>
          <p:cNvPicPr>
            <a:picLocks noChangeAspect="1" noChangeArrowheads="1"/>
          </p:cNvPicPr>
          <p:nvPr/>
        </p:nvPicPr>
        <p:blipFill>
          <a:blip r:embed="rId3" cstate="print"/>
          <a:srcRect/>
          <a:stretch>
            <a:fillRect/>
          </a:stretch>
        </p:blipFill>
        <p:spPr bwMode="auto">
          <a:xfrm>
            <a:off x="7092280" y="5589240"/>
            <a:ext cx="1625749" cy="908720"/>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395535" y="3861048"/>
            <a:ext cx="792089" cy="1916832"/>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smtClean="0">
                <a:solidFill>
                  <a:srgbClr val="0070C0"/>
                </a:solidFill>
              </a:rPr>
              <a:t>Nabídka</a:t>
            </a:r>
            <a:endParaRPr lang="cs-CZ" dirty="0">
              <a:solidFill>
                <a:srgbClr val="0070C0"/>
              </a:solidFill>
            </a:endParaRPr>
          </a:p>
        </p:txBody>
      </p:sp>
      <p:sp>
        <p:nvSpPr>
          <p:cNvPr id="3" name="Zástupný symbol pro obsah 2"/>
          <p:cNvSpPr>
            <a:spLocks noGrp="1"/>
          </p:cNvSpPr>
          <p:nvPr>
            <p:ph sz="quarter" idx="1"/>
          </p:nvPr>
        </p:nvSpPr>
        <p:spPr/>
        <p:txBody>
          <a:bodyPr>
            <a:normAutofit fontScale="92500" lnSpcReduction="10000"/>
          </a:bodyPr>
          <a:lstStyle/>
          <a:p>
            <a:pPr>
              <a:buNone/>
            </a:pPr>
            <a:r>
              <a:rPr lang="cs-CZ" dirty="0" smtClean="0"/>
              <a:t>Náležitosti nabídky</a:t>
            </a:r>
          </a:p>
          <a:p>
            <a:pPr lvl="1"/>
            <a:r>
              <a:rPr lang="cs-CZ" dirty="0" smtClean="0"/>
              <a:t>Požadavky zadavatele</a:t>
            </a:r>
          </a:p>
          <a:p>
            <a:pPr lvl="1"/>
            <a:r>
              <a:rPr lang="cs-CZ" dirty="0" smtClean="0"/>
              <a:t>Identifikační údaje uchazeče</a:t>
            </a:r>
          </a:p>
          <a:p>
            <a:pPr lvl="1"/>
            <a:r>
              <a:rPr lang="cs-CZ" dirty="0" smtClean="0"/>
              <a:t>Seznam statutárních orgánů nebo členů statutárních orgánů, kteří v posledních 3 letech od konce lhůty pro podání nabídek byli v pracovněprávním, funkčním či obdobném poměru u zadavatele</a:t>
            </a:r>
          </a:p>
          <a:p>
            <a:pPr lvl="1"/>
            <a:r>
              <a:rPr lang="cs-CZ" dirty="0" smtClean="0"/>
              <a:t>Má-li dodavatel formu akciové společnosti, seznam vlastníků akcií, jejichž souhrnná jmenovitá hodnota přesahuje 10 % základního kapitálu, vyhotovený ve lhůtě pro podání nabídek,</a:t>
            </a:r>
          </a:p>
          <a:p>
            <a:pPr lvl="1"/>
            <a:r>
              <a:rPr lang="cs-CZ" dirty="0" smtClean="0"/>
              <a:t>Prohlášení uchazeče o tom, že neuzavřel a neuzavře zakázanou dohodu podle zvláštního právního </a:t>
            </a:r>
          </a:p>
          <a:p>
            <a:pPr lvl="1">
              <a:buNone/>
            </a:pPr>
            <a:r>
              <a:rPr lang="cs-CZ" dirty="0" smtClean="0"/>
              <a:t>	předpisu v souvislosti se zadávanou veřejnou </a:t>
            </a:r>
          </a:p>
          <a:p>
            <a:pPr lvl="1">
              <a:buNone/>
            </a:pPr>
            <a:r>
              <a:rPr lang="cs-CZ" dirty="0" smtClean="0"/>
              <a:t>	zakázkou.</a:t>
            </a:r>
          </a:p>
          <a:p>
            <a:pPr>
              <a:buFont typeface="Courier New" pitchFamily="49" charset="0"/>
              <a:buChar char="o"/>
            </a:pPr>
            <a:endParaRPr lang="cs-CZ" dirty="0"/>
          </a:p>
        </p:txBody>
      </p:sp>
      <p:pic>
        <p:nvPicPr>
          <p:cNvPr id="13314" name="Picture 2"/>
          <p:cNvPicPr>
            <a:picLocks noChangeAspect="1" noChangeArrowheads="1"/>
          </p:cNvPicPr>
          <p:nvPr/>
        </p:nvPicPr>
        <p:blipFill>
          <a:blip r:embed="rId2" cstate="print"/>
          <a:srcRect/>
          <a:stretch>
            <a:fillRect/>
          </a:stretch>
        </p:blipFill>
        <p:spPr bwMode="auto">
          <a:xfrm>
            <a:off x="2555776" y="0"/>
            <a:ext cx="1104900" cy="1455415"/>
          </a:xfrm>
          <a:prstGeom prst="rect">
            <a:avLst/>
          </a:prstGeom>
          <a:noFill/>
          <a:ln w="9525">
            <a:noFill/>
            <a:miter lim="800000"/>
            <a:headEnd/>
            <a:tailEnd/>
          </a:ln>
        </p:spPr>
      </p:pic>
      <p:pic>
        <p:nvPicPr>
          <p:cNvPr id="16386" name="Picture 2"/>
          <p:cNvPicPr>
            <a:picLocks noChangeAspect="1" noChangeArrowheads="1"/>
          </p:cNvPicPr>
          <p:nvPr/>
        </p:nvPicPr>
        <p:blipFill>
          <a:blip r:embed="rId3" cstate="print"/>
          <a:srcRect/>
          <a:stretch>
            <a:fillRect/>
          </a:stretch>
        </p:blipFill>
        <p:spPr bwMode="auto">
          <a:xfrm>
            <a:off x="7236296" y="5589240"/>
            <a:ext cx="1481733" cy="764704"/>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34082"/>
          </a:xfrm>
        </p:spPr>
        <p:txBody>
          <a:bodyPr/>
          <a:lstStyle/>
          <a:p>
            <a:r>
              <a:rPr lang="cs-CZ" dirty="0" smtClean="0">
                <a:solidFill>
                  <a:srgbClr val="0070C0"/>
                </a:solidFill>
              </a:rPr>
              <a:t>Hodnotící kritéria</a:t>
            </a:r>
            <a:endParaRPr lang="cs-CZ" dirty="0">
              <a:solidFill>
                <a:srgbClr val="0070C0"/>
              </a:solidFill>
            </a:endParaRPr>
          </a:p>
        </p:txBody>
      </p:sp>
      <p:sp>
        <p:nvSpPr>
          <p:cNvPr id="3" name="Zástupný symbol pro obsah 2"/>
          <p:cNvSpPr>
            <a:spLocks noGrp="1"/>
          </p:cNvSpPr>
          <p:nvPr>
            <p:ph sz="quarter" idx="1"/>
          </p:nvPr>
        </p:nvSpPr>
        <p:spPr/>
        <p:txBody>
          <a:bodyPr>
            <a:normAutofit lnSpcReduction="10000"/>
          </a:bodyPr>
          <a:lstStyle/>
          <a:p>
            <a:pPr>
              <a:buNone/>
            </a:pPr>
            <a:r>
              <a:rPr lang="cs-CZ" dirty="0" smtClean="0"/>
              <a:t>Požadavky:</a:t>
            </a:r>
          </a:p>
          <a:p>
            <a:pPr lvl="1"/>
            <a:r>
              <a:rPr lang="cs-CZ" dirty="0" smtClean="0"/>
              <a:t>Přesně definovaná</a:t>
            </a:r>
          </a:p>
          <a:p>
            <a:pPr lvl="1"/>
            <a:r>
              <a:rPr lang="cs-CZ" dirty="0" smtClean="0"/>
              <a:t>Srozumitelná</a:t>
            </a:r>
          </a:p>
          <a:p>
            <a:pPr lvl="1"/>
            <a:r>
              <a:rPr lang="cs-CZ" dirty="0" smtClean="0"/>
              <a:t>V souladu s Pravidly</a:t>
            </a:r>
          </a:p>
          <a:p>
            <a:pPr lvl="1"/>
            <a:r>
              <a:rPr lang="cs-CZ" dirty="0" smtClean="0"/>
              <a:t>Dílčí kritéria pouze vztahující se k předmětu plnění</a:t>
            </a:r>
          </a:p>
          <a:p>
            <a:pPr lvl="1"/>
            <a:r>
              <a:rPr lang="cs-CZ" dirty="0" smtClean="0"/>
              <a:t>Nesmí obsahovat kvalifikační </a:t>
            </a:r>
            <a:r>
              <a:rPr lang="cs-CZ" dirty="0" smtClean="0"/>
              <a:t>kritéria, platební podmínky, pokuty za neplnění povinností dodavatele</a:t>
            </a:r>
            <a:endParaRPr lang="cs-CZ" dirty="0" smtClean="0"/>
          </a:p>
          <a:p>
            <a:pPr>
              <a:buNone/>
            </a:pPr>
            <a:r>
              <a:rPr lang="cs-CZ" dirty="0" smtClean="0"/>
              <a:t>	</a:t>
            </a:r>
          </a:p>
          <a:p>
            <a:pPr>
              <a:buNone/>
            </a:pPr>
            <a:r>
              <a:rPr lang="cs-CZ" dirty="0" smtClean="0">
                <a:solidFill>
                  <a:srgbClr val="FF0000"/>
                </a:solidFill>
              </a:rPr>
              <a:t>		</a:t>
            </a:r>
            <a:r>
              <a:rPr lang="cs-CZ" sz="2000" dirty="0" smtClean="0">
                <a:solidFill>
                  <a:srgbClr val="FF0000"/>
                </a:solidFill>
              </a:rPr>
              <a:t>Pokud je v rámci ekonomické výhodnosti nabídky</a:t>
            </a:r>
          </a:p>
          <a:p>
            <a:pPr>
              <a:buNone/>
            </a:pPr>
            <a:r>
              <a:rPr lang="cs-CZ" sz="2000" dirty="0" smtClean="0">
                <a:solidFill>
                  <a:srgbClr val="FF0000"/>
                </a:solidFill>
              </a:rPr>
              <a:t>		zvoleno více hodnotících kritérií, musí být</a:t>
            </a:r>
          </a:p>
          <a:p>
            <a:pPr>
              <a:buNone/>
            </a:pPr>
            <a:r>
              <a:rPr lang="cs-CZ" sz="2000" dirty="0" smtClean="0">
                <a:solidFill>
                  <a:srgbClr val="FF0000"/>
                </a:solidFill>
              </a:rPr>
              <a:t>		v zadávacích podmínkách stanoven způsob, </a:t>
            </a:r>
          </a:p>
          <a:p>
            <a:pPr>
              <a:buNone/>
            </a:pPr>
            <a:r>
              <a:rPr lang="cs-CZ" sz="2000" dirty="0" smtClean="0">
                <a:solidFill>
                  <a:srgbClr val="FF0000"/>
                </a:solidFill>
              </a:rPr>
              <a:t>		jak bude takové kvalitativní kritérium </a:t>
            </a:r>
          </a:p>
          <a:p>
            <a:pPr>
              <a:buNone/>
            </a:pPr>
            <a:r>
              <a:rPr lang="cs-CZ" sz="2000" dirty="0" smtClean="0">
                <a:solidFill>
                  <a:srgbClr val="FF0000"/>
                </a:solidFill>
              </a:rPr>
              <a:t>		hodnoceno.</a:t>
            </a:r>
            <a:endParaRPr lang="cs-CZ" sz="2000" dirty="0">
              <a:solidFill>
                <a:srgbClr val="FF0000"/>
              </a:solidFill>
            </a:endParaRPr>
          </a:p>
        </p:txBody>
      </p:sp>
      <p:pic>
        <p:nvPicPr>
          <p:cNvPr id="14338" name="Picture 2"/>
          <p:cNvPicPr>
            <a:picLocks noChangeAspect="1" noChangeArrowheads="1"/>
          </p:cNvPicPr>
          <p:nvPr/>
        </p:nvPicPr>
        <p:blipFill>
          <a:blip r:embed="rId2" cstate="print"/>
          <a:srcRect/>
          <a:stretch>
            <a:fillRect/>
          </a:stretch>
        </p:blipFill>
        <p:spPr bwMode="auto">
          <a:xfrm>
            <a:off x="5220072" y="404664"/>
            <a:ext cx="1296144" cy="2736304"/>
          </a:xfrm>
          <a:prstGeom prst="rect">
            <a:avLst/>
          </a:prstGeom>
          <a:noFill/>
          <a:ln w="9525">
            <a:noFill/>
            <a:miter lim="800000"/>
            <a:headEnd/>
            <a:tailEnd/>
          </a:ln>
        </p:spPr>
      </p:pic>
      <p:pic>
        <p:nvPicPr>
          <p:cNvPr id="17410" name="Picture 2"/>
          <p:cNvPicPr>
            <a:picLocks noChangeAspect="1" noChangeArrowheads="1"/>
          </p:cNvPicPr>
          <p:nvPr/>
        </p:nvPicPr>
        <p:blipFill>
          <a:blip r:embed="rId3" cstate="print"/>
          <a:srcRect/>
          <a:stretch>
            <a:fillRect/>
          </a:stretch>
        </p:blipFill>
        <p:spPr bwMode="auto">
          <a:xfrm>
            <a:off x="6948264" y="5589240"/>
            <a:ext cx="1769765" cy="764704"/>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251520" y="4293096"/>
            <a:ext cx="1104057" cy="1800200"/>
          </a:xfrm>
          <a:prstGeom prst="rect">
            <a:avLst/>
          </a:prstGeom>
          <a:noFill/>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fontScale="90000"/>
          </a:bodyPr>
          <a:lstStyle/>
          <a:p>
            <a:r>
              <a:rPr lang="cs-CZ" dirty="0" smtClean="0">
                <a:solidFill>
                  <a:srgbClr val="0070C0"/>
                </a:solidFill>
              </a:rPr>
              <a:t>Hodnotící komise a hodnocení nabídek</a:t>
            </a:r>
            <a:endParaRPr lang="cs-CZ" dirty="0">
              <a:solidFill>
                <a:srgbClr val="0070C0"/>
              </a:solidFill>
            </a:endParaRPr>
          </a:p>
        </p:txBody>
      </p:sp>
      <p:sp>
        <p:nvSpPr>
          <p:cNvPr id="3" name="Zástupný symbol pro obsah 2"/>
          <p:cNvSpPr>
            <a:spLocks noGrp="1"/>
          </p:cNvSpPr>
          <p:nvPr>
            <p:ph sz="quarter" idx="1"/>
          </p:nvPr>
        </p:nvSpPr>
        <p:spPr>
          <a:xfrm>
            <a:off x="467544" y="1628800"/>
            <a:ext cx="7467600" cy="4873752"/>
          </a:xfrm>
        </p:spPr>
        <p:txBody>
          <a:bodyPr>
            <a:normAutofit fontScale="92500" lnSpcReduction="20000"/>
          </a:bodyPr>
          <a:lstStyle/>
          <a:p>
            <a:pPr lvl="0"/>
            <a:r>
              <a:rPr lang="cs-CZ" dirty="0" smtClean="0"/>
              <a:t>Minimálně 3 osoby</a:t>
            </a:r>
          </a:p>
          <a:p>
            <a:pPr lvl="0"/>
            <a:r>
              <a:rPr lang="cs-CZ" dirty="0" smtClean="0"/>
              <a:t>Usnášeníschopná</a:t>
            </a:r>
          </a:p>
          <a:p>
            <a:pPr lvl="0"/>
            <a:r>
              <a:rPr lang="cs-CZ" dirty="0" smtClean="0"/>
              <a:t>Nepodjatá</a:t>
            </a:r>
          </a:p>
          <a:p>
            <a:pPr lvl="0"/>
            <a:r>
              <a:rPr lang="cs-CZ" dirty="0" smtClean="0"/>
              <a:t>Zachovávat mlčenlivost</a:t>
            </a:r>
          </a:p>
          <a:p>
            <a:pPr>
              <a:buNone/>
            </a:pPr>
            <a:endParaRPr lang="cs-CZ" dirty="0" smtClean="0"/>
          </a:p>
          <a:p>
            <a:pPr>
              <a:buNone/>
            </a:pPr>
            <a:r>
              <a:rPr lang="cs-CZ" dirty="0" smtClean="0"/>
              <a:t>Komise je povinna:</a:t>
            </a:r>
          </a:p>
          <a:p>
            <a:pPr lvl="1"/>
            <a:r>
              <a:rPr lang="cs-CZ" dirty="0" smtClean="0"/>
              <a:t>Nehodnotit neúplnou nabídku</a:t>
            </a:r>
          </a:p>
          <a:p>
            <a:pPr lvl="1"/>
            <a:r>
              <a:rPr lang="cs-CZ" dirty="0" smtClean="0"/>
              <a:t>Hodnotit nabídky podle stanovených hodnotících kritérií</a:t>
            </a:r>
          </a:p>
          <a:p>
            <a:pPr lvl="1"/>
            <a:r>
              <a:rPr lang="cs-CZ" dirty="0" smtClean="0"/>
              <a:t>Dodržet váhy přidělené hodnotícím kritériím</a:t>
            </a:r>
          </a:p>
          <a:p>
            <a:pPr lvl="1"/>
            <a:r>
              <a:rPr lang="cs-CZ" dirty="0" smtClean="0"/>
              <a:t>Postup hodnocení a závěry uvést ve zprávě o hodnocení nabídek</a:t>
            </a:r>
          </a:p>
          <a:p>
            <a:pPr>
              <a:buNone/>
            </a:pPr>
            <a:endParaRPr lang="cs-CZ" dirty="0" smtClean="0">
              <a:solidFill>
                <a:srgbClr val="FF0000"/>
              </a:solidFill>
            </a:endParaRPr>
          </a:p>
          <a:p>
            <a:pPr>
              <a:buNone/>
            </a:pPr>
            <a:r>
              <a:rPr lang="cs-CZ" dirty="0" smtClean="0">
                <a:solidFill>
                  <a:srgbClr val="FF0000"/>
                </a:solidFill>
              </a:rPr>
              <a:t>		Komise nesmí hodnotit nabídku, která byla </a:t>
            </a:r>
          </a:p>
          <a:p>
            <a:pPr>
              <a:buNone/>
            </a:pPr>
            <a:r>
              <a:rPr lang="cs-CZ" dirty="0" smtClean="0">
                <a:solidFill>
                  <a:srgbClr val="FF0000"/>
                </a:solidFill>
              </a:rPr>
              <a:t>		doručena  po stanovené lhůtě</a:t>
            </a:r>
          </a:p>
          <a:p>
            <a:pPr>
              <a:buNone/>
            </a:pPr>
            <a:endParaRPr lang="cs-CZ" dirty="0"/>
          </a:p>
        </p:txBody>
      </p:sp>
      <p:pic>
        <p:nvPicPr>
          <p:cNvPr id="15362" name="Picture 2"/>
          <p:cNvPicPr>
            <a:picLocks noChangeAspect="1" noChangeArrowheads="1"/>
          </p:cNvPicPr>
          <p:nvPr/>
        </p:nvPicPr>
        <p:blipFill>
          <a:blip r:embed="rId2" cstate="print"/>
          <a:srcRect/>
          <a:stretch>
            <a:fillRect/>
          </a:stretch>
        </p:blipFill>
        <p:spPr bwMode="auto">
          <a:xfrm>
            <a:off x="5292080" y="1340768"/>
            <a:ext cx="2514203" cy="1544100"/>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6876256" y="5661248"/>
            <a:ext cx="1841773" cy="795164"/>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323528" y="5400600"/>
            <a:ext cx="1104057" cy="836712"/>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a:bodyPr>
          <a:lstStyle/>
          <a:p>
            <a:r>
              <a:rPr lang="cs-CZ" sz="2900" dirty="0" smtClean="0">
                <a:solidFill>
                  <a:srgbClr val="0070C0"/>
                </a:solidFill>
              </a:rPr>
              <a:t>Zpráva o hodnocení nabídek</a:t>
            </a:r>
          </a:p>
        </p:txBody>
      </p:sp>
      <p:sp>
        <p:nvSpPr>
          <p:cNvPr id="3" name="Zástupný symbol pro obsah 2"/>
          <p:cNvSpPr>
            <a:spLocks noGrp="1"/>
          </p:cNvSpPr>
          <p:nvPr>
            <p:ph sz="quarter" idx="1"/>
          </p:nvPr>
        </p:nvSpPr>
        <p:spPr/>
        <p:txBody>
          <a:bodyPr/>
          <a:lstStyle/>
          <a:p>
            <a:r>
              <a:rPr lang="cs-CZ" dirty="0" smtClean="0"/>
              <a:t>Složení hodnotící komise</a:t>
            </a:r>
          </a:p>
          <a:p>
            <a:r>
              <a:rPr lang="cs-CZ" dirty="0" smtClean="0"/>
              <a:t>Oslovení uchazeči</a:t>
            </a:r>
          </a:p>
          <a:p>
            <a:r>
              <a:rPr lang="cs-CZ" dirty="0" smtClean="0"/>
              <a:t>Doručené nabídky</a:t>
            </a:r>
          </a:p>
          <a:p>
            <a:r>
              <a:rPr lang="cs-CZ" dirty="0" smtClean="0"/>
              <a:t>Uchazeči vyzvaní k doplnění či objasnění nabídky</a:t>
            </a:r>
          </a:p>
          <a:p>
            <a:r>
              <a:rPr lang="cs-CZ" dirty="0" smtClean="0"/>
              <a:t>Posouzené nabídky</a:t>
            </a:r>
          </a:p>
          <a:p>
            <a:r>
              <a:rPr lang="cs-CZ" dirty="0" smtClean="0"/>
              <a:t>Vyřazené nabídky + zdůvodnění</a:t>
            </a:r>
          </a:p>
          <a:p>
            <a:r>
              <a:rPr lang="cs-CZ" dirty="0" smtClean="0"/>
              <a:t>Způsob hodnocení + zdůvodnění přidělených bodů</a:t>
            </a:r>
          </a:p>
          <a:p>
            <a:r>
              <a:rPr lang="cs-CZ" dirty="0" smtClean="0"/>
              <a:t>Výsledek hodnocení</a:t>
            </a:r>
          </a:p>
          <a:p>
            <a:r>
              <a:rPr lang="cs-CZ" dirty="0" smtClean="0"/>
              <a:t>Odůvodnění výsledku hodnocení</a:t>
            </a:r>
          </a:p>
          <a:p>
            <a:r>
              <a:rPr lang="cs-CZ" dirty="0" smtClean="0"/>
              <a:t>Datum a podpis</a:t>
            </a:r>
          </a:p>
          <a:p>
            <a:endParaRPr lang="cs-CZ" dirty="0"/>
          </a:p>
        </p:txBody>
      </p:sp>
      <p:pic>
        <p:nvPicPr>
          <p:cNvPr id="19458" name="Picture 2"/>
          <p:cNvPicPr>
            <a:picLocks noChangeAspect="1" noChangeArrowheads="1"/>
          </p:cNvPicPr>
          <p:nvPr/>
        </p:nvPicPr>
        <p:blipFill>
          <a:blip r:embed="rId2" cstate="print"/>
          <a:srcRect/>
          <a:stretch>
            <a:fillRect/>
          </a:stretch>
        </p:blipFill>
        <p:spPr bwMode="auto">
          <a:xfrm>
            <a:off x="6876256" y="5589240"/>
            <a:ext cx="1841773" cy="9087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Obsah prezentace</a:t>
            </a:r>
            <a:endParaRPr lang="cs-CZ" dirty="0">
              <a:solidFill>
                <a:srgbClr val="0070C0"/>
              </a:solidFill>
            </a:endParaRPr>
          </a:p>
        </p:txBody>
      </p:sp>
      <p:sp>
        <p:nvSpPr>
          <p:cNvPr id="3" name="Zástupný symbol pro obsah 2"/>
          <p:cNvSpPr>
            <a:spLocks noGrp="1"/>
          </p:cNvSpPr>
          <p:nvPr>
            <p:ph sz="quarter" idx="1"/>
          </p:nvPr>
        </p:nvSpPr>
        <p:spPr/>
        <p:txBody>
          <a:bodyPr/>
          <a:lstStyle/>
          <a:p>
            <a:r>
              <a:rPr lang="cs-CZ" dirty="0" smtClean="0"/>
              <a:t>Veřejná zakázka</a:t>
            </a:r>
          </a:p>
          <a:p>
            <a:r>
              <a:rPr lang="cs-CZ" dirty="0" smtClean="0"/>
              <a:t>Externí dodavatel pro administraci výběrového řízení</a:t>
            </a:r>
          </a:p>
          <a:p>
            <a:r>
              <a:rPr lang="cs-CZ" dirty="0" smtClean="0"/>
              <a:t>Zacílení kontroly veřejných zakázek</a:t>
            </a:r>
          </a:p>
          <a:p>
            <a:r>
              <a:rPr lang="cs-CZ" dirty="0" smtClean="0"/>
              <a:t>Transparentnost</a:t>
            </a:r>
          </a:p>
          <a:p>
            <a:r>
              <a:rPr lang="cs-CZ" dirty="0" smtClean="0"/>
              <a:t>Rovné zacházení</a:t>
            </a:r>
          </a:p>
          <a:p>
            <a:r>
              <a:rPr lang="cs-CZ" dirty="0" smtClean="0"/>
              <a:t>Zákaz diskriminace</a:t>
            </a:r>
          </a:p>
          <a:p>
            <a:r>
              <a:rPr lang="cs-CZ" dirty="0" smtClean="0"/>
              <a:t>Předpokládaná hodnota</a:t>
            </a:r>
          </a:p>
          <a:p>
            <a:r>
              <a:rPr lang="cs-CZ" dirty="0" smtClean="0"/>
              <a:t>Předpokládaná hodnota vs. maximální hodnota</a:t>
            </a:r>
          </a:p>
          <a:p>
            <a:r>
              <a:rPr lang="cs-CZ" dirty="0" smtClean="0"/>
              <a:t>Kvalifikační předpoklady</a:t>
            </a:r>
          </a:p>
          <a:p>
            <a:endParaRPr lang="cs-CZ" dirty="0" smtClean="0"/>
          </a:p>
          <a:p>
            <a:pPr>
              <a:buNone/>
            </a:pPr>
            <a:endParaRPr lang="cs-CZ" dirty="0" smtClean="0"/>
          </a:p>
          <a:p>
            <a:endParaRPr lang="cs-CZ" dirty="0" smtClean="0"/>
          </a:p>
          <a:p>
            <a:pPr>
              <a:buNone/>
            </a:pPr>
            <a:endParaRPr lang="cs-CZ" dirty="0"/>
          </a:p>
        </p:txBody>
      </p:sp>
      <p:pic>
        <p:nvPicPr>
          <p:cNvPr id="2050" name="Picture 2"/>
          <p:cNvPicPr>
            <a:picLocks noChangeAspect="1" noChangeArrowheads="1"/>
          </p:cNvPicPr>
          <p:nvPr/>
        </p:nvPicPr>
        <p:blipFill>
          <a:blip r:embed="rId2" cstate="print"/>
          <a:srcRect/>
          <a:stretch>
            <a:fillRect/>
          </a:stretch>
        </p:blipFill>
        <p:spPr bwMode="auto">
          <a:xfrm>
            <a:off x="6876256" y="5445224"/>
            <a:ext cx="1841773" cy="112474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smtClean="0">
                <a:solidFill>
                  <a:srgbClr val="0070C0"/>
                </a:solidFill>
              </a:rPr>
              <a:t>Uzavření smlouvy</a:t>
            </a:r>
            <a:endParaRPr lang="cs-CZ" dirty="0">
              <a:solidFill>
                <a:srgbClr val="0070C0"/>
              </a:solidFill>
            </a:endParaRPr>
          </a:p>
        </p:txBody>
      </p:sp>
      <p:sp>
        <p:nvSpPr>
          <p:cNvPr id="3" name="Zástupný symbol pro obsah 2"/>
          <p:cNvSpPr>
            <a:spLocks noGrp="1"/>
          </p:cNvSpPr>
          <p:nvPr>
            <p:ph sz="quarter" idx="1"/>
          </p:nvPr>
        </p:nvSpPr>
        <p:spPr/>
        <p:txBody>
          <a:bodyPr/>
          <a:lstStyle/>
          <a:p>
            <a:pPr lvl="0"/>
            <a:r>
              <a:rPr lang="cs-CZ" dirty="0" smtClean="0"/>
              <a:t>Písemná forma</a:t>
            </a:r>
          </a:p>
          <a:p>
            <a:pPr lvl="0"/>
            <a:r>
              <a:rPr lang="cs-CZ" dirty="0" smtClean="0"/>
              <a:t>Náležitosti dle Pravidel</a:t>
            </a:r>
          </a:p>
          <a:p>
            <a:pPr lvl="0"/>
            <a:r>
              <a:rPr lang="cs-CZ" dirty="0" smtClean="0"/>
              <a:t>Po uplynutí lhůty pro podání námitek</a:t>
            </a:r>
          </a:p>
          <a:p>
            <a:pPr lvl="0"/>
            <a:r>
              <a:rPr lang="cs-CZ" dirty="0" smtClean="0"/>
              <a:t>V souladu s nabídkou (tzn. předmět, cena, jakost, množství,…)</a:t>
            </a:r>
          </a:p>
          <a:p>
            <a:pPr lvl="0"/>
            <a:r>
              <a:rPr lang="cs-CZ" dirty="0" smtClean="0"/>
              <a:t>Nesmí být uzavírány dodatky rozšiřující předmět veřejné zakázky </a:t>
            </a:r>
          </a:p>
          <a:p>
            <a:pPr lvl="0"/>
            <a:r>
              <a:rPr lang="cs-CZ" dirty="0" smtClean="0"/>
              <a:t>Nesmí být uzavírány dodatky, které podstatným způsobem mění práva a povinnosti smluvních stran</a:t>
            </a:r>
          </a:p>
          <a:p>
            <a:pPr lvl="0">
              <a:buNone/>
            </a:pPr>
            <a:endParaRPr lang="cs-CZ" dirty="0" smtClean="0"/>
          </a:p>
          <a:p>
            <a:endParaRPr lang="cs-CZ" dirty="0"/>
          </a:p>
        </p:txBody>
      </p:sp>
      <p:pic>
        <p:nvPicPr>
          <p:cNvPr id="16386" name="Picture 2"/>
          <p:cNvPicPr>
            <a:picLocks noChangeAspect="1" noChangeArrowheads="1"/>
          </p:cNvPicPr>
          <p:nvPr/>
        </p:nvPicPr>
        <p:blipFill>
          <a:blip r:embed="rId2" cstate="print"/>
          <a:srcRect/>
          <a:stretch>
            <a:fillRect/>
          </a:stretch>
        </p:blipFill>
        <p:spPr bwMode="auto">
          <a:xfrm>
            <a:off x="6372200" y="332656"/>
            <a:ext cx="1901180" cy="1101849"/>
          </a:xfrm>
          <a:prstGeom prst="rect">
            <a:avLst/>
          </a:prstGeom>
          <a:noFill/>
          <a:ln w="9525">
            <a:noFill/>
            <a:miter lim="800000"/>
            <a:headEnd/>
            <a:tailEnd/>
          </a:ln>
        </p:spPr>
      </p:pic>
      <p:pic>
        <p:nvPicPr>
          <p:cNvPr id="20482" name="Picture 2"/>
          <p:cNvPicPr>
            <a:picLocks noChangeAspect="1" noChangeArrowheads="1"/>
          </p:cNvPicPr>
          <p:nvPr/>
        </p:nvPicPr>
        <p:blipFill>
          <a:blip r:embed="rId3" cstate="print"/>
          <a:srcRect/>
          <a:stretch>
            <a:fillRect/>
          </a:stretch>
        </p:blipFill>
        <p:spPr bwMode="auto">
          <a:xfrm>
            <a:off x="7020272" y="5589240"/>
            <a:ext cx="1697757" cy="1011188"/>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fontScale="90000"/>
          </a:bodyPr>
          <a:lstStyle/>
          <a:p>
            <a:r>
              <a:rPr lang="cs-CZ" dirty="0" smtClean="0">
                <a:solidFill>
                  <a:srgbClr val="0070C0"/>
                </a:solidFill>
              </a:rPr>
              <a:t>Nemožnost uzavření smlouvy s uchazečem</a:t>
            </a:r>
            <a:endParaRPr lang="cs-CZ" dirty="0">
              <a:solidFill>
                <a:srgbClr val="0070C0"/>
              </a:solidFill>
            </a:endParaRPr>
          </a:p>
        </p:txBody>
      </p:sp>
      <p:sp>
        <p:nvSpPr>
          <p:cNvPr id="3" name="Zástupný symbol pro obsah 2"/>
          <p:cNvSpPr>
            <a:spLocks noGrp="1"/>
          </p:cNvSpPr>
          <p:nvPr>
            <p:ph sz="quarter" idx="1"/>
          </p:nvPr>
        </p:nvSpPr>
        <p:spPr/>
        <p:txBody>
          <a:bodyPr>
            <a:normAutofit fontScale="85000" lnSpcReduction="20000"/>
          </a:bodyPr>
          <a:lstStyle/>
          <a:p>
            <a:pPr lvl="0"/>
            <a:r>
              <a:rPr lang="cs-CZ" dirty="0" smtClean="0"/>
              <a:t>Pokud se na zpracování uchazečovy nabídky podílel zaměstnanec zadavatele, člen statutárního orgánu zadavatele, statutární orgán, člen správní či dozorčí rady zadavatele, člen realizačního týmu projektu či osoba, která se na základě smluvního vztahu podílela na přípravě nebo zadání předmětného výběrového řízení, </a:t>
            </a:r>
          </a:p>
          <a:p>
            <a:pPr lvl="0"/>
            <a:r>
              <a:rPr lang="cs-CZ" dirty="0" smtClean="0"/>
              <a:t>S uchazečem ve sdružení, který je zaměstnancem zadavatele či členem realizačního týmu či osobou, která se na základě smluvního vztahu podílela na přípravě nebo zadání předmětného výběrového řízení, nebo </a:t>
            </a:r>
          </a:p>
          <a:p>
            <a:pPr lvl="0"/>
            <a:r>
              <a:rPr lang="cs-CZ" dirty="0" smtClean="0"/>
              <a:t>Jehož subdodavatelem je zaměstnanec zadavatele, člen realizačního týmu či osoba, která se na základě smluvního vztahu podílela na přípravě nebo zadání předmětného výběrového řízení </a:t>
            </a:r>
          </a:p>
          <a:p>
            <a:pPr lvl="0"/>
            <a:r>
              <a:rPr lang="cs-CZ" dirty="0" smtClean="0"/>
              <a:t>Jemuž byl uložen zákaz plnění veřejných zakázek ve smyslu § 120a odst. 2) zákona č. 137/2006 Sb. a je veden </a:t>
            </a:r>
          </a:p>
          <a:p>
            <a:pPr lvl="0">
              <a:buNone/>
            </a:pPr>
            <a:r>
              <a:rPr lang="cs-CZ" dirty="0" smtClean="0"/>
              <a:t>	v rejstříku osob se zákazem plnění veřejných zakázek</a:t>
            </a:r>
          </a:p>
          <a:p>
            <a:endParaRPr lang="cs-CZ" dirty="0"/>
          </a:p>
        </p:txBody>
      </p:sp>
      <p:pic>
        <p:nvPicPr>
          <p:cNvPr id="17410" name="Picture 2"/>
          <p:cNvPicPr>
            <a:picLocks noChangeAspect="1" noChangeArrowheads="1"/>
          </p:cNvPicPr>
          <p:nvPr/>
        </p:nvPicPr>
        <p:blipFill>
          <a:blip r:embed="rId2" cstate="print"/>
          <a:srcRect/>
          <a:stretch>
            <a:fillRect/>
          </a:stretch>
        </p:blipFill>
        <p:spPr bwMode="auto">
          <a:xfrm>
            <a:off x="6444208" y="0"/>
            <a:ext cx="2337420" cy="1484784"/>
          </a:xfrm>
          <a:prstGeom prst="rect">
            <a:avLst/>
          </a:prstGeom>
          <a:noFill/>
          <a:ln w="9525">
            <a:noFill/>
            <a:miter lim="800000"/>
            <a:headEnd/>
            <a:tailEnd/>
          </a:ln>
        </p:spPr>
      </p:pic>
      <p:pic>
        <p:nvPicPr>
          <p:cNvPr id="21506" name="Picture 2"/>
          <p:cNvPicPr>
            <a:picLocks noChangeAspect="1" noChangeArrowheads="1"/>
          </p:cNvPicPr>
          <p:nvPr/>
        </p:nvPicPr>
        <p:blipFill>
          <a:blip r:embed="rId3" cstate="print"/>
          <a:srcRect/>
          <a:stretch>
            <a:fillRect/>
          </a:stretch>
        </p:blipFill>
        <p:spPr bwMode="auto">
          <a:xfrm>
            <a:off x="7092280" y="5661248"/>
            <a:ext cx="1625749" cy="7647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106"/>
          </a:xfrm>
        </p:spPr>
        <p:txBody>
          <a:bodyPr/>
          <a:lstStyle/>
          <a:p>
            <a:r>
              <a:rPr lang="cs-CZ" dirty="0" smtClean="0">
                <a:solidFill>
                  <a:srgbClr val="0070C0"/>
                </a:solidFill>
              </a:rPr>
              <a:t>Uveřejnění smlouvy</a:t>
            </a:r>
            <a:endParaRPr lang="cs-CZ" dirty="0"/>
          </a:p>
        </p:txBody>
      </p:sp>
      <p:sp>
        <p:nvSpPr>
          <p:cNvPr id="3" name="Zástupný symbol pro obsah 2"/>
          <p:cNvSpPr>
            <a:spLocks noGrp="1"/>
          </p:cNvSpPr>
          <p:nvPr>
            <p:ph sz="quarter" idx="1"/>
          </p:nvPr>
        </p:nvSpPr>
        <p:spPr/>
        <p:txBody>
          <a:bodyPr/>
          <a:lstStyle/>
          <a:p>
            <a:r>
              <a:rPr lang="cs-CZ" dirty="0" smtClean="0"/>
              <a:t>Smluvní cena</a:t>
            </a:r>
          </a:p>
          <a:p>
            <a:pPr lvl="1"/>
            <a:r>
              <a:rPr lang="cs-CZ" dirty="0" smtClean="0"/>
              <a:t> 200.000 Kč – 500.000 Kč: webové stránky MŠMT nebo Zprostředkujícího subjektu</a:t>
            </a:r>
          </a:p>
          <a:p>
            <a:pPr lvl="1"/>
            <a:r>
              <a:rPr lang="cs-CZ" dirty="0" smtClean="0"/>
              <a:t>Nad 500.000 Kč: na profilu zadavatele</a:t>
            </a:r>
          </a:p>
          <a:p>
            <a:pPr lvl="1"/>
            <a:endParaRPr lang="cs-CZ" dirty="0" smtClean="0"/>
          </a:p>
          <a:p>
            <a:pPr lvl="1">
              <a:buNone/>
            </a:pPr>
            <a:r>
              <a:rPr lang="cs-CZ" dirty="0" smtClean="0"/>
              <a:t>Lhůta: 15 dní od uzavření</a:t>
            </a:r>
          </a:p>
        </p:txBody>
      </p:sp>
      <p:pic>
        <p:nvPicPr>
          <p:cNvPr id="1026" name="Picture 2" descr="informace_m.gif"/>
          <p:cNvPicPr>
            <a:picLocks noChangeAspect="1" noChangeArrowheads="1"/>
          </p:cNvPicPr>
          <p:nvPr/>
        </p:nvPicPr>
        <p:blipFill>
          <a:blip r:embed="rId2" cstate="print"/>
          <a:srcRect/>
          <a:stretch>
            <a:fillRect/>
          </a:stretch>
        </p:blipFill>
        <p:spPr bwMode="auto">
          <a:xfrm>
            <a:off x="6228184" y="2636912"/>
            <a:ext cx="1076325" cy="12287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2286000" y="1628800"/>
            <a:ext cx="6172200" cy="1296144"/>
          </a:xfrm>
        </p:spPr>
        <p:txBody>
          <a:bodyPr>
            <a:normAutofit/>
          </a:bodyPr>
          <a:lstStyle/>
          <a:p>
            <a:r>
              <a:rPr lang="cs-CZ" dirty="0" smtClean="0"/>
              <a:t>Děkuji za pozornost a přeji dobrou chuť!</a:t>
            </a:r>
            <a:endParaRPr lang="cs-CZ" dirty="0"/>
          </a:p>
        </p:txBody>
      </p:sp>
      <p:sp>
        <p:nvSpPr>
          <p:cNvPr id="5" name="Podnadpis 4"/>
          <p:cNvSpPr>
            <a:spLocks noGrp="1"/>
          </p:cNvSpPr>
          <p:nvPr>
            <p:ph type="subTitle" idx="1"/>
          </p:nvPr>
        </p:nvSpPr>
        <p:spPr>
          <a:xfrm>
            <a:off x="2286000" y="3356992"/>
            <a:ext cx="6172200" cy="1296144"/>
          </a:xfrm>
        </p:spPr>
        <p:txBody>
          <a:bodyPr/>
          <a:lstStyle/>
          <a:p>
            <a:r>
              <a:rPr lang="cs-CZ" dirty="0" smtClean="0"/>
              <a:t>Ing. Ivana Burianová, MBA</a:t>
            </a:r>
          </a:p>
          <a:p>
            <a:r>
              <a:rPr lang="cs-CZ" dirty="0" smtClean="0"/>
              <a:t>www.</a:t>
            </a:r>
            <a:r>
              <a:rPr lang="cs-CZ" dirty="0" err="1" smtClean="0"/>
              <a:t>auditdane.cz</a:t>
            </a:r>
            <a:endParaRPr lang="cs-CZ" dirty="0"/>
          </a:p>
        </p:txBody>
      </p:sp>
      <p:pic>
        <p:nvPicPr>
          <p:cNvPr id="22530" name="Picture 2"/>
          <p:cNvPicPr>
            <a:picLocks noChangeAspect="1" noChangeArrowheads="1"/>
          </p:cNvPicPr>
          <p:nvPr/>
        </p:nvPicPr>
        <p:blipFill>
          <a:blip r:embed="rId2" cstate="print"/>
          <a:srcRect/>
          <a:stretch>
            <a:fillRect/>
          </a:stretch>
        </p:blipFill>
        <p:spPr bwMode="auto">
          <a:xfrm>
            <a:off x="4860032" y="4581128"/>
            <a:ext cx="2843808" cy="2162175"/>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6876256" y="404664"/>
            <a:ext cx="1625749" cy="980728"/>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Obsah prezentace</a:t>
            </a:r>
            <a:endParaRPr lang="cs-CZ" dirty="0">
              <a:solidFill>
                <a:srgbClr val="0070C0"/>
              </a:solidFill>
            </a:endParaRPr>
          </a:p>
        </p:txBody>
      </p:sp>
      <p:sp>
        <p:nvSpPr>
          <p:cNvPr id="3" name="Zástupný symbol pro obsah 2"/>
          <p:cNvSpPr>
            <a:spLocks noGrp="1"/>
          </p:cNvSpPr>
          <p:nvPr>
            <p:ph sz="quarter" idx="1"/>
          </p:nvPr>
        </p:nvSpPr>
        <p:spPr/>
        <p:txBody>
          <a:bodyPr/>
          <a:lstStyle/>
          <a:p>
            <a:r>
              <a:rPr lang="cs-CZ" dirty="0" smtClean="0"/>
              <a:t>Zadávací dokumentace</a:t>
            </a:r>
          </a:p>
          <a:p>
            <a:r>
              <a:rPr lang="cs-CZ" dirty="0" smtClean="0"/>
              <a:t>Uveřejnění oznámení o zahájení výběrového řízení</a:t>
            </a:r>
          </a:p>
          <a:p>
            <a:r>
              <a:rPr lang="cs-CZ" dirty="0" smtClean="0"/>
              <a:t>Oslovení dodavatelů</a:t>
            </a:r>
          </a:p>
          <a:p>
            <a:r>
              <a:rPr lang="cs-CZ" dirty="0" smtClean="0"/>
              <a:t>Nabídka</a:t>
            </a:r>
          </a:p>
          <a:p>
            <a:r>
              <a:rPr lang="cs-CZ" dirty="0" smtClean="0"/>
              <a:t>Hodnotící kritéria</a:t>
            </a:r>
          </a:p>
          <a:p>
            <a:r>
              <a:rPr lang="cs-CZ" dirty="0" smtClean="0"/>
              <a:t>Hodnotící komise a hodnocení nabídek</a:t>
            </a:r>
          </a:p>
          <a:p>
            <a:r>
              <a:rPr lang="cs-CZ" dirty="0" smtClean="0"/>
              <a:t>Uzavření smlouvy</a:t>
            </a:r>
          </a:p>
          <a:p>
            <a:r>
              <a:rPr lang="cs-CZ" dirty="0" smtClean="0"/>
              <a:t>Nemožnost uzavření smlouvy s uchazečem</a:t>
            </a:r>
            <a:endParaRPr lang="cs-CZ" dirty="0"/>
          </a:p>
        </p:txBody>
      </p:sp>
      <p:pic>
        <p:nvPicPr>
          <p:cNvPr id="3074" name="Picture 2"/>
          <p:cNvPicPr>
            <a:picLocks noChangeAspect="1" noChangeArrowheads="1"/>
          </p:cNvPicPr>
          <p:nvPr/>
        </p:nvPicPr>
        <p:blipFill>
          <a:blip r:embed="rId2" cstate="print"/>
          <a:srcRect/>
          <a:stretch>
            <a:fillRect/>
          </a:stretch>
        </p:blipFill>
        <p:spPr bwMode="auto">
          <a:xfrm>
            <a:off x="7092280" y="5589240"/>
            <a:ext cx="1656184" cy="9807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Veřejná zakázka</a:t>
            </a:r>
            <a:endParaRPr lang="cs-CZ" dirty="0">
              <a:solidFill>
                <a:srgbClr val="0070C0"/>
              </a:solidFill>
            </a:endParaRPr>
          </a:p>
        </p:txBody>
      </p:sp>
      <p:sp>
        <p:nvSpPr>
          <p:cNvPr id="3" name="Zástupný symbol pro obsah 2"/>
          <p:cNvSpPr>
            <a:spLocks noGrp="1"/>
          </p:cNvSpPr>
          <p:nvPr>
            <p:ph sz="quarter" idx="1"/>
          </p:nvPr>
        </p:nvSpPr>
        <p:spPr>
          <a:xfrm>
            <a:off x="457200" y="1600200"/>
            <a:ext cx="7467600" cy="1540768"/>
          </a:xfrm>
        </p:spPr>
        <p:txBody>
          <a:bodyPr/>
          <a:lstStyle/>
          <a:p>
            <a:pPr>
              <a:buFont typeface="Courier New" pitchFamily="49" charset="0"/>
              <a:buChar char="o"/>
            </a:pPr>
            <a:r>
              <a:rPr lang="cs-CZ" dirty="0" smtClean="0"/>
              <a:t>zadávaná zadavatelem</a:t>
            </a:r>
          </a:p>
          <a:p>
            <a:pPr>
              <a:buFont typeface="Courier New" pitchFamily="49" charset="0"/>
              <a:buChar char="o"/>
            </a:pPr>
            <a:r>
              <a:rPr lang="cs-CZ" dirty="0" smtClean="0"/>
              <a:t>prvek úplaty</a:t>
            </a:r>
          </a:p>
          <a:p>
            <a:pPr>
              <a:buFont typeface="Courier New" pitchFamily="49" charset="0"/>
              <a:buChar char="o"/>
            </a:pPr>
            <a:r>
              <a:rPr lang="cs-CZ" dirty="0" smtClean="0"/>
              <a:t>zakázka na dodávky, služby nebo stavební práce</a:t>
            </a:r>
          </a:p>
          <a:p>
            <a:pPr>
              <a:buFont typeface="Courier New" pitchFamily="49" charset="0"/>
              <a:buChar char="o"/>
            </a:pPr>
            <a:endParaRPr lang="cs-CZ" dirty="0" smtClean="0"/>
          </a:p>
          <a:p>
            <a:pPr>
              <a:buFont typeface="Courier New" pitchFamily="49" charset="0"/>
              <a:buChar char="o"/>
            </a:pPr>
            <a:endParaRPr lang="cs-CZ" dirty="0" smtClean="0"/>
          </a:p>
        </p:txBody>
      </p:sp>
      <p:sp>
        <p:nvSpPr>
          <p:cNvPr id="4" name="TextovéPole 3"/>
          <p:cNvSpPr txBox="1"/>
          <p:nvPr/>
        </p:nvSpPr>
        <p:spPr>
          <a:xfrm>
            <a:off x="683568" y="3573016"/>
            <a:ext cx="2880320" cy="830997"/>
          </a:xfrm>
          <a:prstGeom prst="rect">
            <a:avLst/>
          </a:prstGeom>
          <a:noFill/>
        </p:spPr>
        <p:txBody>
          <a:bodyPr wrap="square" rtlCol="0">
            <a:spAutoFit/>
          </a:bodyPr>
          <a:lstStyle/>
          <a:p>
            <a:r>
              <a:rPr lang="cs-CZ" sz="2400" dirty="0" smtClean="0"/>
              <a:t>Veřejná zakázka malého rozsahu</a:t>
            </a:r>
          </a:p>
        </p:txBody>
      </p:sp>
      <p:sp>
        <p:nvSpPr>
          <p:cNvPr id="7" name="TextovéPole 6"/>
          <p:cNvSpPr txBox="1"/>
          <p:nvPr/>
        </p:nvSpPr>
        <p:spPr>
          <a:xfrm>
            <a:off x="4644008" y="3573016"/>
            <a:ext cx="3096344" cy="1200329"/>
          </a:xfrm>
          <a:prstGeom prst="rect">
            <a:avLst/>
          </a:prstGeom>
          <a:noFill/>
        </p:spPr>
        <p:txBody>
          <a:bodyPr wrap="square" rtlCol="0">
            <a:spAutoFit/>
          </a:bodyPr>
          <a:lstStyle/>
          <a:p>
            <a:r>
              <a:rPr lang="cs-CZ" sz="2400" dirty="0" smtClean="0"/>
              <a:t>Závazné postupy pro zadávání prostředků finanční podpory</a:t>
            </a:r>
          </a:p>
        </p:txBody>
      </p:sp>
      <p:sp>
        <p:nvSpPr>
          <p:cNvPr id="8" name="Šipka doprava 7"/>
          <p:cNvSpPr/>
          <p:nvPr/>
        </p:nvSpPr>
        <p:spPr>
          <a:xfrm>
            <a:off x="3347864" y="37890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827584" y="5013176"/>
            <a:ext cx="5688632" cy="1200329"/>
          </a:xfrm>
          <a:prstGeom prst="rect">
            <a:avLst/>
          </a:prstGeom>
          <a:noFill/>
        </p:spPr>
        <p:txBody>
          <a:bodyPr wrap="square" rtlCol="0">
            <a:spAutoFit/>
          </a:bodyPr>
          <a:lstStyle/>
          <a:p>
            <a:r>
              <a:rPr lang="cs-CZ" sz="2400" dirty="0" smtClean="0"/>
              <a:t>Podmínky: </a:t>
            </a:r>
          </a:p>
          <a:p>
            <a:pPr lvl="1">
              <a:buFont typeface="Arial" pitchFamily="34" charset="0"/>
              <a:buChar char="•"/>
            </a:pPr>
            <a:r>
              <a:rPr lang="cs-CZ" sz="2400" dirty="0" smtClean="0"/>
              <a:t>Spjatost výdajů s realizací projektu</a:t>
            </a:r>
          </a:p>
          <a:p>
            <a:pPr lvl="1">
              <a:buFont typeface="Arial" pitchFamily="34" charset="0"/>
              <a:buChar char="•"/>
            </a:pPr>
            <a:r>
              <a:rPr lang="cs-CZ" sz="2400" dirty="0" smtClean="0"/>
              <a:t>Nezbytnost výdajů</a:t>
            </a:r>
          </a:p>
        </p:txBody>
      </p:sp>
      <p:pic>
        <p:nvPicPr>
          <p:cNvPr id="2050" name="Picture 2"/>
          <p:cNvPicPr>
            <a:picLocks noChangeAspect="1" noChangeArrowheads="1"/>
          </p:cNvPicPr>
          <p:nvPr/>
        </p:nvPicPr>
        <p:blipFill>
          <a:blip r:embed="rId2" cstate="print"/>
          <a:srcRect/>
          <a:stretch>
            <a:fillRect/>
          </a:stretch>
        </p:blipFill>
        <p:spPr bwMode="auto">
          <a:xfrm>
            <a:off x="7020272" y="0"/>
            <a:ext cx="1812032" cy="2060848"/>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6876256" y="5661248"/>
            <a:ext cx="1841773" cy="908720"/>
          </a:xfrm>
          <a:prstGeom prst="rect">
            <a:avLst/>
          </a:prstGeom>
          <a:noFill/>
          <a:ln w="9525">
            <a:noFill/>
            <a:miter lim="800000"/>
            <a:headEnd/>
            <a:tailEnd/>
          </a:ln>
        </p:spPr>
      </p:pic>
      <p:pic>
        <p:nvPicPr>
          <p:cNvPr id="10"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251520" y="5517232"/>
            <a:ext cx="1104057" cy="836712"/>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fontScale="90000"/>
          </a:bodyPr>
          <a:lstStyle/>
          <a:p>
            <a:r>
              <a:rPr lang="cs-CZ" dirty="0" smtClean="0">
                <a:solidFill>
                  <a:srgbClr val="0070C0"/>
                </a:solidFill>
              </a:rPr>
              <a:t>Externí dodavatel pro administraci výběrového řízení</a:t>
            </a:r>
            <a:endParaRPr lang="cs-CZ" dirty="0">
              <a:solidFill>
                <a:srgbClr val="0070C0"/>
              </a:solidFill>
            </a:endParaRPr>
          </a:p>
        </p:txBody>
      </p:sp>
      <p:sp>
        <p:nvSpPr>
          <p:cNvPr id="3" name="Zástupný symbol pro obsah 2"/>
          <p:cNvSpPr>
            <a:spLocks noGrp="1"/>
          </p:cNvSpPr>
          <p:nvPr>
            <p:ph sz="quarter" idx="1"/>
          </p:nvPr>
        </p:nvSpPr>
        <p:spPr>
          <a:xfrm>
            <a:off x="1619672" y="4077072"/>
            <a:ext cx="6305128" cy="2396880"/>
          </a:xfrm>
        </p:spPr>
        <p:txBody>
          <a:bodyPr/>
          <a:lstStyle/>
          <a:p>
            <a:r>
              <a:rPr lang="cs-CZ" sz="2000" dirty="0" smtClean="0">
                <a:solidFill>
                  <a:srgbClr val="FF0000"/>
                </a:solidFill>
              </a:rPr>
              <a:t>Nositelem zodpovědnosti za dodržení všech podmínek je vždy zadavatel. </a:t>
            </a:r>
          </a:p>
          <a:p>
            <a:r>
              <a:rPr lang="cs-CZ" sz="2000" dirty="0" smtClean="0">
                <a:solidFill>
                  <a:srgbClr val="FF0000"/>
                </a:solidFill>
              </a:rPr>
              <a:t>Předáním realizace zadání veřejné zakázky externímu subjektu se zadavatel této zodpovědnosti nezbavuje!</a:t>
            </a:r>
          </a:p>
          <a:p>
            <a:endParaRPr lang="cs-CZ" dirty="0"/>
          </a:p>
        </p:txBody>
      </p:sp>
      <p:sp>
        <p:nvSpPr>
          <p:cNvPr id="4" name="TextovéPole 3"/>
          <p:cNvSpPr txBox="1"/>
          <p:nvPr/>
        </p:nvSpPr>
        <p:spPr>
          <a:xfrm>
            <a:off x="467544" y="1484784"/>
            <a:ext cx="2592288" cy="461665"/>
          </a:xfrm>
          <a:prstGeom prst="rect">
            <a:avLst/>
          </a:prstGeom>
          <a:noFill/>
        </p:spPr>
        <p:txBody>
          <a:bodyPr wrap="square" rtlCol="0">
            <a:spAutoFit/>
          </a:bodyPr>
          <a:lstStyle/>
          <a:p>
            <a:r>
              <a:rPr lang="cs-CZ" sz="2400" dirty="0" smtClean="0"/>
              <a:t>Způsobilé výdaje</a:t>
            </a:r>
          </a:p>
        </p:txBody>
      </p:sp>
      <p:sp>
        <p:nvSpPr>
          <p:cNvPr id="5" name="Šipka doprava 4"/>
          <p:cNvSpPr/>
          <p:nvPr/>
        </p:nvSpPr>
        <p:spPr>
          <a:xfrm>
            <a:off x="3275856" y="14847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4572000" y="1412776"/>
            <a:ext cx="3240360" cy="646331"/>
          </a:xfrm>
          <a:prstGeom prst="rect">
            <a:avLst/>
          </a:prstGeom>
          <a:noFill/>
        </p:spPr>
        <p:txBody>
          <a:bodyPr wrap="square" rtlCol="0">
            <a:spAutoFit/>
          </a:bodyPr>
          <a:lstStyle/>
          <a:p>
            <a:r>
              <a:rPr lang="cs-CZ" dirty="0" smtClean="0"/>
              <a:t>po datu zahájení realizace projektu</a:t>
            </a:r>
            <a:endParaRPr lang="cs-CZ" dirty="0"/>
          </a:p>
        </p:txBody>
      </p:sp>
      <p:pic>
        <p:nvPicPr>
          <p:cNvPr id="3074" name="Picture 2"/>
          <p:cNvPicPr>
            <a:picLocks noChangeAspect="1" noChangeArrowheads="1"/>
          </p:cNvPicPr>
          <p:nvPr/>
        </p:nvPicPr>
        <p:blipFill>
          <a:blip r:embed="rId2" cstate="print"/>
          <a:srcRect/>
          <a:stretch>
            <a:fillRect/>
          </a:stretch>
        </p:blipFill>
        <p:spPr bwMode="auto">
          <a:xfrm>
            <a:off x="3275856" y="2492896"/>
            <a:ext cx="1143000" cy="1114425"/>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6660232" y="5661248"/>
            <a:ext cx="2057797" cy="908720"/>
          </a:xfrm>
          <a:prstGeom prst="rect">
            <a:avLst/>
          </a:prstGeom>
          <a:noFill/>
          <a:ln w="9525">
            <a:noFill/>
            <a:miter lim="800000"/>
            <a:headEnd/>
            <a:tailEnd/>
          </a:ln>
        </p:spPr>
      </p:pic>
      <p:pic>
        <p:nvPicPr>
          <p:cNvPr id="9"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179512" y="3933056"/>
            <a:ext cx="1104057" cy="2060848"/>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lstStyle/>
          <a:p>
            <a:r>
              <a:rPr lang="cs-CZ" dirty="0" smtClean="0">
                <a:solidFill>
                  <a:srgbClr val="0070C0"/>
                </a:solidFill>
              </a:rPr>
              <a:t>Zacílení kontroly veřejných zakázek</a:t>
            </a:r>
            <a:endParaRPr lang="cs-CZ" dirty="0">
              <a:solidFill>
                <a:srgbClr val="0070C0"/>
              </a:solidFill>
            </a:endParaRPr>
          </a:p>
        </p:txBody>
      </p:sp>
      <p:sp>
        <p:nvSpPr>
          <p:cNvPr id="7" name="Zástupný symbol pro obsah 6"/>
          <p:cNvSpPr>
            <a:spLocks noGrp="1"/>
          </p:cNvSpPr>
          <p:nvPr>
            <p:ph sz="quarter" idx="1"/>
          </p:nvPr>
        </p:nvSpPr>
        <p:spPr/>
        <p:txBody>
          <a:bodyPr/>
          <a:lstStyle/>
          <a:p>
            <a:r>
              <a:rPr lang="cs-CZ" dirty="0" smtClean="0"/>
              <a:t>Rozhodující pro externího auditora je posouzení skutečností, které ovlivnily, nebo mohly ovlivnit:</a:t>
            </a:r>
          </a:p>
          <a:p>
            <a:pPr>
              <a:buNone/>
            </a:pPr>
            <a:endParaRPr lang="cs-CZ" dirty="0" smtClean="0"/>
          </a:p>
          <a:p>
            <a:pPr lvl="1"/>
            <a:r>
              <a:rPr lang="cs-CZ" b="1" dirty="0" smtClean="0"/>
              <a:t>Výběr dodavatele</a:t>
            </a:r>
          </a:p>
          <a:p>
            <a:pPr lvl="1"/>
            <a:r>
              <a:rPr lang="cs-CZ" b="1" dirty="0" smtClean="0"/>
              <a:t>Cenu zakázky</a:t>
            </a:r>
          </a:p>
          <a:p>
            <a:pPr lvl="1"/>
            <a:r>
              <a:rPr lang="cs-CZ" dirty="0" smtClean="0"/>
              <a:t>Obecné zásady</a:t>
            </a:r>
          </a:p>
          <a:p>
            <a:pPr lvl="2"/>
            <a:r>
              <a:rPr lang="cs-CZ" dirty="0" smtClean="0"/>
              <a:t>Transparentnost</a:t>
            </a:r>
          </a:p>
          <a:p>
            <a:pPr lvl="2"/>
            <a:r>
              <a:rPr lang="cs-CZ" dirty="0" smtClean="0"/>
              <a:t>Rovné zacházení</a:t>
            </a:r>
          </a:p>
          <a:p>
            <a:pPr lvl="2"/>
            <a:r>
              <a:rPr lang="cs-CZ" dirty="0" smtClean="0"/>
              <a:t>Zákaz diskriminace</a:t>
            </a:r>
          </a:p>
          <a:p>
            <a:pPr lvl="2"/>
            <a:endParaRPr lang="cs-CZ" dirty="0" smtClean="0"/>
          </a:p>
          <a:p>
            <a:pPr lvl="1"/>
            <a:endParaRPr lang="cs-CZ" dirty="0"/>
          </a:p>
        </p:txBody>
      </p:sp>
      <p:pic>
        <p:nvPicPr>
          <p:cNvPr id="6" name="Picture 4"/>
          <p:cNvPicPr>
            <a:picLocks noChangeAspect="1" noChangeArrowheads="1"/>
          </p:cNvPicPr>
          <p:nvPr/>
        </p:nvPicPr>
        <p:blipFill>
          <a:blip r:embed="rId2" cstate="print"/>
          <a:srcRect/>
          <a:stretch>
            <a:fillRect/>
          </a:stretch>
        </p:blipFill>
        <p:spPr bwMode="auto">
          <a:xfrm>
            <a:off x="5580112" y="3140968"/>
            <a:ext cx="2376264" cy="1772816"/>
          </a:xfrm>
          <a:prstGeom prst="rect">
            <a:avLst/>
          </a:prstGeom>
          <a:noFill/>
          <a:ln w="9525">
            <a:noFill/>
            <a:miter lim="800000"/>
            <a:headEnd/>
            <a:tailEnd/>
          </a:ln>
        </p:spPr>
      </p:pic>
      <p:pic>
        <p:nvPicPr>
          <p:cNvPr id="6146" name="Picture 2"/>
          <p:cNvPicPr>
            <a:picLocks noChangeAspect="1" noChangeArrowheads="1"/>
          </p:cNvPicPr>
          <p:nvPr/>
        </p:nvPicPr>
        <p:blipFill>
          <a:blip r:embed="rId3" cstate="print"/>
          <a:srcRect/>
          <a:stretch>
            <a:fillRect/>
          </a:stretch>
        </p:blipFill>
        <p:spPr bwMode="auto">
          <a:xfrm>
            <a:off x="6588224" y="5661248"/>
            <a:ext cx="2129805" cy="9087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7467600" cy="648072"/>
          </a:xfrm>
        </p:spPr>
        <p:txBody>
          <a:bodyPr/>
          <a:lstStyle/>
          <a:p>
            <a:r>
              <a:rPr lang="cs-CZ" dirty="0" smtClean="0">
                <a:solidFill>
                  <a:srgbClr val="0070C0"/>
                </a:solidFill>
              </a:rPr>
              <a:t>Transparentnost</a:t>
            </a:r>
            <a:endParaRPr lang="cs-CZ" dirty="0">
              <a:solidFill>
                <a:srgbClr val="0070C0"/>
              </a:solidFill>
            </a:endParaRPr>
          </a:p>
        </p:txBody>
      </p:sp>
      <p:sp>
        <p:nvSpPr>
          <p:cNvPr id="3" name="Zástupný symbol pro obsah 2"/>
          <p:cNvSpPr>
            <a:spLocks noGrp="1"/>
          </p:cNvSpPr>
          <p:nvPr>
            <p:ph sz="quarter" idx="1"/>
          </p:nvPr>
        </p:nvSpPr>
        <p:spPr/>
        <p:txBody>
          <a:bodyPr>
            <a:normAutofit lnSpcReduction="10000"/>
          </a:bodyPr>
          <a:lstStyle/>
          <a:p>
            <a:pPr lvl="1">
              <a:buFont typeface="Courier New" pitchFamily="49" charset="0"/>
              <a:buChar char="o"/>
            </a:pPr>
            <a:r>
              <a:rPr lang="cs-CZ" sz="2400" dirty="0" smtClean="0"/>
              <a:t>přesně vymezená kritéria pro hodnocení nabídek</a:t>
            </a:r>
          </a:p>
          <a:p>
            <a:pPr lvl="1">
              <a:buFont typeface="Courier New" pitchFamily="49" charset="0"/>
              <a:buChar char="o"/>
            </a:pPr>
            <a:r>
              <a:rPr lang="cs-CZ" sz="2400" dirty="0" smtClean="0"/>
              <a:t>transparentní hodnocení dle stanovených kritérií</a:t>
            </a:r>
          </a:p>
          <a:p>
            <a:pPr lvl="1">
              <a:buFont typeface="Courier New" pitchFamily="49" charset="0"/>
              <a:buChar char="o"/>
            </a:pPr>
            <a:r>
              <a:rPr lang="cs-CZ" sz="2400" dirty="0" smtClean="0"/>
              <a:t>jasná a srozumitelná zdůvodnění rozhodnutí</a:t>
            </a:r>
          </a:p>
          <a:p>
            <a:pPr lvl="1">
              <a:buFont typeface="Courier New" pitchFamily="49" charset="0"/>
              <a:buChar char="o"/>
            </a:pPr>
            <a:r>
              <a:rPr lang="cs-CZ" sz="2400" dirty="0" smtClean="0"/>
              <a:t>archivace </a:t>
            </a:r>
          </a:p>
          <a:p>
            <a:pPr lvl="1">
              <a:buFont typeface="Courier New" pitchFamily="49" charset="0"/>
              <a:buChar char="o"/>
            </a:pPr>
            <a:endParaRPr lang="cs-CZ" sz="2400" dirty="0" smtClean="0"/>
          </a:p>
          <a:p>
            <a:pPr lvl="1">
              <a:buFont typeface="Courier New" pitchFamily="49" charset="0"/>
              <a:buChar char="o"/>
            </a:pPr>
            <a:endParaRPr lang="cs-CZ" sz="2400" dirty="0" smtClean="0"/>
          </a:p>
          <a:p>
            <a:pPr lvl="1">
              <a:buFont typeface="Courier New" pitchFamily="49" charset="0"/>
              <a:buChar char="o"/>
            </a:pPr>
            <a:endParaRPr lang="cs-CZ" sz="2400" dirty="0" smtClean="0"/>
          </a:p>
          <a:p>
            <a:pPr lvl="1">
              <a:buFont typeface="Courier New" pitchFamily="49" charset="0"/>
              <a:buChar char="o"/>
            </a:pPr>
            <a:endParaRPr lang="cs-CZ" sz="2400" dirty="0" smtClean="0"/>
          </a:p>
          <a:p>
            <a:pPr lvl="1">
              <a:buNone/>
            </a:pPr>
            <a:r>
              <a:rPr lang="cs-CZ" sz="2400" dirty="0" smtClean="0"/>
              <a:t>   </a:t>
            </a:r>
            <a:r>
              <a:rPr lang="cs-CZ" sz="2400" dirty="0" smtClean="0">
                <a:solidFill>
                  <a:srgbClr val="FF0000"/>
                </a:solidFill>
              </a:rPr>
              <a:t>Řádně archivovat veškeré dokumenty související s výběrovým řízením, uchovávat i </a:t>
            </a:r>
          </a:p>
          <a:p>
            <a:pPr lvl="1">
              <a:buNone/>
            </a:pPr>
            <a:r>
              <a:rPr lang="cs-CZ" sz="2400" dirty="0" smtClean="0">
                <a:solidFill>
                  <a:srgbClr val="FF0000"/>
                </a:solidFill>
              </a:rPr>
              <a:t>	elektronickou dokumentaci, vyřazené nabídky, dotazy, …</a:t>
            </a:r>
          </a:p>
          <a:p>
            <a:pPr lvl="1">
              <a:buFont typeface="Courier New" pitchFamily="49" charset="0"/>
              <a:buChar char="o"/>
            </a:pPr>
            <a:endParaRPr lang="cs-CZ" sz="2400" dirty="0" smtClean="0"/>
          </a:p>
          <a:p>
            <a:pPr lvl="1">
              <a:buFont typeface="Courier New" pitchFamily="49" charset="0"/>
              <a:buChar char="o"/>
            </a:pPr>
            <a:endParaRPr lang="cs-CZ" sz="2400" dirty="0" smtClean="0"/>
          </a:p>
          <a:p>
            <a:pPr lvl="1"/>
            <a:endParaRPr lang="cs-CZ" sz="2400" dirty="0" smtClean="0"/>
          </a:p>
          <a:p>
            <a:pPr>
              <a:buNone/>
            </a:pPr>
            <a:endParaRPr lang="cs-CZ" dirty="0"/>
          </a:p>
        </p:txBody>
      </p:sp>
      <p:pic>
        <p:nvPicPr>
          <p:cNvPr id="4" name="Picture 3"/>
          <p:cNvPicPr>
            <a:picLocks noChangeAspect="1" noChangeArrowheads="1"/>
          </p:cNvPicPr>
          <p:nvPr/>
        </p:nvPicPr>
        <p:blipFill>
          <a:blip r:embed="rId2" cstate="print"/>
          <a:srcRect/>
          <a:stretch>
            <a:fillRect/>
          </a:stretch>
        </p:blipFill>
        <p:spPr bwMode="auto">
          <a:xfrm>
            <a:off x="6372200" y="2924944"/>
            <a:ext cx="1656184" cy="1656184"/>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7380312" y="5661248"/>
            <a:ext cx="1409725" cy="795164"/>
          </a:xfrm>
          <a:prstGeom prst="rect">
            <a:avLst/>
          </a:prstGeom>
          <a:noFill/>
          <a:ln w="9525">
            <a:noFill/>
            <a:miter lim="800000"/>
            <a:headEnd/>
            <a:tailEnd/>
          </a:ln>
        </p:spPr>
      </p:pic>
      <p:pic>
        <p:nvPicPr>
          <p:cNvPr id="6" name="Picture 2" descr="http://www.nslev21.cz/sites/default/files/images/admin/16.jpg?1319130572">
            <a:hlinkClick r:id="rId4"/>
          </p:cNvPr>
          <p:cNvPicPr>
            <a:picLocks noChangeAspect="1" noChangeArrowheads="1"/>
          </p:cNvPicPr>
          <p:nvPr/>
        </p:nvPicPr>
        <p:blipFill>
          <a:blip r:embed="rId5" cstate="print"/>
          <a:srcRect/>
          <a:stretch>
            <a:fillRect/>
          </a:stretch>
        </p:blipFill>
        <p:spPr bwMode="auto">
          <a:xfrm>
            <a:off x="323529" y="4653136"/>
            <a:ext cx="720080" cy="1697843"/>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106"/>
          </a:xfrm>
        </p:spPr>
        <p:txBody>
          <a:bodyPr>
            <a:normAutofit/>
          </a:bodyPr>
          <a:lstStyle/>
          <a:p>
            <a:r>
              <a:rPr lang="cs-CZ" dirty="0" smtClean="0">
                <a:solidFill>
                  <a:srgbClr val="0070C0"/>
                </a:solidFill>
              </a:rPr>
              <a:t>Rovné zacházení</a:t>
            </a:r>
            <a:endParaRPr lang="cs-CZ" dirty="0">
              <a:solidFill>
                <a:srgbClr val="0070C0"/>
              </a:solidFill>
            </a:endParaRPr>
          </a:p>
        </p:txBody>
      </p:sp>
      <p:sp>
        <p:nvSpPr>
          <p:cNvPr id="3" name="Zástupný symbol pro obsah 2"/>
          <p:cNvSpPr>
            <a:spLocks noGrp="1"/>
          </p:cNvSpPr>
          <p:nvPr>
            <p:ph sz="quarter" idx="1"/>
          </p:nvPr>
        </p:nvSpPr>
        <p:spPr/>
        <p:txBody>
          <a:bodyPr>
            <a:normAutofit/>
          </a:bodyPr>
          <a:lstStyle/>
          <a:p>
            <a:pPr marL="274320" lvl="1">
              <a:spcBef>
                <a:spcPts val="600"/>
              </a:spcBef>
              <a:buSzPct val="70000"/>
              <a:buFont typeface="Courier New" pitchFamily="49" charset="0"/>
              <a:buChar char="o"/>
            </a:pPr>
            <a:r>
              <a:rPr lang="cs-CZ" sz="2400" dirty="0" smtClean="0"/>
              <a:t>Stejné podmínky</a:t>
            </a:r>
          </a:p>
          <a:p>
            <a:pPr marL="274320" lvl="1">
              <a:spcBef>
                <a:spcPts val="600"/>
              </a:spcBef>
              <a:buSzPct val="70000"/>
              <a:buFont typeface="Courier New" pitchFamily="49" charset="0"/>
              <a:buChar char="o"/>
            </a:pPr>
            <a:r>
              <a:rPr lang="cs-CZ" sz="2400" dirty="0" smtClean="0"/>
              <a:t>Stejná práva</a:t>
            </a:r>
          </a:p>
          <a:p>
            <a:pPr marL="274320" lvl="1">
              <a:spcBef>
                <a:spcPts val="600"/>
              </a:spcBef>
              <a:buSzPct val="70000"/>
              <a:buFont typeface="Courier New" pitchFamily="49" charset="0"/>
              <a:buChar char="o"/>
            </a:pPr>
            <a:r>
              <a:rPr lang="cs-CZ" sz="2400" dirty="0" smtClean="0"/>
              <a:t>Stejná hodnotící kritéria</a:t>
            </a:r>
          </a:p>
          <a:p>
            <a:pPr>
              <a:buFont typeface="Courier New" pitchFamily="49" charset="0"/>
              <a:buChar char="o"/>
            </a:pPr>
            <a:endParaRPr lang="cs-CZ" dirty="0" smtClean="0"/>
          </a:p>
          <a:p>
            <a:pPr>
              <a:buFont typeface="Courier New" pitchFamily="49" charset="0"/>
              <a:buChar char="o"/>
            </a:pPr>
            <a:endParaRPr lang="cs-CZ" dirty="0" smtClean="0"/>
          </a:p>
          <a:p>
            <a:pPr>
              <a:buFont typeface="Courier New" pitchFamily="49" charset="0"/>
              <a:buChar char="o"/>
            </a:pPr>
            <a:endParaRPr lang="cs-CZ" dirty="0" smtClean="0"/>
          </a:p>
          <a:p>
            <a:pPr>
              <a:buFont typeface="Courier New" pitchFamily="49" charset="0"/>
              <a:buChar char="o"/>
            </a:pPr>
            <a:endParaRPr lang="cs-CZ" dirty="0" smtClean="0"/>
          </a:p>
          <a:p>
            <a:pPr>
              <a:buNone/>
            </a:pPr>
            <a:endParaRPr lang="cs-CZ" dirty="0" smtClean="0"/>
          </a:p>
          <a:p>
            <a:pPr>
              <a:buNone/>
            </a:pPr>
            <a:r>
              <a:rPr lang="cs-CZ" dirty="0" smtClean="0"/>
              <a:t>   </a:t>
            </a:r>
            <a:r>
              <a:rPr lang="cs-CZ" sz="2000" dirty="0" smtClean="0">
                <a:solidFill>
                  <a:srgbClr val="FF0000"/>
                </a:solidFill>
              </a:rPr>
              <a:t>Jasně definovat přesné podmínky výběrového řízení tak, aby všichni uchazeči předem věděli, bude řízení probíhat.</a:t>
            </a:r>
            <a:endParaRPr lang="cs-CZ" dirty="0" smtClean="0">
              <a:solidFill>
                <a:srgbClr val="FF0000"/>
              </a:solidFill>
            </a:endParaRPr>
          </a:p>
          <a:p>
            <a:pPr>
              <a:buNone/>
            </a:pPr>
            <a:endParaRPr lang="cs-CZ" dirty="0"/>
          </a:p>
        </p:txBody>
      </p:sp>
      <p:pic>
        <p:nvPicPr>
          <p:cNvPr id="5123" name="Picture 3"/>
          <p:cNvPicPr>
            <a:picLocks noChangeAspect="1" noChangeArrowheads="1"/>
          </p:cNvPicPr>
          <p:nvPr/>
        </p:nvPicPr>
        <p:blipFill>
          <a:blip r:embed="rId2" cstate="print"/>
          <a:srcRect/>
          <a:stretch>
            <a:fillRect/>
          </a:stretch>
        </p:blipFill>
        <p:spPr bwMode="auto">
          <a:xfrm>
            <a:off x="3491880" y="3573016"/>
            <a:ext cx="1660575" cy="1173659"/>
          </a:xfrm>
          <a:prstGeom prst="rect">
            <a:avLst/>
          </a:prstGeom>
          <a:noFill/>
          <a:ln w="9525">
            <a:noFill/>
            <a:miter lim="800000"/>
            <a:headEnd/>
            <a:tailEnd/>
          </a:ln>
        </p:spPr>
      </p:pic>
      <p:pic>
        <p:nvPicPr>
          <p:cNvPr id="8194" name="Picture 2"/>
          <p:cNvPicPr>
            <a:picLocks noChangeAspect="1" noChangeArrowheads="1"/>
          </p:cNvPicPr>
          <p:nvPr/>
        </p:nvPicPr>
        <p:blipFill>
          <a:blip r:embed="rId3" cstate="print"/>
          <a:srcRect/>
          <a:stretch>
            <a:fillRect/>
          </a:stretch>
        </p:blipFill>
        <p:spPr bwMode="auto">
          <a:xfrm>
            <a:off x="7092280" y="5661248"/>
            <a:ext cx="1625749" cy="86717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34082"/>
          </a:xfrm>
        </p:spPr>
        <p:txBody>
          <a:bodyPr/>
          <a:lstStyle/>
          <a:p>
            <a:r>
              <a:rPr lang="cs-CZ" dirty="0" smtClean="0">
                <a:solidFill>
                  <a:srgbClr val="0070C0"/>
                </a:solidFill>
              </a:rPr>
              <a:t>Zákaz diskriminace</a:t>
            </a:r>
            <a:endParaRPr lang="cs-CZ" dirty="0">
              <a:solidFill>
                <a:srgbClr val="0070C0"/>
              </a:solidFill>
            </a:endParaRPr>
          </a:p>
        </p:txBody>
      </p:sp>
      <p:sp>
        <p:nvSpPr>
          <p:cNvPr id="3" name="Zástupný symbol pro obsah 2"/>
          <p:cNvSpPr>
            <a:spLocks noGrp="1"/>
          </p:cNvSpPr>
          <p:nvPr>
            <p:ph sz="quarter" idx="1"/>
          </p:nvPr>
        </p:nvSpPr>
        <p:spPr>
          <a:xfrm>
            <a:off x="539552" y="1196752"/>
            <a:ext cx="7467600" cy="4896544"/>
          </a:xfrm>
        </p:spPr>
        <p:txBody>
          <a:bodyPr>
            <a:normAutofit/>
          </a:bodyPr>
          <a:lstStyle/>
          <a:p>
            <a:pPr>
              <a:buNone/>
            </a:pPr>
            <a:r>
              <a:rPr lang="cs-CZ" dirty="0" smtClean="0"/>
              <a:t>Zadavatel nesmí :</a:t>
            </a:r>
          </a:p>
          <a:p>
            <a:pPr lvl="1"/>
            <a:r>
              <a:rPr lang="cs-CZ" sz="2400" dirty="0" smtClean="0"/>
              <a:t>omezovat uchazeče</a:t>
            </a:r>
          </a:p>
          <a:p>
            <a:pPr lvl="1"/>
            <a:r>
              <a:rPr lang="cs-CZ" sz="2400" dirty="0" smtClean="0"/>
              <a:t>bezdůvodně vylučovat uchazeče</a:t>
            </a:r>
          </a:p>
          <a:p>
            <a:pPr lvl="1"/>
            <a:r>
              <a:rPr lang="cs-CZ" sz="2400" dirty="0" smtClean="0"/>
              <a:t>zvýhodňovat některé dodavatele</a:t>
            </a:r>
          </a:p>
          <a:p>
            <a:pPr lvl="1"/>
            <a:r>
              <a:rPr lang="cs-CZ" sz="2400" dirty="0" smtClean="0"/>
              <a:t>zvýhodňovat konkrétní zboží</a:t>
            </a:r>
            <a:endParaRPr lang="cs-CZ" dirty="0" smtClean="0"/>
          </a:p>
          <a:p>
            <a:pPr>
              <a:buNone/>
            </a:pPr>
            <a:endParaRPr lang="cs-CZ" dirty="0"/>
          </a:p>
        </p:txBody>
      </p:sp>
      <p:pic>
        <p:nvPicPr>
          <p:cNvPr id="6146" name="Picture 2"/>
          <p:cNvPicPr>
            <a:picLocks noChangeAspect="1" noChangeArrowheads="1"/>
          </p:cNvPicPr>
          <p:nvPr/>
        </p:nvPicPr>
        <p:blipFill>
          <a:blip r:embed="rId2" cstate="print"/>
          <a:srcRect/>
          <a:stretch>
            <a:fillRect/>
          </a:stretch>
        </p:blipFill>
        <p:spPr bwMode="auto">
          <a:xfrm>
            <a:off x="1619672" y="4005064"/>
            <a:ext cx="1800200" cy="180020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7092280" y="5661248"/>
            <a:ext cx="1625749" cy="75054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DIT DANĚ CZ ">
  <a:themeElements>
    <a:clrScheme name="AUDIT DANĚ CZ">
      <a:dk1>
        <a:sysClr val="windowText" lastClr="000000"/>
      </a:dk1>
      <a:lt1>
        <a:sysClr val="window" lastClr="FFFFFF"/>
      </a:lt1>
      <a:dk2>
        <a:srgbClr val="862110"/>
      </a:dk2>
      <a:lt2>
        <a:srgbClr val="669900"/>
      </a:lt2>
      <a:accent1>
        <a:srgbClr val="862110"/>
      </a:accent1>
      <a:accent2>
        <a:srgbClr val="578200"/>
      </a:accent2>
      <a:accent3>
        <a:srgbClr val="990000"/>
      </a:accent3>
      <a:accent4>
        <a:srgbClr val="88B800"/>
      </a:accent4>
      <a:accent5>
        <a:srgbClr val="B9BEC7"/>
      </a:accent5>
      <a:accent6>
        <a:srgbClr val="D8D8D8"/>
      </a:accent6>
      <a:hlink>
        <a:srgbClr val="990000"/>
      </a:hlink>
      <a:folHlink>
        <a:srgbClr val="4D7400"/>
      </a:folHlink>
    </a:clrScheme>
    <a:fontScheme name="Vlastní 1">
      <a:majorFont>
        <a:latin typeface="Arial"/>
        <a:ea typeface=""/>
        <a:cs typeface=""/>
      </a:majorFont>
      <a:minorFont>
        <a:latin typeface="Arial"/>
        <a:ea typeface=""/>
        <a:cs typeface=""/>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TotalTime>
  <Words>717</Words>
  <Application>Microsoft Office PowerPoint</Application>
  <PresentationFormat>Předvádění na obrazovce (4:3)</PresentationFormat>
  <Paragraphs>190</Paragraphs>
  <Slides>23</Slides>
  <Notes>0</Notes>
  <HiddenSlides>0</HiddenSlides>
  <MMClips>0</MMClips>
  <ScaleCrop>false</ScaleCrop>
  <HeadingPairs>
    <vt:vector size="4" baseType="variant">
      <vt:variant>
        <vt:lpstr>Motiv</vt:lpstr>
      </vt:variant>
      <vt:variant>
        <vt:i4>2</vt:i4>
      </vt:variant>
      <vt:variant>
        <vt:lpstr>Nadpisy snímků</vt:lpstr>
      </vt:variant>
      <vt:variant>
        <vt:i4>23</vt:i4>
      </vt:variant>
    </vt:vector>
  </HeadingPairs>
  <TitlesOfParts>
    <vt:vector size="25" baseType="lpstr">
      <vt:lpstr>AUDIT DANĚ CZ </vt:lpstr>
      <vt:lpstr>Vlastní návrh</vt:lpstr>
      <vt:lpstr>Veřejné zakázky dle Pravidel OP VK z pohledu externího auditora</vt:lpstr>
      <vt:lpstr>Obsah prezentace</vt:lpstr>
      <vt:lpstr>Obsah prezentace</vt:lpstr>
      <vt:lpstr>Veřejná zakázka</vt:lpstr>
      <vt:lpstr>Externí dodavatel pro administraci výběrového řízení</vt:lpstr>
      <vt:lpstr>Zacílení kontroly veřejných zakázek</vt:lpstr>
      <vt:lpstr>Transparentnost</vt:lpstr>
      <vt:lpstr>Rovné zacházení</vt:lpstr>
      <vt:lpstr>Zákaz diskriminace</vt:lpstr>
      <vt:lpstr>Předpokládaná hodnota</vt:lpstr>
      <vt:lpstr>Předpokládaná hodnota vs. maximální hodnota</vt:lpstr>
      <vt:lpstr>Kvalifikační předpoklady</vt:lpstr>
      <vt:lpstr>Zadávací dokumentace</vt:lpstr>
      <vt:lpstr>Uveřejnění oznámení o zahájení výběrového řízení</vt:lpstr>
      <vt:lpstr>Oslovení dodavatelů</vt:lpstr>
      <vt:lpstr>Nabídka</vt:lpstr>
      <vt:lpstr>Hodnotící kritéria</vt:lpstr>
      <vt:lpstr>Hodnotící komise a hodnocení nabídek</vt:lpstr>
      <vt:lpstr>Zpráva o hodnocení nabídek</vt:lpstr>
      <vt:lpstr>Uzavření smlouvy</vt:lpstr>
      <vt:lpstr>Nemožnost uzavření smlouvy s uchazečem</vt:lpstr>
      <vt:lpstr>Uveřejnění smlouvy</vt:lpstr>
      <vt:lpstr>Děkuji za pozornost a přeji dobrou chuť!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asistentka</dc:creator>
  <cp:lastModifiedBy>ivana</cp:lastModifiedBy>
  <cp:revision>114</cp:revision>
  <dcterms:created xsi:type="dcterms:W3CDTF">2014-01-05T13:34:01Z</dcterms:created>
  <dcterms:modified xsi:type="dcterms:W3CDTF">2014-05-13T20:39:22Z</dcterms:modified>
</cp:coreProperties>
</file>