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6" r:id="rId3"/>
    <p:sldId id="307" r:id="rId4"/>
    <p:sldId id="308" r:id="rId5"/>
    <p:sldId id="309" r:id="rId6"/>
    <p:sldId id="310" r:id="rId7"/>
    <p:sldId id="257" r:id="rId8"/>
    <p:sldId id="311" r:id="rId9"/>
    <p:sldId id="297" r:id="rId10"/>
    <p:sldId id="280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4673" autoAdjust="0"/>
  </p:normalViewPr>
  <p:slideViewPr>
    <p:cSldViewPr>
      <p:cViewPr>
        <p:scale>
          <a:sx n="110" d="100"/>
          <a:sy n="110" d="100"/>
        </p:scale>
        <p:origin x="-102" y="9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669" tIns="45834" rIns="91669" bIns="4583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669" tIns="45834" rIns="91669" bIns="45834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669" tIns="45834" rIns="91669" bIns="4583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669" tIns="45834" rIns="91669" bIns="45834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669" tIns="45834" rIns="91669" bIns="4583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669" tIns="45834" rIns="91669" bIns="45834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69" tIns="45834" rIns="91669" bIns="4583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669" tIns="45834" rIns="91669" bIns="45834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669" tIns="45834" rIns="91669" bIns="4583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669" tIns="45834" rIns="91669" bIns="45834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010400" y="6483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153255"/>
                </a:solidFill>
              </a:defRPr>
            </a:lvl1pPr>
          </a:lstStyle>
          <a:p>
            <a:pPr>
              <a:defRPr/>
            </a:pPr>
            <a:fld id="{2A4A71D0-3820-4537-8AC9-32459DED91C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7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Pavel Herman</a:t>
            </a: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403648" y="1988840"/>
            <a:ext cx="6552728" cy="1583036"/>
          </a:xfrm>
        </p:spPr>
        <p:txBody>
          <a:bodyPr/>
          <a:lstStyle/>
          <a:p>
            <a:r>
              <a:rPr lang="cs-CZ" sz="3600" dirty="0" smtClean="0"/>
              <a:t>Závěry expertní skupiny MMR k některým ustanovením ZVZ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16060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572000"/>
            <a:ext cx="9144000" cy="4572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cs-CZ" sz="4400" smtClean="0">
                <a:solidFill>
                  <a:srgbClr val="153255"/>
                </a:solidFill>
              </a:rPr>
              <a:t>DĚKUJI ZA POZORNOST</a:t>
            </a:r>
            <a:endParaRPr lang="en-US" sz="4400" smtClean="0">
              <a:solidFill>
                <a:srgbClr val="153255"/>
              </a:solidFill>
            </a:endParaRPr>
          </a:p>
        </p:txBody>
      </p:sp>
      <p:sp>
        <p:nvSpPr>
          <p:cNvPr id="46083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5029200"/>
            <a:ext cx="9144000" cy="1208088"/>
          </a:xfrm>
          <a:prstGeom prst="rect">
            <a:avLst/>
          </a:prstGeo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SzPct val="250000"/>
              <a:buFont typeface="Arial" charset="0"/>
              <a:buNone/>
            </a:pPr>
            <a:endParaRPr lang="cs-CZ" dirty="0" smtClean="0"/>
          </a:p>
          <a:p>
            <a:pPr marL="0" indent="0" algn="r" eaLnBrk="1" hangingPunct="1">
              <a:lnSpc>
                <a:spcPct val="90000"/>
              </a:lnSpc>
              <a:buFont typeface="Arial" charset="0"/>
              <a:buNone/>
            </a:pPr>
            <a:r>
              <a:rPr lang="cs-CZ" sz="1800" dirty="0" smtClean="0"/>
              <a:t>Mgr. Pavel Herman  </a:t>
            </a:r>
          </a:p>
          <a:p>
            <a:pPr marL="0" indent="0" algn="r" eaLnBrk="1" hangingPunct="1">
              <a:lnSpc>
                <a:spcPct val="90000"/>
              </a:lnSpc>
              <a:buFont typeface="Arial" charset="0"/>
              <a:buNone/>
            </a:pPr>
            <a:r>
              <a:rPr lang="cs-CZ" sz="1800" dirty="0" smtClean="0"/>
              <a:t>Ministerstvo pro místní rozvoj</a:t>
            </a:r>
            <a:endParaRPr lang="en-US" sz="1800" dirty="0" smtClean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AE4C0-B0B3-4E49-92A3-26BC20386DDE}" type="slidenum">
              <a:rPr lang="cs-CZ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sz="2400" dirty="0" smtClean="0"/>
              <a:t>Uveřejňování </a:t>
            </a:r>
            <a:r>
              <a:rPr lang="cs-CZ" sz="2400" dirty="0" smtClean="0"/>
              <a:t>předpokládané hodnoty ve formulářích oznámení veřejné zakázky je nepovinné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+  prevence nízkých cen</a:t>
            </a:r>
          </a:p>
          <a:p>
            <a:pPr>
              <a:buFontTx/>
              <a:buChar char="-"/>
            </a:pPr>
            <a:r>
              <a:rPr lang="cs-CZ" sz="2400" dirty="0" smtClean="0"/>
              <a:t>   riziko přizpůsobování cen </a:t>
            </a:r>
            <a:r>
              <a:rPr lang="cs-CZ" sz="2400" dirty="0" err="1" smtClean="0"/>
              <a:t>předpokl</a:t>
            </a:r>
            <a:r>
              <a:rPr lang="cs-CZ" sz="2400" dirty="0" smtClean="0"/>
              <a:t>. hodnotě</a:t>
            </a:r>
          </a:p>
          <a:p>
            <a:r>
              <a:rPr lang="cs-CZ" sz="2400" dirty="0" smtClean="0"/>
              <a:t>!   zadavatel má povinnost PH stanovit   !</a:t>
            </a:r>
            <a:endParaRPr lang="cs-CZ" sz="24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Uveřejňování předpokládané hodnoty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sz="2400" dirty="0" smtClean="0"/>
              <a:t>Zákon, kterým se mění některé zákony v souvislosti s přijetím </a:t>
            </a:r>
            <a:r>
              <a:rPr lang="cs-CZ" sz="2400" dirty="0" err="1" smtClean="0"/>
              <a:t>rekodifikace</a:t>
            </a:r>
            <a:r>
              <a:rPr lang="cs-CZ" sz="2400" dirty="0" smtClean="0"/>
              <a:t> soukromého práva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č. 303/2013 Sb.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část šedesátá čtvrtá – změna zákona o VZ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část šedesátá pátá – změna koncesního zákona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Rekodifikace</a:t>
            </a:r>
            <a:r>
              <a:rPr lang="cs-CZ" dirty="0" smtClean="0"/>
              <a:t> občanského práva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změny </a:t>
            </a:r>
            <a:r>
              <a:rPr lang="cs-CZ" sz="2400" dirty="0" smtClean="0"/>
              <a:t>názvosloví 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přechodné ustanovení:</a:t>
            </a:r>
          </a:p>
          <a:p>
            <a:pPr algn="just"/>
            <a:r>
              <a:rPr lang="cs-CZ" sz="1800" dirty="0" smtClean="0"/>
              <a:t>Bylo-li přede dnem nabytí účinností zákona č. 89/2012 Sb., občanský zákoník, zahájeno zadávací (koncesní) řízení, řídí se soukromá práva a povinnosti ze smlouvy uzavřené na základě tohoto zadávacího (koncesního) řízení, včetně práv a povinností z porušení této smlouvy, dosavadními právními předpisy, ledaže zadavatel v zadávacích podmínkách určí jinak. To nebrání ujednání stran, že se tato jejich soukromá práva a povinnosti budou řídit zákonem č. 89/2012 Sb., občanský zákoník.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Změnový zákon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týká se soukromých práv a povinností, včetně náhrady</a:t>
            </a:r>
            <a:br>
              <a:rPr lang="cs-CZ" sz="2400" dirty="0" smtClean="0"/>
            </a:br>
            <a:r>
              <a:rPr lang="cs-CZ" sz="2400" dirty="0" smtClean="0"/>
              <a:t>  škody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</a:t>
            </a:r>
            <a:r>
              <a:rPr lang="cs-CZ" sz="2400" dirty="0" smtClean="0"/>
              <a:t>netýká se „jiných“ práv a povinností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</a:t>
            </a:r>
            <a:r>
              <a:rPr lang="cs-CZ" sz="2400" dirty="0" smtClean="0"/>
              <a:t>volba „ex post“ – nutno posuzovat podle pravidel pro </a:t>
            </a:r>
            <a:br>
              <a:rPr lang="cs-CZ" sz="2400" dirty="0" smtClean="0"/>
            </a:br>
            <a:r>
              <a:rPr lang="cs-CZ" sz="2400" dirty="0" smtClean="0"/>
              <a:t>  změny smluv - § 82/7</a:t>
            </a:r>
            <a:endParaRPr lang="cs-CZ" sz="2400" dirty="0" smtClean="0"/>
          </a:p>
          <a:p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Přechodné ustanovení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možnost </a:t>
            </a:r>
            <a:r>
              <a:rPr lang="cs-CZ" sz="2400" dirty="0" smtClean="0"/>
              <a:t>vyžádat identifikaci subdodavatelů</a:t>
            </a:r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možnost </a:t>
            </a:r>
            <a:r>
              <a:rPr lang="cs-CZ" sz="2400" dirty="0" smtClean="0"/>
              <a:t>vyloučení věcně vymezené části předmětu ze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  subdodavatelství</a:t>
            </a:r>
            <a:endParaRPr lang="cs-CZ" sz="2400" dirty="0" smtClean="0"/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Omezení subdodavatelství § 44/6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volba </a:t>
            </a:r>
            <a:r>
              <a:rPr lang="cs-CZ" sz="2400" dirty="0" smtClean="0"/>
              <a:t>dodavatele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smlouva </a:t>
            </a:r>
            <a:r>
              <a:rPr lang="cs-CZ" sz="2400" dirty="0" smtClean="0"/>
              <a:t>o poskytnutí  plnění/věcí/práv s nimiž bude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  dodavatel </a:t>
            </a:r>
            <a:r>
              <a:rPr lang="cs-CZ" sz="2400" dirty="0" smtClean="0"/>
              <a:t>oprávněn disponovat, a to v rozsahu, v němž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  subdodavatel </a:t>
            </a:r>
            <a:r>
              <a:rPr lang="cs-CZ" sz="2400" dirty="0" smtClean="0"/>
              <a:t>kvalifikaci prokázal</a:t>
            </a:r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Prokazování kvalifikace </a:t>
            </a:r>
            <a:r>
              <a:rPr lang="cs-CZ" dirty="0" smtClean="0"/>
              <a:t>subdodavatelem § 51/4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prokázání chybějící části kvalifikace nemůže být čistě </a:t>
            </a:r>
            <a:br>
              <a:rPr lang="cs-CZ" sz="2400" dirty="0" smtClean="0"/>
            </a:br>
            <a:r>
              <a:rPr lang="cs-CZ" sz="2400" dirty="0" smtClean="0"/>
              <a:t>  formální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</a:t>
            </a:r>
            <a:r>
              <a:rPr lang="cs-CZ" sz="2400" dirty="0" smtClean="0"/>
              <a:t>u vyhrazené část plnění nutno posoudit, zda plní </a:t>
            </a:r>
            <a:br>
              <a:rPr lang="cs-CZ" sz="2400" dirty="0" smtClean="0"/>
            </a:br>
            <a:r>
              <a:rPr lang="cs-CZ" sz="2400" dirty="0" smtClean="0"/>
              <a:t>  dodavatel či subdodavatel</a:t>
            </a:r>
            <a:endParaRPr lang="cs-CZ" sz="2400" dirty="0" smtClean="0"/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Prokazování kvalifikace </a:t>
            </a:r>
            <a:r>
              <a:rPr lang="cs-CZ" dirty="0" smtClean="0"/>
              <a:t>subdodavatelem § 51/4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708920"/>
            <a:ext cx="8291264" cy="3744416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Pro </a:t>
            </a:r>
            <a:r>
              <a:rPr lang="cs-CZ" dirty="0" smtClean="0"/>
              <a:t>účely posuzování věcné souvislosti při stanovení předpokládané hodnoty veřejné zakázky lze zohlednit i organizační strukturu zadavatele, pokud ji tvoří samostatně hospodařící jednotky.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Zadavatelé s oddělenými provozními jednotkami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MMR_klas</Template>
  <TotalTime>587</TotalTime>
  <Words>277</Words>
  <Application>Microsoft Office PowerPoint</Application>
  <PresentationFormat>Předvádění na obrazovce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MMR_klas</vt:lpstr>
      <vt:lpstr>Závěry expertní skupiny MMR k některým ustanovením ZVZ</vt:lpstr>
      <vt:lpstr>Uveřejňování předpokládané hodnoty</vt:lpstr>
      <vt:lpstr>Rekodifikace občanského práva</vt:lpstr>
      <vt:lpstr>Změnový zákon</vt:lpstr>
      <vt:lpstr>Přechodné ustanovení</vt:lpstr>
      <vt:lpstr>Omezení subdodavatelství § 44/6</vt:lpstr>
      <vt:lpstr>Prokazování kvalifikace subdodavatelem § 51/4</vt:lpstr>
      <vt:lpstr>Prokazování kvalifikace subdodavatelem § 51/4</vt:lpstr>
      <vt:lpstr>Zadavatelé s oddělenými provozními jednotkami</vt:lpstr>
      <vt:lpstr>DĚKUJI ZA POZORNOST</vt:lpstr>
    </vt:vector>
  </TitlesOfParts>
  <Company>MMR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*</dc:creator>
  <cp:lastModifiedBy>Pavel Herman</cp:lastModifiedBy>
  <cp:revision>171</cp:revision>
  <cp:lastPrinted>2013-02-21T11:22:33Z</cp:lastPrinted>
  <dcterms:created xsi:type="dcterms:W3CDTF">2012-11-28T11:32:44Z</dcterms:created>
  <dcterms:modified xsi:type="dcterms:W3CDTF">2013-12-10T17:17:57Z</dcterms:modified>
</cp:coreProperties>
</file>