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57" r:id="rId4"/>
    <p:sldId id="265" r:id="rId5"/>
    <p:sldId id="268" r:id="rId6"/>
    <p:sldId id="269" r:id="rId7"/>
    <p:sldId id="270" r:id="rId8"/>
    <p:sldId id="267" r:id="rId9"/>
    <p:sldId id="271" r:id="rId10"/>
    <p:sldId id="272" r:id="rId11"/>
    <p:sldId id="263" r:id="rId12"/>
    <p:sldId id="273" r:id="rId13"/>
    <p:sldId id="258" r:id="rId14"/>
    <p:sldId id="259" r:id="rId15"/>
    <p:sldId id="262" r:id="rId16"/>
    <p:sldId id="274" r:id="rId17"/>
    <p:sldId id="264" r:id="rId18"/>
    <p:sldId id="260" r:id="rId19"/>
    <p:sldId id="275" r:id="rId20"/>
    <p:sldId id="261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05" autoAdjust="0"/>
  </p:normalViewPr>
  <p:slideViewPr>
    <p:cSldViewPr>
      <p:cViewPr>
        <p:scale>
          <a:sx n="74" d="100"/>
          <a:sy n="74" d="100"/>
        </p:scale>
        <p:origin x="4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MŠMT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20</c:v>
                </c:pt>
                <c:pt idx="1">
                  <c:v>123</c:v>
                </c:pt>
                <c:pt idx="2">
                  <c:v>198</c:v>
                </c:pt>
                <c:pt idx="3">
                  <c:v>418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MPO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18</c:v>
                </c:pt>
                <c:pt idx="3">
                  <c:v>19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MPSV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7</c:v>
                </c:pt>
                <c:pt idx="1">
                  <c:v>35</c:v>
                </c:pt>
                <c:pt idx="2">
                  <c:v>79</c:v>
                </c:pt>
                <c:pt idx="3">
                  <c:v>103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MMR</c:v>
                </c:pt>
              </c:strCache>
            </c:strRef>
          </c:tx>
          <c:invertIfNegative val="0"/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9</c:v>
                </c:pt>
                <c:pt idx="2">
                  <c:v>17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586600"/>
        <c:axId val="190228840"/>
      </c:barChart>
      <c:catAx>
        <c:axId val="19058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228840"/>
        <c:crosses val="autoZero"/>
        <c:auto val="1"/>
        <c:lblAlgn val="ctr"/>
        <c:lblOffset val="100"/>
        <c:noMultiLvlLbl val="0"/>
      </c:catAx>
      <c:valAx>
        <c:axId val="190228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586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Projekty zkontrované s nálezem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List1!$A$2:$A$3</c:f>
              <c:strCache>
                <c:ptCount val="2"/>
                <c:pt idx="0">
                  <c:v>jiný nález</c:v>
                </c:pt>
                <c:pt idx="1">
                  <c:v>veřejná zakázka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388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Porušení podmínek výběrového řízení v oblastech</c:v>
                </c:pt>
              </c:strCache>
            </c:strRef>
          </c:tx>
          <c:cat>
            <c:strRef>
              <c:f>List1!$A$2:$A$7</c:f>
              <c:strCache>
                <c:ptCount val="6"/>
                <c:pt idx="0">
                  <c:v>zveřejňování</c:v>
                </c:pt>
                <c:pt idx="1">
                  <c:v>vymezení předmětu</c:v>
                </c:pt>
                <c:pt idx="2">
                  <c:v>hodnotící kriteria</c:v>
                </c:pt>
                <c:pt idx="3">
                  <c:v>kvalifikační předpoklady</c:v>
                </c:pt>
                <c:pt idx="4">
                  <c:v>neoprávněné vyloučení dodavatelů</c:v>
                </c:pt>
                <c:pt idx="5">
                  <c:v>ostatní 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17</c:v>
                </c:pt>
                <c:pt idx="3">
                  <c:v>8</c:v>
                </c:pt>
                <c:pt idx="4">
                  <c:v>6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05AC4-AFBC-47C6-84D3-811EF6E2B116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</dgm:pt>
    <dgm:pt modelId="{5928FA21-CAB3-4F3C-9D95-7BCBF75067BA}">
      <dgm:prSet phldrT="[Text]"/>
      <dgm:spPr/>
      <dgm:t>
        <a:bodyPr/>
        <a:lstStyle/>
        <a:p>
          <a:r>
            <a:rPr lang="cs-CZ" dirty="0" smtClean="0"/>
            <a:t>Porušení rozpočtové kázně</a:t>
          </a:r>
          <a:endParaRPr lang="cs-CZ" dirty="0"/>
        </a:p>
      </dgm:t>
    </dgm:pt>
    <dgm:pt modelId="{508125EA-9A0C-4991-883B-EC2F2746DE8F}" type="parTrans" cxnId="{94BA476A-7C88-4582-A557-AA8213CAE397}">
      <dgm:prSet/>
      <dgm:spPr/>
      <dgm:t>
        <a:bodyPr/>
        <a:lstStyle/>
        <a:p>
          <a:endParaRPr lang="cs-CZ"/>
        </a:p>
      </dgm:t>
    </dgm:pt>
    <dgm:pt modelId="{05965356-4A16-4EF5-9922-1F905FB51D7B}" type="sibTrans" cxnId="{94BA476A-7C88-4582-A557-AA8213CAE397}">
      <dgm:prSet/>
      <dgm:spPr/>
      <dgm:t>
        <a:bodyPr/>
        <a:lstStyle/>
        <a:p>
          <a:endParaRPr lang="cs-CZ"/>
        </a:p>
      </dgm:t>
    </dgm:pt>
    <dgm:pt modelId="{EFA355EC-CD19-4676-9256-66769A45D0FB}">
      <dgm:prSet phldrT="[Text]"/>
      <dgm:spPr/>
      <dgm:t>
        <a:bodyPr/>
        <a:lstStyle/>
        <a:p>
          <a:r>
            <a:rPr lang="cs-CZ" dirty="0" smtClean="0"/>
            <a:t>Správní delikt podle ZVZ</a:t>
          </a:r>
          <a:endParaRPr lang="cs-CZ" dirty="0"/>
        </a:p>
      </dgm:t>
    </dgm:pt>
    <dgm:pt modelId="{A084AFB4-EC80-4B21-904D-7D7EE223C7B6}" type="parTrans" cxnId="{5FF35417-0BB0-4DCE-85B2-B736B70FCF0A}">
      <dgm:prSet/>
      <dgm:spPr/>
      <dgm:t>
        <a:bodyPr/>
        <a:lstStyle/>
        <a:p>
          <a:endParaRPr lang="cs-CZ"/>
        </a:p>
      </dgm:t>
    </dgm:pt>
    <dgm:pt modelId="{C9685AEA-A2D4-4A64-AF13-C6E3D6368065}" type="sibTrans" cxnId="{5FF35417-0BB0-4DCE-85B2-B736B70FCF0A}">
      <dgm:prSet/>
      <dgm:spPr/>
      <dgm:t>
        <a:bodyPr/>
        <a:lstStyle/>
        <a:p>
          <a:endParaRPr lang="cs-CZ"/>
        </a:p>
      </dgm:t>
    </dgm:pt>
    <dgm:pt modelId="{83445616-9FEF-4687-88AF-1FC391A11A28}" type="pres">
      <dgm:prSet presAssocID="{A1305AC4-AFBC-47C6-84D3-811EF6E2B116}" presName="Name0" presStyleCnt="0">
        <dgm:presLayoutVars>
          <dgm:chMax val="7"/>
          <dgm:resizeHandles val="exact"/>
        </dgm:presLayoutVars>
      </dgm:prSet>
      <dgm:spPr/>
    </dgm:pt>
    <dgm:pt modelId="{626BD2D4-E670-43D3-B146-3401E012F892}" type="pres">
      <dgm:prSet presAssocID="{A1305AC4-AFBC-47C6-84D3-811EF6E2B116}" presName="comp1" presStyleCnt="0"/>
      <dgm:spPr/>
    </dgm:pt>
    <dgm:pt modelId="{C492DF6F-C928-4CAD-B863-1BFEE5E17416}" type="pres">
      <dgm:prSet presAssocID="{A1305AC4-AFBC-47C6-84D3-811EF6E2B116}" presName="circle1" presStyleLbl="node1" presStyleIdx="0" presStyleCnt="2"/>
      <dgm:spPr/>
      <dgm:t>
        <a:bodyPr/>
        <a:lstStyle/>
        <a:p>
          <a:endParaRPr lang="cs-CZ"/>
        </a:p>
      </dgm:t>
    </dgm:pt>
    <dgm:pt modelId="{BFE62D95-31F5-4274-9D9A-BF3A6C2597E6}" type="pres">
      <dgm:prSet presAssocID="{A1305AC4-AFBC-47C6-84D3-811EF6E2B116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06C99D-1611-493D-8C81-137AAE3E025D}" type="pres">
      <dgm:prSet presAssocID="{A1305AC4-AFBC-47C6-84D3-811EF6E2B116}" presName="comp2" presStyleCnt="0"/>
      <dgm:spPr/>
    </dgm:pt>
    <dgm:pt modelId="{FDC41CA6-EC8E-40E7-B8B2-F3E8BF811408}" type="pres">
      <dgm:prSet presAssocID="{A1305AC4-AFBC-47C6-84D3-811EF6E2B116}" presName="circle2" presStyleLbl="node1" presStyleIdx="1" presStyleCnt="2"/>
      <dgm:spPr/>
      <dgm:t>
        <a:bodyPr/>
        <a:lstStyle/>
        <a:p>
          <a:endParaRPr lang="cs-CZ"/>
        </a:p>
      </dgm:t>
    </dgm:pt>
    <dgm:pt modelId="{C8438EE3-7590-4950-92D4-37BA7B21F074}" type="pres">
      <dgm:prSet presAssocID="{A1305AC4-AFBC-47C6-84D3-811EF6E2B116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9B290A-EA51-4329-A07D-42962C7FCB2F}" type="presOf" srcId="{EFA355EC-CD19-4676-9256-66769A45D0FB}" destId="{C8438EE3-7590-4950-92D4-37BA7B21F074}" srcOrd="1" destOrd="0" presId="urn:microsoft.com/office/officeart/2005/8/layout/venn2"/>
    <dgm:cxn modelId="{5FF35417-0BB0-4DCE-85B2-B736B70FCF0A}" srcId="{A1305AC4-AFBC-47C6-84D3-811EF6E2B116}" destId="{EFA355EC-CD19-4676-9256-66769A45D0FB}" srcOrd="1" destOrd="0" parTransId="{A084AFB4-EC80-4B21-904D-7D7EE223C7B6}" sibTransId="{C9685AEA-A2D4-4A64-AF13-C6E3D6368065}"/>
    <dgm:cxn modelId="{933F54B9-3E95-4978-985A-B461C869A523}" type="presOf" srcId="{EFA355EC-CD19-4676-9256-66769A45D0FB}" destId="{FDC41CA6-EC8E-40E7-B8B2-F3E8BF811408}" srcOrd="0" destOrd="0" presId="urn:microsoft.com/office/officeart/2005/8/layout/venn2"/>
    <dgm:cxn modelId="{23B0224E-B931-4039-B508-2B6FCF084B2C}" type="presOf" srcId="{5928FA21-CAB3-4F3C-9D95-7BCBF75067BA}" destId="{C492DF6F-C928-4CAD-B863-1BFEE5E17416}" srcOrd="0" destOrd="0" presId="urn:microsoft.com/office/officeart/2005/8/layout/venn2"/>
    <dgm:cxn modelId="{C481333F-1F2F-4B19-B0DD-E65FC99EB6C7}" type="presOf" srcId="{5928FA21-CAB3-4F3C-9D95-7BCBF75067BA}" destId="{BFE62D95-31F5-4274-9D9A-BF3A6C2597E6}" srcOrd="1" destOrd="0" presId="urn:microsoft.com/office/officeart/2005/8/layout/venn2"/>
    <dgm:cxn modelId="{49BDD4AF-3E32-416D-9DAF-A43779C402C2}" type="presOf" srcId="{A1305AC4-AFBC-47C6-84D3-811EF6E2B116}" destId="{83445616-9FEF-4687-88AF-1FC391A11A28}" srcOrd="0" destOrd="0" presId="urn:microsoft.com/office/officeart/2005/8/layout/venn2"/>
    <dgm:cxn modelId="{94BA476A-7C88-4582-A557-AA8213CAE397}" srcId="{A1305AC4-AFBC-47C6-84D3-811EF6E2B116}" destId="{5928FA21-CAB3-4F3C-9D95-7BCBF75067BA}" srcOrd="0" destOrd="0" parTransId="{508125EA-9A0C-4991-883B-EC2F2746DE8F}" sibTransId="{05965356-4A16-4EF5-9922-1F905FB51D7B}"/>
    <dgm:cxn modelId="{EFFA3EAB-0733-4339-98B1-173C86616FFB}" type="presParOf" srcId="{83445616-9FEF-4687-88AF-1FC391A11A28}" destId="{626BD2D4-E670-43D3-B146-3401E012F892}" srcOrd="0" destOrd="0" presId="urn:microsoft.com/office/officeart/2005/8/layout/venn2"/>
    <dgm:cxn modelId="{25B60F58-34D4-421E-9622-5CEBA8BCD2E6}" type="presParOf" srcId="{626BD2D4-E670-43D3-B146-3401E012F892}" destId="{C492DF6F-C928-4CAD-B863-1BFEE5E17416}" srcOrd="0" destOrd="0" presId="urn:microsoft.com/office/officeart/2005/8/layout/venn2"/>
    <dgm:cxn modelId="{ACA27F0D-46A5-4594-B2D1-E2116A19294F}" type="presParOf" srcId="{626BD2D4-E670-43D3-B146-3401E012F892}" destId="{BFE62D95-31F5-4274-9D9A-BF3A6C2597E6}" srcOrd="1" destOrd="0" presId="urn:microsoft.com/office/officeart/2005/8/layout/venn2"/>
    <dgm:cxn modelId="{86589F12-8461-4BF4-B62A-2687ED752047}" type="presParOf" srcId="{83445616-9FEF-4687-88AF-1FC391A11A28}" destId="{0D06C99D-1611-493D-8C81-137AAE3E025D}" srcOrd="1" destOrd="0" presId="urn:microsoft.com/office/officeart/2005/8/layout/venn2"/>
    <dgm:cxn modelId="{697267B3-8AFF-43D3-BBF3-536BE137A46E}" type="presParOf" srcId="{0D06C99D-1611-493D-8C81-137AAE3E025D}" destId="{FDC41CA6-EC8E-40E7-B8B2-F3E8BF811408}" srcOrd="0" destOrd="0" presId="urn:microsoft.com/office/officeart/2005/8/layout/venn2"/>
    <dgm:cxn modelId="{419B3AC0-23B3-4DB3-A60B-D22D85485241}" type="presParOf" srcId="{0D06C99D-1611-493D-8C81-137AAE3E025D}" destId="{C8438EE3-7590-4950-92D4-37BA7B21F07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2DF6F-C928-4CAD-B863-1BFEE5E17416}">
      <dsp:nvSpPr>
        <dsp:cNvPr id="0" name=""/>
        <dsp:cNvSpPr/>
      </dsp:nvSpPr>
      <dsp:spPr>
        <a:xfrm>
          <a:off x="1296987" y="0"/>
          <a:ext cx="4873625" cy="4873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Porušení rozpočtové kázně</a:t>
          </a:r>
          <a:endParaRPr lang="cs-CZ" sz="1900" kern="1200" dirty="0"/>
        </a:p>
      </dsp:txBody>
      <dsp:txXfrm>
        <a:off x="2454473" y="365521"/>
        <a:ext cx="2558653" cy="828516"/>
      </dsp:txXfrm>
    </dsp:sp>
    <dsp:sp modelId="{FDC41CA6-EC8E-40E7-B8B2-F3E8BF811408}">
      <dsp:nvSpPr>
        <dsp:cNvPr id="0" name=""/>
        <dsp:cNvSpPr/>
      </dsp:nvSpPr>
      <dsp:spPr>
        <a:xfrm>
          <a:off x="1906190" y="1218406"/>
          <a:ext cx="3655218" cy="3655218"/>
        </a:xfrm>
        <a:prstGeom prst="ellipse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Správní delikt podle ZVZ</a:t>
          </a:r>
          <a:endParaRPr lang="cs-CZ" sz="1900" kern="1200" dirty="0"/>
        </a:p>
      </dsp:txBody>
      <dsp:txXfrm>
        <a:off x="2441485" y="2132210"/>
        <a:ext cx="2584629" cy="1827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632366-F6C4-4C17-AA09-73347E62448B}" type="datetimeFigureOut">
              <a:rPr lang="cs-CZ" smtClean="0"/>
              <a:t>13. 5. 2014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FDE442-FF0A-440E-8FF6-F075E84CFE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780928"/>
            <a:ext cx="6172200" cy="1944216"/>
          </a:xfrm>
        </p:spPr>
        <p:txBody>
          <a:bodyPr>
            <a:normAutofit/>
          </a:bodyPr>
          <a:lstStyle/>
          <a:p>
            <a:r>
              <a:rPr lang="cs-CZ" dirty="0"/>
              <a:t>Problematika veřejných zakázek ve vztahu k porušení rozpočtové kázně z pohledu orgánů Finanční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Fillová</a:t>
            </a:r>
          </a:p>
          <a:p>
            <a:r>
              <a:rPr lang="cs-CZ" dirty="0" smtClean="0"/>
              <a:t>Vedoucí oddělení dotací a finanční kontroly</a:t>
            </a:r>
          </a:p>
          <a:p>
            <a:r>
              <a:rPr lang="cs-CZ" dirty="0" smtClean="0"/>
              <a:t>Finanční úřad pro Jihomoravský kraj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19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Porušení rozpočtové kázně je vymezeno jako porušení povinnosti dané právním předpisem (§44 odst. 1 rozpočtových pravidel)</a:t>
            </a:r>
          </a:p>
          <a:p>
            <a:r>
              <a:rPr lang="cs-CZ" dirty="0" smtClean="0"/>
              <a:t>V oblasti zadávání veřejných zakázek lze PRK konstatovat při porušení prakticky jakékoliv povinnosti vyplývající ze zákona o veřejných zakázkách </a:t>
            </a:r>
          </a:p>
          <a:p>
            <a:r>
              <a:rPr lang="cs-CZ" dirty="0" smtClean="0"/>
              <a:t>Zdánlivý nesoulad mezi rozhodováním ÚOHS a FÚ při kontrole totožné veřejné zakázky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rozpočtové kázně spočívající v nesprávně provedeném výběrovém řízení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5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FÚ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FÚ v rámci výkonu správy odvodů za porušení rozpočtové kázně posuzuje splnění povinností při zadávání VZ pouze u účelově určených peněžních prostředků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státního rozpočtu,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jiných peněžních prostředků státu,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Prostředků poskytnutých ze </a:t>
            </a:r>
            <a:endParaRPr lang="cs-CZ" dirty="0" smtClean="0"/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státního rozpočtu,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Státních </a:t>
            </a:r>
            <a:r>
              <a:rPr lang="cs-CZ" dirty="0" smtClean="0"/>
              <a:t>finančních aktiv,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Státního fondu,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Národního fondu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43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při zadávání veřejných zakázek jsou příjemci účelově určených prostředků stanoveny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zákonem č.137/2006 Sb., o veřejných zakázkách</a:t>
            </a:r>
          </a:p>
          <a:p>
            <a:pPr lvl="1">
              <a:buClr>
                <a:srgbClr val="B83D68"/>
              </a:buClr>
              <a:buFont typeface="Wingdings" pitchFamily="2" charset="2"/>
              <a:buChar char="Ø"/>
            </a:pPr>
            <a:r>
              <a:rPr lang="cs-CZ" dirty="0">
                <a:solidFill>
                  <a:prstClr val="black"/>
                </a:solidFill>
              </a:rPr>
              <a:t>Veřejný zadavatel podle §2 odst. 2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podmínkách rozhodnutí, dohody nebo smlouvy </a:t>
            </a:r>
            <a:r>
              <a:rPr lang="cs-CZ" dirty="0"/>
              <a:t>o poskytnutí dotace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 případech, kdy se na subjekt nebo danou veřejnou zakázku zákon nevztahuje (výjimky z postupu podle ZVZ uvedené v §18 zákona)</a:t>
            </a:r>
          </a:p>
          <a:p>
            <a:pPr marL="36576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5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Porušení rozpočtové kázně v důsledku porušení povinností pro zadávání veřejných zakázek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Výdej poskytnutých prostředků dodavateli, který nebyl vybrán v souladu se ZVZ</a:t>
            </a:r>
          </a:p>
          <a:p>
            <a:endParaRPr lang="cs-CZ" dirty="0" smtClean="0"/>
          </a:p>
          <a:p>
            <a:r>
              <a:rPr lang="cs-CZ" dirty="0" smtClean="0"/>
              <a:t>Skutková podstata neoprávněného použití dle §3 písm. e) rozpočtových pravidel</a:t>
            </a:r>
          </a:p>
          <a:p>
            <a:endParaRPr lang="cs-CZ" dirty="0" smtClean="0"/>
          </a:p>
          <a:p>
            <a:r>
              <a:rPr lang="cs-CZ" dirty="0" smtClean="0"/>
              <a:t>Porušení rozpočtové kázně podle </a:t>
            </a:r>
            <a:r>
              <a:rPr lang="cs-CZ" dirty="0" err="1" smtClean="0"/>
              <a:t>ust</a:t>
            </a:r>
            <a:r>
              <a:rPr lang="cs-CZ" dirty="0" smtClean="0"/>
              <a:t>. § 44 odst. 1 písm. a), b) nebo j).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2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zjištěná pochybení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Zadavatelem </a:t>
            </a:r>
            <a:r>
              <a:rPr lang="cs-CZ" dirty="0"/>
              <a:t>stanovené parametry výběrového řízení (limitní cena</a:t>
            </a:r>
            <a:r>
              <a:rPr lang="cs-CZ" dirty="0" smtClean="0"/>
              <a:t>, rozsah </a:t>
            </a:r>
            <a:r>
              <a:rPr lang="cs-CZ" dirty="0"/>
              <a:t>a druh prací) nepromítnuté do smlouvy s vybraným realizátorem </a:t>
            </a:r>
            <a:r>
              <a:rPr lang="cs-CZ" dirty="0" smtClean="0"/>
              <a:t>akce, </a:t>
            </a:r>
            <a:r>
              <a:rPr lang="cs-CZ" dirty="0"/>
              <a:t>resp</a:t>
            </a:r>
            <a:r>
              <a:rPr lang="cs-CZ" dirty="0" smtClean="0"/>
              <a:t>. v </a:t>
            </a:r>
            <a:r>
              <a:rPr lang="cs-CZ" dirty="0"/>
              <a:t>průběhu realizace akce změněny </a:t>
            </a:r>
          </a:p>
          <a:p>
            <a:pPr lvl="0"/>
            <a:r>
              <a:rPr lang="cs-CZ" dirty="0"/>
              <a:t>nastavení diskriminačních </a:t>
            </a:r>
            <a:r>
              <a:rPr lang="cs-CZ" dirty="0" smtClean="0"/>
              <a:t>kvalifikačních parametrů </a:t>
            </a:r>
            <a:r>
              <a:rPr lang="cs-CZ" dirty="0"/>
              <a:t>výběrového řízení (min</a:t>
            </a:r>
            <a:r>
              <a:rPr lang="cs-CZ" dirty="0" smtClean="0"/>
              <a:t>. počet </a:t>
            </a:r>
            <a:r>
              <a:rPr lang="cs-CZ" dirty="0"/>
              <a:t>realizovaných akcí)</a:t>
            </a:r>
          </a:p>
          <a:p>
            <a:pPr lvl="0"/>
            <a:r>
              <a:rPr lang="cs-CZ" dirty="0"/>
              <a:t>označení konkrétního výrobku v zadávací dokumentaci - </a:t>
            </a:r>
            <a:r>
              <a:rPr lang="cs-CZ" dirty="0" smtClean="0"/>
              <a:t>nejčastěji </a:t>
            </a:r>
            <a:r>
              <a:rPr lang="cs-CZ" dirty="0"/>
              <a:t>problém při nákupu IT techniky (taktovací </a:t>
            </a:r>
            <a:r>
              <a:rPr lang="cs-CZ" dirty="0" smtClean="0"/>
              <a:t>frekvence)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2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Nejčastěji zjištěná pochybení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Smluvní </a:t>
            </a:r>
            <a:r>
              <a:rPr lang="cs-CZ" dirty="0"/>
              <a:t>pokuta jako hodnotící kritérium - </a:t>
            </a:r>
            <a:r>
              <a:rPr lang="cs-CZ" dirty="0" smtClean="0"/>
              <a:t>od </a:t>
            </a:r>
            <a:r>
              <a:rPr lang="cs-CZ" dirty="0"/>
              <a:t>novely zákona o VZ, t.j. od 1.4.2012, nelze smluvní pokutu jako hodnotící kritérium </a:t>
            </a:r>
            <a:r>
              <a:rPr lang="cs-CZ" dirty="0" smtClean="0"/>
              <a:t>použít</a:t>
            </a:r>
            <a:endParaRPr lang="cs-CZ" dirty="0"/>
          </a:p>
          <a:p>
            <a:pPr lvl="0"/>
            <a:r>
              <a:rPr lang="cs-CZ" dirty="0"/>
              <a:t>N</a:t>
            </a:r>
            <a:r>
              <a:rPr lang="cs-CZ" dirty="0" smtClean="0"/>
              <a:t>evyloučení </a:t>
            </a:r>
            <a:r>
              <a:rPr lang="cs-CZ" dirty="0"/>
              <a:t>uchazeče nesplňujícího kvalifikační předpoklady resp. obsah nabídky</a:t>
            </a:r>
          </a:p>
          <a:p>
            <a:pPr lvl="0"/>
            <a:r>
              <a:rPr lang="cs-CZ" dirty="0"/>
              <a:t>N</a:t>
            </a:r>
            <a:r>
              <a:rPr lang="cs-CZ" dirty="0" smtClean="0"/>
              <a:t>eoslovení </a:t>
            </a:r>
            <a:r>
              <a:rPr lang="cs-CZ" dirty="0"/>
              <a:t>zákonem nebo podmínkami požadovaného počtu zájemců o zakázku-na základě průzkumu trhu a získaných informacích o tom, že oslovený je schopen zakázku </a:t>
            </a:r>
            <a:r>
              <a:rPr lang="cs-CZ" dirty="0" smtClean="0"/>
              <a:t>realizovat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Vyměření odvodu a penále, opravné prostředky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5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Odvod za porušení rozpočtové kázně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Odvod za porušení rozpočtové kázně vyměří správce daně v částce, v jaké byla porušena rozpočtové kázeň</a:t>
            </a:r>
          </a:p>
          <a:p>
            <a:r>
              <a:rPr lang="cs-CZ" dirty="0" smtClean="0"/>
              <a:t>Výdej poskytnutých prostředků učiněný dodavateli na základě chybně provedeného výběrového řízení = částka porušení rozpočtové kázně</a:t>
            </a:r>
          </a:p>
          <a:p>
            <a:r>
              <a:rPr lang="cs-CZ" dirty="0" smtClean="0"/>
              <a:t>Poskytovatel může vyčlenit v rozhodnutí o poskytnutí dotace některé podmínky jako méně závažné, potom je vyměřena částka stanovená poskytovatelem </a:t>
            </a:r>
          </a:p>
          <a:p>
            <a:r>
              <a:rPr lang="cs-CZ" dirty="0" smtClean="0"/>
              <a:t>Pokyn Evropské komise COCOF 07/0037/03 ke stanovení finančních oprav v případě nedodržení pravidel pro veřejné zakázky – odpovídající sankce musí být zapracovány do rozhodnutí </a:t>
            </a:r>
          </a:p>
          <a:p>
            <a:r>
              <a:rPr lang="cs-CZ" dirty="0" smtClean="0"/>
              <a:t>Penále</a:t>
            </a:r>
          </a:p>
        </p:txBody>
      </p:sp>
    </p:spTree>
    <p:extLst>
      <p:ext uri="{BB962C8B-B14F-4D97-AF65-F5344CB8AC3E}">
        <p14:creationId xmlns:p14="http://schemas.microsoft.com/office/powerpoint/2010/main" val="10907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poskytovatele podle §14e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§ 14e rozpočtových pravidel má poskytovatel možnost nevyplatit část dotace</a:t>
            </a:r>
          </a:p>
          <a:p>
            <a:r>
              <a:rPr lang="cs-CZ" dirty="0" smtClean="0"/>
              <a:t>Postačí „domněnka“ poskytovatele, že došlo k porušení pravidel pro zadávání veřejných zakázek spolufinancovaných z rozpočtu EU</a:t>
            </a:r>
          </a:p>
          <a:p>
            <a:r>
              <a:rPr lang="cs-CZ" dirty="0" smtClean="0"/>
              <a:t>V kterékoliv fázi projektu, pokud existuje část prostředků, které poskytovatel dosud nevyplatil</a:t>
            </a:r>
          </a:p>
          <a:p>
            <a:r>
              <a:rPr lang="cs-CZ" dirty="0" smtClean="0"/>
              <a:t>Poskytovatel oznámí tento svůj postup FÚ</a:t>
            </a:r>
          </a:p>
          <a:p>
            <a:r>
              <a:rPr lang="cs-CZ" dirty="0" smtClean="0"/>
              <a:t>FÚ již v rozsahu opatření poskytovatele </a:t>
            </a:r>
            <a:r>
              <a:rPr lang="cs-CZ" dirty="0">
                <a:solidFill>
                  <a:prstClr val="black"/>
                </a:solidFill>
              </a:rPr>
              <a:t>nebude </a:t>
            </a:r>
            <a:r>
              <a:rPr lang="cs-CZ" dirty="0" smtClean="0"/>
              <a:t>kontrolovat postup příjemce při zadávání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4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r>
              <a:rPr lang="cs-CZ" dirty="0" smtClean="0"/>
              <a:t>Proč Finanční úřad kontroluje veřejné zakázky?</a:t>
            </a:r>
          </a:p>
          <a:p>
            <a:endParaRPr lang="cs-CZ" dirty="0" smtClean="0"/>
          </a:p>
          <a:p>
            <a:r>
              <a:rPr lang="cs-CZ" dirty="0" smtClean="0"/>
              <a:t>Porušení rozpočtové kázně spočívající v nesprávně provedeném výběrovém řízení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Co je </a:t>
            </a:r>
            <a:r>
              <a:rPr lang="cs-CZ" smtClean="0"/>
              <a:t>to porušení </a:t>
            </a:r>
            <a:r>
              <a:rPr lang="cs-CZ" dirty="0" smtClean="0"/>
              <a:t>rozpočtové kázně podle rozpočtových pravidel?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Jaké druhy pochybení v zadávání veřejných zakázek nejčastěji zjišťuje FÚ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 smtClean="0"/>
              <a:t>Vyměření odvodu a penále, opravné prostředky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Jaké používá FÚ procesní postupy při vyměření  odvodu za porušení rozpočtové kázně?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Jaké jsou možnosti obrany proti vyměření odvodu?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9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Opravné prostředky, prominutí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Daňový subjekt může </a:t>
            </a:r>
            <a:r>
              <a:rPr lang="cs-CZ" dirty="0" smtClean="0"/>
              <a:t>uplatňovat svá práva </a:t>
            </a:r>
            <a:r>
              <a:rPr lang="cs-CZ" dirty="0" smtClean="0"/>
              <a:t>v </a:t>
            </a:r>
            <a:r>
              <a:rPr lang="cs-CZ" dirty="0" smtClean="0"/>
              <a:t>průběhu </a:t>
            </a:r>
            <a:r>
              <a:rPr lang="cs-CZ" dirty="0" smtClean="0"/>
              <a:t>celého daňového </a:t>
            </a:r>
            <a:r>
              <a:rPr lang="cs-CZ" dirty="0" smtClean="0"/>
              <a:t>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V průběhu </a:t>
            </a:r>
            <a:r>
              <a:rPr lang="cs-CZ" dirty="0"/>
              <a:t>daňové kontroly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/>
              <a:t>Řízení bez kontroly</a:t>
            </a:r>
          </a:p>
          <a:p>
            <a:r>
              <a:rPr lang="cs-CZ" dirty="0" smtClean="0"/>
              <a:t>Řádné opravné prostředky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Odvolání</a:t>
            </a:r>
          </a:p>
          <a:p>
            <a:r>
              <a:rPr lang="cs-CZ" dirty="0" smtClean="0"/>
              <a:t>Mimořádné, dozorčí opravné prostředky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Obnova řízení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Přezkoumání rozhodnutí</a:t>
            </a:r>
          </a:p>
          <a:p>
            <a:r>
              <a:rPr lang="cs-CZ" dirty="0" smtClean="0"/>
              <a:t>Správní soudnictví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Žaloba proti rozhodnutí správního orgánu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Lhůta dva měsíce od doručení rozhodnutí</a:t>
            </a:r>
          </a:p>
          <a:p>
            <a:pPr marL="731520" lvl="2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55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Prominutí odvodu a penále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Rozhoduje Generální finanční ředitelství podle §44a odst. 10 a 11 rozpočtových pravidel</a:t>
            </a:r>
          </a:p>
          <a:p>
            <a:r>
              <a:rPr lang="cs-CZ" dirty="0" smtClean="0"/>
              <a:t>Pokyn GFŘ – D- 15</a:t>
            </a:r>
          </a:p>
          <a:p>
            <a:r>
              <a:rPr lang="cs-CZ" dirty="0" smtClean="0"/>
              <a:t>Lhůta pro podání žádosti 1 rok ode dne nabytí právní moci platebního výměru</a:t>
            </a:r>
          </a:p>
          <a:p>
            <a:r>
              <a:rPr lang="cs-CZ" dirty="0" smtClean="0"/>
              <a:t>Stavění lhůty: obnova řízení, přezkoumání rozhodnutí, správní žaloba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Katerina.fillova@fs.mfcr.cz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5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úřad a kontrola veřejných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Porušení pravidel při výběru dodavatelů může znamenat současně porušení rozpočtové kázně</a:t>
            </a:r>
          </a:p>
          <a:p>
            <a:r>
              <a:rPr lang="cs-CZ" dirty="0" smtClean="0"/>
              <a:t>Zákon 218/2000 Sb., o rozpočtových pravidlech a o změně některých souvisejících zákonů (rozpočtová pravidla)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§3 </a:t>
            </a:r>
            <a:r>
              <a:rPr lang="cs-CZ" dirty="0" err="1" smtClean="0"/>
              <a:t>písm</a:t>
            </a:r>
            <a:r>
              <a:rPr lang="cs-CZ" dirty="0" smtClean="0"/>
              <a:t> e)</a:t>
            </a:r>
          </a:p>
          <a:p>
            <a:r>
              <a:rPr lang="cs-CZ" dirty="0" smtClean="0"/>
              <a:t>Správa odvodů za porušení rozpočtové kázně je zákonem svěřena územním finančním orgánům:</a:t>
            </a:r>
          </a:p>
          <a:p>
            <a:pPr lvl="1"/>
            <a:r>
              <a:rPr lang="cs-CZ" dirty="0" smtClean="0"/>
              <a:t>Finanční úřad – oddělení dotací a finanční kontroly</a:t>
            </a:r>
          </a:p>
          <a:p>
            <a:pPr lvl="1"/>
            <a:r>
              <a:rPr lang="cs-CZ" dirty="0" smtClean="0"/>
              <a:t>Odvolací finanční ředitelství </a:t>
            </a:r>
          </a:p>
          <a:p>
            <a:pPr lvl="1"/>
            <a:r>
              <a:rPr lang="cs-CZ" dirty="0" smtClean="0"/>
              <a:t>Generální finanční ředitelství</a:t>
            </a:r>
          </a:p>
        </p:txBody>
      </p:sp>
    </p:spTree>
    <p:extLst>
      <p:ext uri="{BB962C8B-B14F-4D97-AF65-F5344CB8AC3E}">
        <p14:creationId xmlns:p14="http://schemas.microsoft.com/office/powerpoint/2010/main" val="27018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odvodů za porušení rozpočtové kázně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Procesní předpis: zákon č. 280/2009 Sb., daňový řád</a:t>
            </a:r>
          </a:p>
          <a:p>
            <a:r>
              <a:rPr lang="cs-CZ" dirty="0" smtClean="0"/>
              <a:t>Odvod a penále za porušení rozpočtové kázně spadá pod pojem „daň“ podle daňového řádu</a:t>
            </a:r>
          </a:p>
          <a:p>
            <a:r>
              <a:rPr lang="cs-CZ" dirty="0" smtClean="0"/>
              <a:t>FÚ stanoví výši odvodu a penále v rámci daňového řízení</a:t>
            </a:r>
          </a:p>
          <a:p>
            <a:pPr lvl="1"/>
            <a:r>
              <a:rPr lang="cs-CZ" dirty="0" smtClean="0"/>
              <a:t>Daňová kontrola</a:t>
            </a:r>
          </a:p>
          <a:p>
            <a:pPr lvl="1"/>
            <a:r>
              <a:rPr lang="cs-CZ" dirty="0" smtClean="0"/>
              <a:t>Daňové řízení bez kontroly</a:t>
            </a:r>
          </a:p>
          <a:p>
            <a:r>
              <a:rPr lang="cs-CZ" dirty="0" smtClean="0"/>
              <a:t>Porušitel rozpočtové kázně má postavení daňového subjektu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6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Podněty poskytovatelů k zahájení řízení – jihomoravský kraj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79162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0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Pochybení při výběrovém řízení v rámci kontrolní činnosti – jihomoravský kraj 2013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608673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8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980769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k rozhodování ÚOHS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Dohled nad dodržováním povinností zadavatelů je dle zákona o veřejných zakázkách svěřen Úřadu pro ochranu hospodářské soutěže (§112 odst. 1)</a:t>
            </a:r>
          </a:p>
          <a:p>
            <a:r>
              <a:rPr lang="cs-CZ" dirty="0" smtClean="0"/>
              <a:t>Rozhoduje o uložení předběžných a nápravných opatření</a:t>
            </a:r>
          </a:p>
          <a:p>
            <a:r>
              <a:rPr lang="cs-CZ" dirty="0" smtClean="0"/>
              <a:t>V době po uzavření smlouvy ukládá sankce za spáchání správního deliktu</a:t>
            </a:r>
          </a:p>
          <a:p>
            <a:r>
              <a:rPr lang="cs-CZ" dirty="0" smtClean="0"/>
              <a:t>Do skutkové podstaty správního deliktu spadají pouze nejzávažnější porušení zákona o veřejných zakázkách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8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156469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7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514</TotalTime>
  <Words>863</Words>
  <Application>Microsoft Office PowerPoint</Application>
  <PresentationFormat>Předvádění na obrazovce (4:3)</PresentationFormat>
  <Paragraphs>106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Book Antiqua</vt:lpstr>
      <vt:lpstr>Wingdings</vt:lpstr>
      <vt:lpstr>Wingdings 2</vt:lpstr>
      <vt:lpstr>Arkýř</vt:lpstr>
      <vt:lpstr>Problematika veřejných zakázek ve vztahu k porušení rozpočtové kázně z pohledu orgánů Finanční správy</vt:lpstr>
      <vt:lpstr>Prezentace aplikace PowerPoint</vt:lpstr>
      <vt:lpstr>Finanční úřad a kontrola veřejných zakázek</vt:lpstr>
      <vt:lpstr>Správa odvodů za porušení rozpočtové kázně</vt:lpstr>
      <vt:lpstr>Podněty poskytovatelů k zahájení řízení – jihomoravský kraj</vt:lpstr>
      <vt:lpstr>Pochybení při výběrovém řízení v rámci kontrolní činnosti – jihomoravský kraj 2013</vt:lpstr>
      <vt:lpstr>Prezentace aplikace PowerPoint</vt:lpstr>
      <vt:lpstr>Vztah k rozhodování ÚOHS</vt:lpstr>
      <vt:lpstr>Prezentace aplikace PowerPoint</vt:lpstr>
      <vt:lpstr>Prezentace aplikace PowerPoint</vt:lpstr>
      <vt:lpstr>Porušení rozpočtové kázně spočívající v nesprávně provedeném výběrovém řízení</vt:lpstr>
      <vt:lpstr>Kompetence FÚ</vt:lpstr>
      <vt:lpstr>Povinnosti při zadávání veřejných zakázek jsou příjemci účelově určených prostředků stanoveny</vt:lpstr>
      <vt:lpstr>Porušení rozpočtové kázně v důsledku porušení povinností pro zadávání veřejných zakázek</vt:lpstr>
      <vt:lpstr>Nejčastěji zjištěná pochybení</vt:lpstr>
      <vt:lpstr>Nejčastěji zjištěná pochybení</vt:lpstr>
      <vt:lpstr>Vyměření odvodu a penále, opravné prostředky</vt:lpstr>
      <vt:lpstr>Odvod za porušení rozpočtové kázně</vt:lpstr>
      <vt:lpstr>Postup poskytovatele podle §14e</vt:lpstr>
      <vt:lpstr>Opravné prostředky, prominutí</vt:lpstr>
      <vt:lpstr>Prominutí odvodu a penále</vt:lpstr>
      <vt:lpstr>Děkuji za pozornost</vt:lpstr>
    </vt:vector>
  </TitlesOfParts>
  <Company>GFŘ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veřejných zakázek ve vztahu k porušení rozpočtové kázně z pohledu orgánů Finanční správy</dc:title>
  <dc:creator>Fillová Kateřina Mgr. (FÚ pro Jihomoravský kraj)</dc:creator>
  <cp:lastModifiedBy>Kateřina Fillová</cp:lastModifiedBy>
  <cp:revision>34</cp:revision>
  <dcterms:created xsi:type="dcterms:W3CDTF">2014-05-02T13:08:50Z</dcterms:created>
  <dcterms:modified xsi:type="dcterms:W3CDTF">2014-05-13T19:49:31Z</dcterms:modified>
</cp:coreProperties>
</file>