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84" r:id="rId4"/>
    <p:sldId id="277" r:id="rId5"/>
    <p:sldId id="280" r:id="rId6"/>
    <p:sldId id="278" r:id="rId7"/>
    <p:sldId id="261" r:id="rId8"/>
    <p:sldId id="279" r:id="rId9"/>
    <p:sldId id="276" r:id="rId10"/>
    <p:sldId id="282" r:id="rId11"/>
    <p:sldId id="281" r:id="rId12"/>
    <p:sldId id="283" r:id="rId13"/>
    <p:sldId id="268" r:id="rId14"/>
    <p:sldId id="285" r:id="rId15"/>
    <p:sldId id="265" r:id="rId16"/>
    <p:sldId id="270" r:id="rId17"/>
    <p:sldId id="267" r:id="rId18"/>
  </p:sldIdLst>
  <p:sldSz cx="9144000" cy="6858000" type="screen4x3"/>
  <p:notesSz cx="6788150" cy="99171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39" autoAdjust="0"/>
    <p:restoredTop sz="61151" autoAdjust="0"/>
  </p:normalViewPr>
  <p:slideViewPr>
    <p:cSldViewPr>
      <p:cViewPr varScale="1">
        <p:scale>
          <a:sx n="65" d="100"/>
          <a:sy n="65" d="100"/>
        </p:scale>
        <p:origin x="-133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1638" cy="495300"/>
          </a:xfrm>
          <a:prstGeom prst="rect">
            <a:avLst/>
          </a:prstGeom>
        </p:spPr>
        <p:txBody>
          <a:bodyPr vert="horz" lIns="91449" tIns="45725" rIns="91449" bIns="4572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4925" y="0"/>
            <a:ext cx="2941638" cy="495300"/>
          </a:xfrm>
          <a:prstGeom prst="rect">
            <a:avLst/>
          </a:prstGeom>
        </p:spPr>
        <p:txBody>
          <a:bodyPr vert="horz" lIns="91449" tIns="45725" rIns="91449" bIns="4572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E1BAF207-8729-487F-BED0-2118155FC938}" type="datetimeFigureOut">
              <a:rPr lang="de-DE"/>
              <a:pPr>
                <a:defRPr/>
              </a:pPr>
              <a:t>20.05.2014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0225"/>
            <a:ext cx="2941638" cy="495300"/>
          </a:xfrm>
          <a:prstGeom prst="rect">
            <a:avLst/>
          </a:prstGeom>
        </p:spPr>
        <p:txBody>
          <a:bodyPr vert="horz" lIns="91449" tIns="45725" rIns="91449" bIns="4572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4925" y="9420225"/>
            <a:ext cx="2941638" cy="495300"/>
          </a:xfrm>
          <a:prstGeom prst="rect">
            <a:avLst/>
          </a:prstGeom>
        </p:spPr>
        <p:txBody>
          <a:bodyPr vert="horz" lIns="91449" tIns="45725" rIns="91449" bIns="4572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875B403F-5DE1-4906-B2AF-5C2A1D1704F8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28285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1638" cy="495300"/>
          </a:xfrm>
          <a:prstGeom prst="rect">
            <a:avLst/>
          </a:prstGeom>
        </p:spPr>
        <p:txBody>
          <a:bodyPr vert="horz" lIns="91449" tIns="45725" rIns="91449" bIns="4572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4925" y="0"/>
            <a:ext cx="2941638" cy="495300"/>
          </a:xfrm>
          <a:prstGeom prst="rect">
            <a:avLst/>
          </a:prstGeom>
        </p:spPr>
        <p:txBody>
          <a:bodyPr vert="horz" lIns="91449" tIns="45725" rIns="91449" bIns="4572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CA8E07A-0BE0-41A4-A40D-5B0ED1688732}" type="datetimeFigureOut">
              <a:rPr lang="de-DE"/>
              <a:pPr>
                <a:defRPr/>
              </a:pPr>
              <a:t>20.05.2014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56175" cy="3717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9" tIns="45725" rIns="91449" bIns="45725" rtlCol="0" anchor="ctr"/>
          <a:lstStyle/>
          <a:p>
            <a:pPr lvl="0"/>
            <a:endParaRPr lang="de-DE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0113"/>
            <a:ext cx="5429250" cy="4462462"/>
          </a:xfrm>
          <a:prstGeom prst="rect">
            <a:avLst/>
          </a:prstGeom>
        </p:spPr>
        <p:txBody>
          <a:bodyPr vert="horz" lIns="91449" tIns="45725" rIns="91449" bIns="45725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de-DE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0225"/>
            <a:ext cx="2941638" cy="495300"/>
          </a:xfrm>
          <a:prstGeom prst="rect">
            <a:avLst/>
          </a:prstGeom>
        </p:spPr>
        <p:txBody>
          <a:bodyPr vert="horz" lIns="91449" tIns="45725" rIns="91449" bIns="4572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4925" y="9420225"/>
            <a:ext cx="2941638" cy="495300"/>
          </a:xfrm>
          <a:prstGeom prst="rect">
            <a:avLst/>
          </a:prstGeom>
        </p:spPr>
        <p:txBody>
          <a:bodyPr vert="horz" lIns="91449" tIns="45725" rIns="91449" bIns="4572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6DD5DF5-2277-4A43-B048-45681F2DF984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79687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16387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C1264EB-CEB2-4C17-AEDD-FBA58D5C3E24}" type="slidenum">
              <a:rPr lang="de-DE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de-DE"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dirty="0" smtClean="0"/>
          </a:p>
        </p:txBody>
      </p:sp>
      <p:sp>
        <p:nvSpPr>
          <p:cNvPr id="34819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1FD8698-8FFB-4800-8F54-B3757F6F4FF1}" type="slidenum">
              <a:rPr lang="de-DE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de-DE">
              <a:cs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6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36867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791DEE0-28FA-4517-82C2-AE6D5C32C96C}" type="slidenum">
              <a:rPr lang="de-DE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de-DE">
              <a:cs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4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b="1" dirty="0" smtClean="0"/>
          </a:p>
        </p:txBody>
      </p:sp>
      <p:sp>
        <p:nvSpPr>
          <p:cNvPr id="38915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2702F9C-C868-4902-B3A8-3AB41924CDC7}" type="slidenum">
              <a:rPr lang="de-DE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de-DE">
              <a:cs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de-DE" dirty="0" smtClean="0"/>
          </a:p>
        </p:txBody>
      </p:sp>
      <p:sp>
        <p:nvSpPr>
          <p:cNvPr id="491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E8E8D2A-0DC4-41AF-9906-2873EE2715BE}" type="slidenum">
              <a:rPr lang="de-DE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de-DE">
              <a:cs typeface="Arial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8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45059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1348EE0-BFE3-4F90-929D-4F56CD940546}" type="slidenum">
              <a:rPr lang="de-DE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de-DE">
              <a:cs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0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53251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344B4AD-97CA-4B03-9E46-5478709D1AFC}" type="slidenum">
              <a:rPr lang="de-DE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de-DE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18435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7AF77B8-179A-4ADF-9C61-A889177FADE2}" type="slidenum">
              <a:rPr lang="de-DE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de-DE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dirty="0" smtClean="0"/>
          </a:p>
        </p:txBody>
      </p:sp>
      <p:sp>
        <p:nvSpPr>
          <p:cNvPr id="20483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CAAA1FE-A984-4089-8500-DAEFAEA4E749}" type="slidenum">
              <a:rPr lang="de-DE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de-DE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22531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28E7B9F-12D2-44A1-A9F5-88FCCA581D9F}" type="slidenum">
              <a:rPr lang="de-DE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de-DE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24579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2EFF3E8-DEF1-4D9B-9B5B-7F464E1702AD}" type="slidenum">
              <a:rPr lang="de-DE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de-DE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dirty="0" smtClean="0"/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2CD80F7-3C52-49B4-A321-717041ADBF08}" type="slidenum">
              <a:rPr lang="de-DE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de-DE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dirty="0" smtClean="0"/>
          </a:p>
        </p:txBody>
      </p:sp>
      <p:sp>
        <p:nvSpPr>
          <p:cNvPr id="28675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17036C1-9BA3-487E-88DD-320F980B39F7}" type="slidenum">
              <a:rPr lang="de-DE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de-DE"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dirty="0" smtClean="0"/>
          </a:p>
        </p:txBody>
      </p:sp>
      <p:sp>
        <p:nvSpPr>
          <p:cNvPr id="30723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514F505-6161-4A75-B895-0E7088A0AD5A}" type="slidenum">
              <a:rPr lang="de-DE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de-DE"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dirty="0" smtClean="0"/>
          </a:p>
        </p:txBody>
      </p:sp>
      <p:sp>
        <p:nvSpPr>
          <p:cNvPr id="32771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156DA03-CE74-41A8-977C-229514FA4B88}" type="slidenum">
              <a:rPr lang="de-DE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de-DE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/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64B325-1896-4EDB-B175-E6EA7A8B1720}" type="datetimeFigureOut">
              <a:rPr lang="de-DE"/>
              <a:pPr>
                <a:defRPr/>
              </a:pPr>
              <a:t>20.05.2014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FA839D-5743-42DE-8161-9B3F06D68B6F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DF47E1-0E25-4DB3-86DB-A7D31F8C71D2}" type="datetimeFigureOut">
              <a:rPr lang="de-DE"/>
              <a:pPr>
                <a:defRPr/>
              </a:pPr>
              <a:t>20.05.2014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C3A8B-616E-4317-BADE-30FE5DD2FC23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D3B8AB-3964-4021-9FB5-BC19BCEED6F3}" type="datetimeFigureOut">
              <a:rPr lang="de-DE"/>
              <a:pPr>
                <a:defRPr/>
              </a:pPr>
              <a:t>20.05.2014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DCEFE-6F03-412E-BC08-995E5E7146E4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BA2E0A-CC05-4A0D-A74F-B2E574861BF2}" type="datetimeFigureOut">
              <a:rPr lang="de-DE"/>
              <a:pPr>
                <a:defRPr/>
              </a:pPr>
              <a:t>20.05.2014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898CFA-81CD-4594-9F39-EE8D4751D0ED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6"/>
          <p:cNvSpPr/>
          <p:nvPr/>
        </p:nvSpPr>
        <p:spPr>
          <a:xfrm>
            <a:off x="4495800" y="3924300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Oval 7"/>
          <p:cNvSpPr/>
          <p:nvPr/>
        </p:nvSpPr>
        <p:spPr>
          <a:xfrm>
            <a:off x="4695825" y="3924300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val 8"/>
          <p:cNvSpPr/>
          <p:nvPr/>
        </p:nvSpPr>
        <p:spPr>
          <a:xfrm>
            <a:off x="4297363" y="3924300"/>
            <a:ext cx="84137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BC1207-2F58-4ED9-9B6E-9AA0DA6A4C8B}" type="datetimeFigureOut">
              <a:rPr lang="de-DE"/>
              <a:pPr>
                <a:defRPr/>
              </a:pPr>
              <a:t>20.05.2014</a:t>
            </a:fld>
            <a:endParaRPr lang="de-DE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3D1CEB-CCDC-4689-B297-443765F199C6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1E5BFF-3AE5-431A-B966-D0CD9ACF0F7C}" type="datetimeFigureOut">
              <a:rPr lang="de-DE"/>
              <a:pPr>
                <a:defRPr/>
              </a:pPr>
              <a:t>20.05.2014</a:t>
            </a:fld>
            <a:endParaRPr lang="de-DE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F8495E-0A77-4686-89B1-116D5B00FD65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BF9FCC-AB6A-47C7-A236-734618D36924}" type="datetimeFigureOut">
              <a:rPr lang="de-DE"/>
              <a:pPr>
                <a:defRPr/>
              </a:pPr>
              <a:t>20.05.2014</a:t>
            </a:fld>
            <a:endParaRPr lang="de-DE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53636A-207B-4F45-88DC-60E02942F629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A73A5B-0DD8-4A25-9999-D888FE41F45B}" type="datetimeFigureOut">
              <a:rPr lang="de-DE"/>
              <a:pPr>
                <a:defRPr/>
              </a:pPr>
              <a:t>20.05.2014</a:t>
            </a:fld>
            <a:endParaRPr lang="de-D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6FEDE4-A558-4D98-8878-879FADF079BA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72AB6-0141-41A7-9E68-F50724AEA2A8}" type="datetimeFigureOut">
              <a:rPr lang="de-DE"/>
              <a:pPr>
                <a:defRPr/>
              </a:pPr>
              <a:t>20.05.2014</a:t>
            </a:fld>
            <a:endParaRPr lang="de-DE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6D847-872F-4EC5-A127-D00ACB0EA6C5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51FB23-9C31-4211-913E-DD33A4DD9CF5}" type="datetimeFigureOut">
              <a:rPr lang="de-DE"/>
              <a:pPr>
                <a:defRPr/>
              </a:pPr>
              <a:t>20.05.2014</a:t>
            </a:fld>
            <a:endParaRPr lang="de-DE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CBDF32-CCB1-414E-A448-F9ED45675419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68A391-4018-43CC-A5AF-1C56EE283496}" type="datetimeFigureOut">
              <a:rPr lang="de-DE"/>
              <a:pPr>
                <a:defRPr/>
              </a:pPr>
              <a:t>20.05.2014</a:t>
            </a:fld>
            <a:endParaRPr lang="de-DE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C982D9-9137-485E-A5CF-74FF8452FD8C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cs typeface="+mn-cs"/>
              </a:defRPr>
            </a:lvl1pPr>
          </a:lstStyle>
          <a:p>
            <a:pPr>
              <a:defRPr/>
            </a:pPr>
            <a:fld id="{A185B058-8F27-44CF-BAF7-568B6B047A43}" type="datetimeFigureOut">
              <a:rPr lang="de-DE"/>
              <a:pPr>
                <a:defRPr/>
              </a:pPr>
              <a:t>20.05.2014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cs typeface="+mn-cs"/>
              </a:defRPr>
            </a:lvl1pPr>
          </a:lstStyle>
          <a:p>
            <a:pPr>
              <a:defRPr/>
            </a:pPr>
            <a:fld id="{106071C4-722E-485D-888A-82B7127F10A6}" type="slidenum">
              <a:rPr lang="de-DE"/>
              <a:pPr>
                <a:defRPr/>
              </a:pPr>
              <a:t>‹#›</a:t>
            </a:fld>
            <a:endParaRPr lang="de-DE"/>
          </a:p>
        </p:txBody>
      </p:sp>
      <p:sp>
        <p:nvSpPr>
          <p:cNvPr id="7" name="Oval 6"/>
          <p:cNvSpPr/>
          <p:nvPr/>
        </p:nvSpPr>
        <p:spPr>
          <a:xfrm>
            <a:off x="8458200" y="6499225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69913" y="6499225"/>
            <a:ext cx="84137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18" r:id="rId2"/>
    <p:sldLayoutId id="2147483720" r:id="rId3"/>
    <p:sldLayoutId id="2147483717" r:id="rId4"/>
    <p:sldLayoutId id="2147483716" r:id="rId5"/>
    <p:sldLayoutId id="2147483715" r:id="rId6"/>
    <p:sldLayoutId id="2147483714" r:id="rId7"/>
    <p:sldLayoutId id="2147483713" r:id="rId8"/>
    <p:sldLayoutId id="2147483712" r:id="rId9"/>
    <p:sldLayoutId id="2147483711" r:id="rId10"/>
    <p:sldLayoutId id="2147483710" r:id="rId11"/>
  </p:sldLayoutIdLst>
  <p:txStyles>
    <p:titleStyle>
      <a:lvl1pPr algn="ctr" rtl="0" fontAlgn="base">
        <a:lnSpc>
          <a:spcPts val="5800"/>
        </a:lnSpc>
        <a:spcBef>
          <a:spcPct val="0"/>
        </a:spcBef>
        <a:spcAft>
          <a:spcPct val="0"/>
        </a:spcAft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  <a:lvl2pPr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2pPr>
      <a:lvl3pPr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3pPr>
      <a:lvl4pPr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4pPr>
      <a:lvl5pPr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5pPr>
      <a:lvl6pPr marL="4572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6pPr>
      <a:lvl7pPr marL="9144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7pPr>
      <a:lvl8pPr marL="13716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8pPr>
      <a:lvl9pPr marL="18288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7F7F7F"/>
          </a:solidFill>
          <a:latin typeface="+mj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Courier New" pitchFamily="49" charset="0"/>
        <a:buChar char="o"/>
        <a:defRPr sz="1600" kern="1200">
          <a:solidFill>
            <a:srgbClr val="7F7F7F"/>
          </a:solidFill>
          <a:latin typeface="+mj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rgbClr val="7F7F7F"/>
          </a:solidFill>
          <a:latin typeface="+mj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Courier New" pitchFamily="49" charset="0"/>
        <a:buChar char="o"/>
        <a:defRPr sz="1600" kern="1200">
          <a:solidFill>
            <a:srgbClr val="7F7F7F"/>
          </a:solidFill>
          <a:latin typeface="+mj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rgbClr val="7F7F7F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curia.europa.eu/juris/document/document.jsf?text=&amp;docid=60926&amp;pageIndex=0&amp;doclang=CS&amp;mode=lst&amp;dir=&amp;occ=first&amp;part=1&amp;cid=172005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uria.europa.eu/juris/document/document.jsf?text=&amp;docid=76261&amp;pageIndex=0&amp;doclang=CS&amp;mode=lst&amp;dir=&amp;occ=first&amp;part=1&amp;cid=172089" TargetMode="External"/><Relationship Id="rId5" Type="http://schemas.openxmlformats.org/officeDocument/2006/relationships/hyperlink" Target="http://curia.europa.eu/juris/document/document.jsf?text=&amp;docid=71932&amp;pageIndex=0&amp;doclang=CS&amp;mode=lst&amp;dir=&amp;occ=first&amp;part=1&amp;cid=172061" TargetMode="External"/><Relationship Id="rId4" Type="http://schemas.openxmlformats.org/officeDocument/2006/relationships/hyperlink" Target="http://curia.europa.eu/juris/document/document.jsf?text=&amp;docid=71921&amp;pageIndex=0&amp;doclang=CS&amp;mode=lst&amp;dir=&amp;occ=first&amp;part=1&amp;cid=172036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curia.europa.eu/juris/document/document.jsf?text=&amp;docid=69924&amp;pageIndex=0&amp;doclang=CS&amp;mode=lst&amp;dir=&amp;occ=first&amp;part=1&amp;cid=172161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uria.europa.eu/juris/document/document.jsf?text=&amp;docid=122644&amp;pageIndex=0&amp;doclang=CS&amp;mode=lst&amp;dir=&amp;occ=first&amp;part=1&amp;cid=172219" TargetMode="External"/><Relationship Id="rId5" Type="http://schemas.openxmlformats.org/officeDocument/2006/relationships/hyperlink" Target="http://curia.europa.eu/juris/document/document.jsf?text=&amp;docid=76784&amp;pageIndex=0&amp;doclang=CS&amp;mode=lst&amp;dir=&amp;occ=first&amp;part=1&amp;cid=172193" TargetMode="External"/><Relationship Id="rId4" Type="http://schemas.openxmlformats.org/officeDocument/2006/relationships/hyperlink" Target="http://curia.europa.eu/juris/document/document.jsf?text=&amp;docid=76423&amp;pageIndex=0&amp;doclang=CS&amp;mode=lst&amp;dir=&amp;occ=first&amp;part=1&amp;cid=172184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curia.europa.eu/juris/document/document.jsf?text=&amp;docid=60617&amp;pageIndex=0&amp;doclang=CS&amp;mode=lst&amp;dir=&amp;occ=first&amp;part=1&amp;cid=172284" TargetMode="External"/><Relationship Id="rId2" Type="http://schemas.openxmlformats.org/officeDocument/2006/relationships/hyperlink" Target="http://curia.europa.eu/juris/document/document.jsf?text=&amp;docid=45859&amp;pageIndex=0&amp;doclang=EN&amp;mode=lst&amp;dir=&amp;occ=first&amp;part=1&amp;cid=172252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curia.europa.eu/juris/document/document.jsf?text=&amp;docid=60258&amp;pageIndex=0&amp;doclang=CS&amp;mode=lst&amp;dir=&amp;occ=first&amp;part=1&amp;cid=171658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curia.europa.eu/juris/document/document.jsf?text=&amp;docid=60617&amp;pageIndex=0&amp;doclang=CS&amp;mode=lst&amp;dir=&amp;occ=first&amp;part=1&amp;cid=171522" TargetMode="External"/><Relationship Id="rId2" Type="http://schemas.openxmlformats.org/officeDocument/2006/relationships/hyperlink" Target="http://curia.europa.eu/juris/document/document.jsf;jsessionid=9ea7d2dc30d50eac4c20fc7a456cb85dd1a1c0ca8964.e34KaxiLc3qMb40Rch0SaxuNbhj0?text=&amp;docid=45859&amp;pageIndex=0&amp;doclang=EN&amp;mode=lst&amp;dir=&amp;occ=first&amp;part=1&amp;cid=171522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curia.europa.eu/juris/document/document.jsf?text=&amp;docid=60258&amp;pageIndex=0&amp;doclang=CS&amp;mode=lst&amp;dir=&amp;occ=first&amp;part=1&amp;cid=171658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eur-lex.europa.eu/LexUriServ/LexUriServ.do?uri=OJ:L:2009:216:0076:0136:cs:PDF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6" Type="http://schemas.openxmlformats.org/officeDocument/2006/relationships/hyperlink" Target="http://eur-lex.europa.eu/legal-content/CS/TXT/HTML/?uri=CELEX:32014L0023&amp;from=EN" TargetMode="External"/><Relationship Id="rId5" Type="http://schemas.openxmlformats.org/officeDocument/2006/relationships/hyperlink" Target="http://eur-lex.europa.eu/legal-content/CS/TXT/HTML/?uri=CELEX:32014L0025&amp;from=EN" TargetMode="External"/><Relationship Id="rId4" Type="http://schemas.openxmlformats.org/officeDocument/2006/relationships/hyperlink" Target="http://eur-lex.europa.eu/legal-content/CS/TXT/HTML/?uri=CELEX:32014L0024&amp;from=EN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curia.europa.eu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curia.europa.eu/juris/document/document.jsf?text=&amp;docid=71713&amp;pageIndex=0&amp;doclang=CS&amp;mode=lst&amp;dir=&amp;occ=first&amp;part=1&amp;cid=171702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curia.europa.eu/juris/document/document.jsf?text=&amp;docid=71050&amp;pageIndex=0&amp;doclang=CS&amp;mode=lst&amp;dir=&amp;occ=first&amp;part=1&amp;cid=171773" TargetMode="External"/><Relationship Id="rId4" Type="http://schemas.openxmlformats.org/officeDocument/2006/relationships/hyperlink" Target="http://curia.europa.eu/juris/document/document.jsf?text=&amp;docid=74994&amp;pageIndex=0&amp;doclang=CS&amp;mode=lst&amp;dir=&amp;occ=first&amp;part=1&amp;cid=171726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curia.europa.eu/juris/document/document.jsf?text=&amp;docid=65122&amp;pageIndex=0&amp;doclang=CS&amp;mode=lst&amp;dir=&amp;occ=first&amp;part=1&amp;cid=171814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curia.europa.eu/juris/document/document.jsf?text=&amp;docid=80477&amp;pageIndex=0&amp;doclang=CS&amp;mode=lst&amp;dir=&amp;occ=first&amp;part=1&amp;cid=171871" TargetMode="External"/><Relationship Id="rId4" Type="http://schemas.openxmlformats.org/officeDocument/2006/relationships/hyperlink" Target="http://curia.europa.eu/juris/document/document.jsf?text=&amp;docid=73374&amp;pageIndex=0&amp;doclang=CS&amp;mode=lst&amp;dir=&amp;occ=first&amp;part=1&amp;cid=171841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curia.europa.eu/juris/document/document.jsf?text=&amp;docid=44852&amp;pageIndex=0&amp;doclang=EN&amp;mode=req&amp;dir=&amp;occ=first&amp;part=1&amp;cid=172674" TargetMode="External"/><Relationship Id="rId7" Type="http://schemas.openxmlformats.org/officeDocument/2006/relationships/hyperlink" Target="http://curia.europa.eu/juris/document/document.jsf?text=&amp;docid=56810&amp;pageIndex=0&amp;doclang=CS&amp;mode=lst&amp;dir=&amp;occ=first&amp;part=1&amp;cid=171967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uria.europa.eu/juris/document/document.jsf?text=&amp;docid=60617&amp;pageIndex=0&amp;doclang=CS&amp;mode=lst&amp;dir=&amp;occ=first&amp;part=1&amp;cid=171939" TargetMode="External"/><Relationship Id="rId5" Type="http://schemas.openxmlformats.org/officeDocument/2006/relationships/hyperlink" Target="http://curia.europa.eu/juris/document/document.jsf?text=&amp;docid=60258&amp;pageIndex=0&amp;doclang=CS&amp;mode=lst&amp;dir=&amp;occ=first&amp;part=1&amp;cid=171913" TargetMode="External"/><Relationship Id="rId4" Type="http://schemas.openxmlformats.org/officeDocument/2006/relationships/hyperlink" Target="http://curia.europa.eu/juris/document/document.jsf?text=&amp;docid=49805&amp;pageIndex=0&amp;doclang=CS&amp;mode=lst&amp;dir=&amp;occ=first&amp;part=1&amp;cid=171896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20713"/>
            <a:ext cx="7772400" cy="3297237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cs-CZ" sz="440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cs-CZ" sz="440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cs-CZ" sz="440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cs-CZ" sz="440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cs-CZ" sz="4400">
                <a:effectLst>
                  <a:outerShdw blurRad="38100" dist="38100" dir="2700000" algn="tl">
                    <a:srgbClr val="C0C0C0"/>
                  </a:outerShdw>
                </a:effectLst>
              </a:rPr>
              <a:t>Judikatura </a:t>
            </a:r>
            <a:r>
              <a:rPr lang="cs-CZ" sz="440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S</a:t>
            </a:r>
            <a:r>
              <a:rPr lang="cs-CZ" sz="4400">
                <a:effectLst>
                  <a:outerShdw blurRad="38100" dist="38100" dir="2700000" algn="tl">
                    <a:srgbClr val="C0C0C0"/>
                  </a:outerShdw>
                </a:effectLst>
              </a:rPr>
              <a:t>oudního dvora EU v návaznosti na nové směrnice k VZ</a:t>
            </a:r>
            <a:br>
              <a:rPr lang="cs-CZ" sz="440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de-DE" sz="36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722313" y="4292600"/>
            <a:ext cx="7737475" cy="1296988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Vítězslava Fričová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Head of ERA Brussels Office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13. května 2014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sz="4800" dirty="0" smtClean="0"/>
              <a:t>Nová úprava</a:t>
            </a:r>
            <a:endParaRPr lang="cs-CZ" sz="4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3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Čl. 12 odst. 1 směrnice 2014/24/EU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i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6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Veřejná zakázka zadaná veřejným zadavatelem soukromoprávní či veřejnoprávní právnické osobě spadá mimo oblast působnosti této směrnice, pokud jsou splněny všechny tyto podmínky: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sz="2600" i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457200" indent="-457200" fontAlgn="auto">
              <a:spcAft>
                <a:spcPts val="0"/>
              </a:spcAft>
              <a:buFont typeface="Arial" pitchFamily="34" charset="0"/>
              <a:buAutoNum type="alphaLcParenR"/>
              <a:defRPr/>
            </a:pPr>
            <a:r>
              <a:rPr lang="cs-CZ" sz="26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veřejný zadavatel </a:t>
            </a:r>
            <a:r>
              <a:rPr lang="cs-CZ" sz="2600" i="1" u="sng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ovládá dotčenou právnickou osobu obdobně</a:t>
            </a:r>
            <a:r>
              <a:rPr lang="cs-CZ" sz="26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jako ovládá vlastní organizační složky;</a:t>
            </a:r>
          </a:p>
          <a:p>
            <a:pPr marL="457200" indent="-457200" fontAlgn="auto">
              <a:spcAft>
                <a:spcPts val="0"/>
              </a:spcAft>
              <a:buFont typeface="Arial" pitchFamily="34" charset="0"/>
              <a:buAutoNum type="alphaLcParenR"/>
              <a:defRPr/>
            </a:pPr>
            <a:r>
              <a:rPr lang="cs-CZ" sz="26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více než </a:t>
            </a:r>
            <a:r>
              <a:rPr lang="cs-CZ" sz="2600" i="1" u="sng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80 % činností ovládané právnické osoby </a:t>
            </a:r>
            <a:r>
              <a:rPr lang="cs-CZ" sz="26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je prováděno při plnění úkolů, jež jí byly svěřeny ovládajícím veřejným zadavatelem nebo jinými právnickými osobami, jež uvedený veřejný zadavatel ovládá, a</a:t>
            </a:r>
          </a:p>
          <a:p>
            <a:pPr marL="457200" indent="-457200" fontAlgn="auto">
              <a:spcAft>
                <a:spcPts val="0"/>
              </a:spcAft>
              <a:buFont typeface="Arial" pitchFamily="34" charset="0"/>
              <a:buAutoNum type="alphaLcParenR"/>
              <a:defRPr/>
            </a:pPr>
            <a:r>
              <a:rPr lang="cs-CZ" sz="2600" i="1" u="sng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žádný soukromý subjekt nemá v ovládané právnické osobě přímou kapitálovou účast </a:t>
            </a:r>
            <a:r>
              <a:rPr lang="cs-CZ" sz="26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 výjimkou kapitálové účasti, s níž není spojeno ovládání ani možnost blokovat a již v souladu se Smlouvami vyžadují vnitrostátní právní předpisy, přičemž taková účast nezakládá rozhodující vliv na ovládanou právnickou osobu.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i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sz="4800" dirty="0" smtClean="0"/>
              <a:t>Tzv. horizontální spolupráce</a:t>
            </a:r>
            <a:endParaRPr lang="cs-CZ" sz="4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charset="0"/>
              <a:buNone/>
            </a:pPr>
            <a:r>
              <a:rPr lang="cs-CZ" dirty="0" smtClean="0"/>
              <a:t>O veřejnou zakázku se nejedná, i když nejsou splněna kritéria stanovená v případě Teckal.</a:t>
            </a:r>
          </a:p>
          <a:p>
            <a:pPr marL="0" indent="0">
              <a:buFont typeface="Arial" charset="0"/>
              <a:buNone/>
            </a:pPr>
            <a:endParaRPr lang="cs-CZ" dirty="0" smtClean="0"/>
          </a:p>
          <a:p>
            <a:pPr marL="0" indent="0">
              <a:buFont typeface="Arial" charset="0"/>
              <a:buNone/>
            </a:pPr>
            <a:r>
              <a:rPr lang="cs-CZ" b="1" i="1" dirty="0" smtClean="0"/>
              <a:t>Tragsa/Asemfo </a:t>
            </a:r>
            <a:r>
              <a:rPr lang="cs-CZ" i="1" dirty="0" smtClean="0">
                <a:hlinkClick r:id="rId3"/>
              </a:rPr>
              <a:t>C-295/05</a:t>
            </a:r>
            <a:r>
              <a:rPr lang="cs-CZ" i="1" dirty="0" smtClean="0"/>
              <a:t> z 19.4.2007</a:t>
            </a:r>
          </a:p>
          <a:p>
            <a:pPr marL="0" indent="0">
              <a:buFont typeface="Arial" charset="0"/>
              <a:buNone/>
            </a:pPr>
            <a:r>
              <a:rPr lang="cs-CZ" b="1" dirty="0" smtClean="0"/>
              <a:t>Correos</a:t>
            </a:r>
            <a:r>
              <a:rPr lang="cs-CZ" dirty="0" smtClean="0"/>
              <a:t> </a:t>
            </a:r>
            <a:r>
              <a:rPr lang="cs-CZ" dirty="0" smtClean="0">
                <a:hlinkClick r:id="rId4"/>
              </a:rPr>
              <a:t>C-220/06</a:t>
            </a:r>
            <a:r>
              <a:rPr lang="cs-CZ" dirty="0" smtClean="0"/>
              <a:t> z 18.12.2007</a:t>
            </a:r>
            <a:endParaRPr lang="cs-CZ" b="1" dirty="0" smtClean="0"/>
          </a:p>
          <a:p>
            <a:pPr marL="0" indent="0">
              <a:buFont typeface="Arial" charset="0"/>
              <a:buNone/>
            </a:pPr>
            <a:r>
              <a:rPr lang="cs-CZ" b="1" i="1" dirty="0" smtClean="0"/>
              <a:t>DCC </a:t>
            </a:r>
            <a:r>
              <a:rPr lang="cs-CZ" i="1" dirty="0" smtClean="0">
                <a:hlinkClick r:id="rId5"/>
              </a:rPr>
              <a:t>C-532/03</a:t>
            </a:r>
            <a:r>
              <a:rPr lang="cs-CZ" i="1" dirty="0" smtClean="0"/>
              <a:t> z 18.12.2007</a:t>
            </a:r>
            <a:endParaRPr lang="cs-CZ" b="1" i="1" dirty="0" smtClean="0"/>
          </a:p>
          <a:p>
            <a:pPr marL="0" indent="0">
              <a:buFont typeface="Arial" charset="0"/>
              <a:buNone/>
            </a:pPr>
            <a:r>
              <a:rPr lang="cs-CZ" b="1" i="1" dirty="0" smtClean="0"/>
              <a:t>Stadttreiningung Hamburg </a:t>
            </a:r>
            <a:r>
              <a:rPr lang="cs-CZ" i="1" dirty="0" smtClean="0">
                <a:hlinkClick r:id="rId6"/>
              </a:rPr>
              <a:t>C-480/06</a:t>
            </a:r>
            <a:r>
              <a:rPr lang="cs-CZ" i="1" dirty="0" smtClean="0"/>
              <a:t> z 9.6.2009</a:t>
            </a:r>
          </a:p>
          <a:p>
            <a:pPr marL="0" indent="0"/>
            <a:endParaRPr lang="cs-CZ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sz="4800" dirty="0"/>
              <a:t>Nová úprava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>
                <a:solidFill>
                  <a:schemeClr val="tx1">
                    <a:lumMod val="50000"/>
                    <a:lumOff val="50000"/>
                  </a:schemeClr>
                </a:solidFill>
              </a:rPr>
              <a:t>Čl. 12 odst. </a:t>
            </a:r>
            <a:r>
              <a:rPr lang="cs-CZ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4 </a:t>
            </a:r>
            <a:r>
              <a:rPr lang="cs-CZ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směrnice 2014/24/EU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Smlouva uzavřená výlučně mezi dvěma nebo více veřejnými zadavateli nespadá do působnosti této směrnice, pokud jsou splněny všechny tyto podmínky:</a:t>
            </a:r>
          </a:p>
          <a:p>
            <a:pPr marL="457200" indent="-457200" fontAlgn="auto">
              <a:spcAft>
                <a:spcPts val="0"/>
              </a:spcAft>
              <a:buFont typeface="Arial" pitchFamily="34" charset="0"/>
              <a:buAutoNum type="alphaLcParenR"/>
              <a:defRPr/>
            </a:pPr>
            <a:r>
              <a:rPr lang="cs-CZ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daná </a:t>
            </a:r>
            <a:r>
              <a:rPr lang="cs-CZ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smlouva zakládá nebo provádí spolupráci mezi zúčastněnými veřejnými zadavateli s cílem zajistit, aby veřejné služby, které mají poskytovat, byly poskytovány </a:t>
            </a:r>
            <a:r>
              <a:rPr lang="cs-CZ" i="1" u="sng" dirty="0">
                <a:solidFill>
                  <a:schemeClr val="tx1">
                    <a:lumMod val="50000"/>
                    <a:lumOff val="50000"/>
                  </a:schemeClr>
                </a:solidFill>
              </a:rPr>
              <a:t>za účelem dosahování jejich společných </a:t>
            </a:r>
            <a:r>
              <a:rPr lang="cs-CZ" i="1" u="sng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cílů</a:t>
            </a:r>
            <a:r>
              <a:rPr lang="cs-CZ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;</a:t>
            </a:r>
          </a:p>
          <a:p>
            <a:pPr marL="457200" indent="-457200" fontAlgn="auto">
              <a:spcAft>
                <a:spcPts val="0"/>
              </a:spcAft>
              <a:buFont typeface="Arial" pitchFamily="34" charset="0"/>
              <a:buAutoNum type="alphaLcParenR"/>
              <a:defRPr/>
            </a:pPr>
            <a:r>
              <a:rPr lang="cs-CZ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uskutečnění </a:t>
            </a:r>
            <a:r>
              <a:rPr lang="cs-CZ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uvedené spolupráce se řídí pouze </a:t>
            </a:r>
            <a:r>
              <a:rPr lang="cs-CZ" i="1" u="sng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ohledy souvisejícími s veřejným zájmem</a:t>
            </a:r>
            <a:r>
              <a:rPr lang="cs-CZ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cs-CZ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</a:t>
            </a:r>
          </a:p>
          <a:p>
            <a:pPr marL="457200" indent="-457200" fontAlgn="auto">
              <a:spcAft>
                <a:spcPts val="0"/>
              </a:spcAft>
              <a:buFont typeface="Arial" pitchFamily="34" charset="0"/>
              <a:buAutoNum type="alphaLcParenR"/>
              <a:defRPr/>
            </a:pPr>
            <a:r>
              <a:rPr lang="cs-CZ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zúčastnění </a:t>
            </a:r>
            <a:r>
              <a:rPr lang="cs-CZ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veřejní zadavatelé vykonávají na otevřeném trhu </a:t>
            </a:r>
            <a:r>
              <a:rPr lang="cs-CZ" i="1" u="sng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méně než 20 % činností</a:t>
            </a:r>
            <a:r>
              <a:rPr lang="cs-CZ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kterých se spolupráce týká.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sz="4800" dirty="0" smtClean="0"/>
              <a:t>Další příklady judikatury</a:t>
            </a:r>
            <a:endParaRPr lang="de-DE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sz="2000" i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Kvalifikační a hodnotící kritéria 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000" b="1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Lianakis</a:t>
            </a:r>
            <a:r>
              <a:rPr lang="cs-CZ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cs-CZ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  <a:hlinkClick r:id="rId3"/>
              </a:rPr>
              <a:t>C-532/06</a:t>
            </a:r>
            <a:r>
              <a:rPr lang="cs-CZ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z 24.1.2008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000" b="1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Komise v Řecko </a:t>
            </a:r>
            <a:r>
              <a:rPr lang="cs-CZ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  <a:hlinkClick r:id="rId4"/>
              </a:rPr>
              <a:t>C-199/07</a:t>
            </a:r>
            <a:r>
              <a:rPr lang="cs-CZ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z 12.11.2009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sz="2000" b="1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Omezený počet druhů zadávacích řízení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000" b="1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Komise v Francie</a:t>
            </a:r>
            <a:r>
              <a:rPr lang="cs-CZ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cs-CZ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  <a:hlinkClick r:id="rId5"/>
              </a:rPr>
              <a:t>C-299/08</a:t>
            </a:r>
            <a:r>
              <a:rPr lang="cs-CZ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z 10.12.2009</a:t>
            </a:r>
            <a:endParaRPr lang="cs-CZ" sz="2000" b="1" i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sz="2000" i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Technická nebo odborná způsobilost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000" b="1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Max Havelaar</a:t>
            </a:r>
            <a:r>
              <a:rPr lang="cs-CZ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cs-CZ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  <a:hlinkClick r:id="rId6"/>
              </a:rPr>
              <a:t>C-368/10</a:t>
            </a:r>
            <a:r>
              <a:rPr lang="cs-CZ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z 10.5.2012</a:t>
            </a:r>
            <a:endParaRPr lang="cs-CZ" sz="2000" b="1" i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/>
          </p:cNvSpPr>
          <p:nvPr>
            <p:ph type="title"/>
          </p:nvPr>
        </p:nvSpPr>
        <p:spPr bwMode="auto">
          <a:noFill/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cs-CZ" sz="48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Smlouvy o koncesích</a:t>
            </a:r>
          </a:p>
        </p:txBody>
      </p:sp>
      <p:sp>
        <p:nvSpPr>
          <p:cNvPr id="5632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cs-CZ" dirty="0" smtClean="0"/>
              <a:t>§46 a násl </a:t>
            </a:r>
            <a:r>
              <a:rPr lang="cs-CZ" b="1" i="1" dirty="0" smtClean="0"/>
              <a:t>Parking Brixen</a:t>
            </a:r>
            <a:r>
              <a:rPr lang="cs-CZ" dirty="0" smtClean="0"/>
              <a:t>:</a:t>
            </a:r>
          </a:p>
          <a:p>
            <a:pPr>
              <a:buFont typeface="Arial" charset="0"/>
              <a:buNone/>
            </a:pPr>
            <a:r>
              <a:rPr lang="cs-CZ" sz="2000" i="1" dirty="0" smtClean="0"/>
              <a:t>	„Nehledě na skutečnost, že smlouvy o koncesi naveřejné služby jsou za současného práva Společenství vyňaty z působnosti směrnice, veřejné orgány, které je uzavírají, jsou nicméně povinny dodržovat základní pravidla Smlouvy o ES a zvláště zásadu zákazu diskriminace z důvodu státní příslušnosti.“</a:t>
            </a:r>
          </a:p>
          <a:p>
            <a:pPr>
              <a:buFont typeface="Arial" charset="0"/>
              <a:buNone/>
            </a:pPr>
            <a:endParaRPr lang="cs-CZ" sz="2000" i="1" dirty="0" smtClean="0"/>
          </a:p>
          <a:p>
            <a:pPr>
              <a:buFont typeface="Arial" charset="0"/>
              <a:buNone/>
            </a:pPr>
            <a:r>
              <a:rPr lang="cs-CZ" sz="2000" b="1" i="1" dirty="0" smtClean="0"/>
              <a:t>Teleaustria</a:t>
            </a:r>
            <a:r>
              <a:rPr lang="cs-CZ" sz="2000" i="1" dirty="0" smtClean="0"/>
              <a:t> </a:t>
            </a:r>
            <a:r>
              <a:rPr lang="cs-CZ" sz="2000" i="1" dirty="0" smtClean="0">
                <a:hlinkClick r:id="rId2"/>
              </a:rPr>
              <a:t>C-324/98</a:t>
            </a:r>
            <a:r>
              <a:rPr lang="cs-CZ" sz="2000" i="1" dirty="0" smtClean="0"/>
              <a:t> z 7.12.2000</a:t>
            </a:r>
          </a:p>
          <a:p>
            <a:pPr>
              <a:buFont typeface="Arial" charset="0"/>
              <a:buNone/>
            </a:pPr>
            <a:r>
              <a:rPr lang="cs-CZ" sz="2000" b="1" i="1" dirty="0" smtClean="0"/>
              <a:t>Coname </a:t>
            </a:r>
            <a:r>
              <a:rPr lang="cs-CZ" sz="2000" i="1" dirty="0" smtClean="0">
                <a:hlinkClick r:id="rId3"/>
              </a:rPr>
              <a:t>C-231/03</a:t>
            </a:r>
            <a:r>
              <a:rPr lang="cs-CZ" sz="2000" i="1" dirty="0" smtClean="0"/>
              <a:t> z 21.7.2005</a:t>
            </a:r>
          </a:p>
          <a:p>
            <a:pPr>
              <a:buNone/>
            </a:pPr>
            <a:r>
              <a:rPr lang="cs-CZ" sz="2000" b="1" i="1" dirty="0" smtClean="0"/>
              <a:t>Parking Brixen </a:t>
            </a:r>
            <a:r>
              <a:rPr lang="cs-CZ" sz="2000" i="1" dirty="0">
                <a:hlinkClick r:id="rId4"/>
              </a:rPr>
              <a:t>C-458/03</a:t>
            </a:r>
            <a:r>
              <a:rPr lang="cs-CZ" sz="2000" i="1" dirty="0" smtClean="0"/>
              <a:t> z 13.10.2005</a:t>
            </a:r>
            <a:endParaRPr lang="cs-CZ" sz="2000" b="1" i="1" dirty="0" smtClean="0"/>
          </a:p>
          <a:p>
            <a:pPr>
              <a:buFont typeface="Arial" charset="0"/>
              <a:buNone/>
            </a:pPr>
            <a:endParaRPr lang="cs-CZ" sz="2000" i="1" dirty="0" smtClean="0"/>
          </a:p>
          <a:p>
            <a:pPr>
              <a:buFont typeface="Arial" charset="0"/>
              <a:buNone/>
            </a:pPr>
            <a:endParaRPr lang="cs-CZ" sz="2000" i="1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cs-CZ" sz="44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Nová směrnice o koncesích</a:t>
            </a:r>
            <a:endParaRPr lang="de-DE" sz="44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813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Jednotná pravidla pro zadávání koncesí s ohledem na klasický sektor i ve vztahu k sektorovým oblastem</a:t>
            </a:r>
          </a:p>
          <a:p>
            <a:r>
              <a:rPr lang="cs-CZ" smtClean="0"/>
              <a:t>Koncese na stavební práce i koncese na služby musí obsahovat </a:t>
            </a:r>
            <a:r>
              <a:rPr lang="cs-CZ" b="1" smtClean="0"/>
              <a:t>přenos rizika</a:t>
            </a:r>
            <a:r>
              <a:rPr lang="cs-CZ" smtClean="0"/>
              <a:t>:</a:t>
            </a:r>
          </a:p>
          <a:p>
            <a:pPr marL="457200" lvl="1" indent="0">
              <a:buFont typeface="Courier New" pitchFamily="49" charset="0"/>
              <a:buNone/>
            </a:pPr>
            <a:r>
              <a:rPr lang="cs-CZ" sz="1800" i="1" smtClean="0"/>
              <a:t>„Má se za to, že koncesionář převzal značné operační riziko, pokud mu není zaručena návratnost vynaložených investic 	nebo nákladů vzniklých při provozování stavby nebo  poskytování služeb, jež jsou předmětem koncese.“</a:t>
            </a:r>
            <a:r>
              <a:rPr lang="cs-CZ" sz="1800" smtClean="0"/>
              <a:t> </a:t>
            </a:r>
          </a:p>
          <a:p>
            <a:pPr marL="457200" lvl="1" indent="0">
              <a:buFont typeface="Courier New" pitchFamily="49" charset="0"/>
              <a:buNone/>
            </a:pPr>
            <a:r>
              <a:rPr lang="cs-CZ" sz="1800" i="1" smtClean="0"/>
              <a:t>Možné ztráty nemají být zanedbatelné.</a:t>
            </a:r>
          </a:p>
          <a:p>
            <a:pPr marL="457200" lvl="1" indent="0">
              <a:buFont typeface="Courier New" pitchFamily="49" charset="0"/>
              <a:buNone/>
            </a:pPr>
            <a:endParaRPr lang="cs-CZ" sz="1800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sz="4400" dirty="0" smtClean="0"/>
              <a:t>Základní zásady </a:t>
            </a:r>
            <a:endParaRPr lang="de-DE" sz="4400" dirty="0"/>
          </a:p>
        </p:txBody>
      </p:sp>
      <p:sp>
        <p:nvSpPr>
          <p:cNvPr id="440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smtClean="0"/>
          </a:p>
          <a:p>
            <a:r>
              <a:rPr lang="cs-CZ" smtClean="0"/>
              <a:t>Zásada transparentnosti, zákazu diskriminace a proporcionality (čl. 18/1)</a:t>
            </a:r>
          </a:p>
          <a:p>
            <a:r>
              <a:rPr lang="cs-CZ" smtClean="0"/>
              <a:t>Při provádění veřejných zakázek musí být dodržována pravidla EU, národní legislativa a pravidla zakotvená kolektivními nebo mezinárodními smlouvami v oblasti pracovního a sociálního práva a práva na ochranu životního prostředí (čl. 18/2)</a:t>
            </a:r>
          </a:p>
          <a:p>
            <a:endParaRPr lang="de-DE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sz="4000"/>
              <a:t>Děkuji za pozornost!</a:t>
            </a:r>
            <a:br>
              <a:rPr lang="cs-CZ" sz="4000"/>
            </a:br>
            <a:r>
              <a:rPr lang="cs-CZ" sz="4000"/>
              <a:t>Dotazy?</a:t>
            </a:r>
            <a:br>
              <a:rPr lang="cs-CZ" sz="4000"/>
            </a:br>
            <a:endParaRPr lang="de-DE" sz="400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365625"/>
            <a:ext cx="7772400" cy="1366838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vfricova@era.int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sz="4800" dirty="0" smtClean="0"/>
              <a:t>Obsah </a:t>
            </a:r>
            <a:endParaRPr lang="de-DE" sz="4800" dirty="0"/>
          </a:p>
        </p:txBody>
      </p:sp>
      <p:sp>
        <p:nvSpPr>
          <p:cNvPr id="174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smtClean="0"/>
          </a:p>
          <a:p>
            <a:r>
              <a:rPr lang="cs-CZ" smtClean="0"/>
              <a:t>Právní rámec</a:t>
            </a:r>
          </a:p>
          <a:p>
            <a:r>
              <a:rPr lang="cs-CZ" smtClean="0"/>
              <a:t>Judikatura ESD/SDEU vykládající směrnice o veřejných zakázkách a její odraz v nové úpravě</a:t>
            </a:r>
          </a:p>
          <a:p>
            <a:r>
              <a:rPr lang="cs-CZ" smtClean="0"/>
              <a:t>Smlouvy o koncesích</a:t>
            </a:r>
          </a:p>
          <a:p>
            <a:r>
              <a:rPr lang="cs-CZ" smtClean="0"/>
              <a:t>Zhodnocení</a:t>
            </a:r>
            <a:endParaRPr lang="de-DE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/>
          </p:cNvSpPr>
          <p:nvPr>
            <p:ph type="title"/>
          </p:nvPr>
        </p:nvSpPr>
        <p:spPr bwMode="auto">
          <a:noFill/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cs-CZ" sz="48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Právní rámec</a:t>
            </a:r>
            <a:r>
              <a:rPr lang="cs-CZ" sz="48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cs-CZ" sz="48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cs-CZ" sz="48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– </a:t>
            </a:r>
            <a:r>
              <a:rPr lang="cs-CZ" sz="48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primární právo</a:t>
            </a:r>
          </a:p>
        </p:txBody>
      </p:sp>
      <p:sp>
        <p:nvSpPr>
          <p:cNvPr id="5529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cs-CZ" dirty="0" smtClean="0"/>
              <a:t>Smlouva o fungování EU (dříve Smlouva o Evropském společenství)</a:t>
            </a:r>
          </a:p>
          <a:p>
            <a:r>
              <a:rPr lang="cs-CZ" dirty="0" smtClean="0"/>
              <a:t>Čl. 49 SFEU – zákaz omezení svobody usazování</a:t>
            </a:r>
          </a:p>
          <a:p>
            <a:r>
              <a:rPr lang="cs-CZ" dirty="0" smtClean="0"/>
              <a:t>Čl. 56 SFEU – zákaz omezení volného pohybu služeb</a:t>
            </a:r>
          </a:p>
          <a:p>
            <a:r>
              <a:rPr lang="cs-CZ" dirty="0" smtClean="0"/>
              <a:t>Základní principy:</a:t>
            </a:r>
          </a:p>
          <a:p>
            <a:pPr lvl="1"/>
            <a:r>
              <a:rPr lang="cs-CZ" dirty="0" smtClean="0"/>
              <a:t>Čl. 18 SFEU - zákaz diskriminace</a:t>
            </a:r>
          </a:p>
          <a:p>
            <a:pPr lvl="1"/>
            <a:r>
              <a:rPr lang="cs-CZ" dirty="0" smtClean="0"/>
              <a:t>Zásada rovného zacházení (vyplývá y čl. 49 a 56 SFEU)</a:t>
            </a:r>
          </a:p>
          <a:p>
            <a:pPr lvl="1"/>
            <a:r>
              <a:rPr lang="cs-CZ" dirty="0" smtClean="0"/>
              <a:t>Zásada transparentnosti</a:t>
            </a:r>
          </a:p>
          <a:p>
            <a:pPr>
              <a:buFont typeface="Arial" charset="0"/>
              <a:buNone/>
            </a:pPr>
            <a:r>
              <a:rPr lang="cs-CZ" dirty="0" smtClean="0"/>
              <a:t>Potvrzeno judikaturou</a:t>
            </a:r>
          </a:p>
          <a:p>
            <a:pPr lvl="1"/>
            <a:r>
              <a:rPr lang="cs-CZ" b="1" i="1" dirty="0" smtClean="0"/>
              <a:t>Teleaustria</a:t>
            </a:r>
            <a:r>
              <a:rPr lang="cs-CZ" i="1" dirty="0" smtClean="0"/>
              <a:t> </a:t>
            </a:r>
            <a:r>
              <a:rPr lang="cs-CZ" i="1" dirty="0" smtClean="0">
                <a:hlinkClick r:id="rId2"/>
              </a:rPr>
              <a:t>C-324/98</a:t>
            </a:r>
            <a:r>
              <a:rPr lang="cs-CZ" i="1" dirty="0" smtClean="0"/>
              <a:t> z 7.12.2000</a:t>
            </a:r>
          </a:p>
          <a:p>
            <a:pPr lvl="1"/>
            <a:r>
              <a:rPr lang="cs-CZ" b="1" i="1" dirty="0" smtClean="0"/>
              <a:t>Coname </a:t>
            </a:r>
            <a:r>
              <a:rPr lang="cs-CZ" i="1" dirty="0" smtClean="0">
                <a:hlinkClick r:id="rId3"/>
              </a:rPr>
              <a:t>C-231/03</a:t>
            </a:r>
            <a:r>
              <a:rPr lang="cs-CZ" i="1" dirty="0" smtClean="0"/>
              <a:t> z 21.7.2005</a:t>
            </a:r>
          </a:p>
          <a:p>
            <a:pPr lvl="1"/>
            <a:r>
              <a:rPr lang="cs-CZ" b="1" i="1" dirty="0" smtClean="0"/>
              <a:t>Parking Brixen </a:t>
            </a:r>
            <a:r>
              <a:rPr lang="cs-CZ" i="1" dirty="0" smtClean="0">
                <a:hlinkClick r:id="rId4"/>
              </a:rPr>
              <a:t>C-458/03</a:t>
            </a:r>
            <a:r>
              <a:rPr lang="cs-CZ" i="1" dirty="0" smtClean="0"/>
              <a:t> z 13.10.2005</a:t>
            </a:r>
            <a:endParaRPr lang="cs-CZ" b="1" i="1" dirty="0" smtClean="0"/>
          </a:p>
          <a:p>
            <a:pPr lvl="1"/>
            <a:endParaRPr lang="cs-CZ" b="1" i="1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cs-CZ" sz="48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Právní rámec</a:t>
            </a:r>
            <a:br>
              <a:rPr lang="cs-CZ" sz="480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cs-CZ" sz="48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– sekundární právo</a:t>
            </a:r>
          </a:p>
        </p:txBody>
      </p:sp>
      <p:sp>
        <p:nvSpPr>
          <p:cNvPr id="19458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mtClean="0"/>
              <a:t>Dosavadní úprava</a:t>
            </a:r>
          </a:p>
        </p:txBody>
      </p:sp>
      <p:sp>
        <p:nvSpPr>
          <p:cNvPr id="19459" name="Zástupný symbol pro text 3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s-CZ" smtClean="0"/>
              <a:t>Nová úprava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3"/>
          </p:nvPr>
        </p:nvSpPr>
        <p:spPr>
          <a:xfrm>
            <a:off x="457200" y="2212975"/>
            <a:ext cx="4041775" cy="3913188"/>
          </a:xfrm>
        </p:spPr>
        <p:txBody>
          <a:bodyPr rtlCol="0">
            <a:normAutofit fontScale="70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Směrnice 2004/18/ES o koordinaci postupů při zadávání veřejných zakázek na stavební práce, dodávky a služby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Směrnice 2004/17/ES o koordinaci postupů při zadávání zakázek subjekty působícími v odvětví vodního hospodářství, energetiky, dopravy a poštovních služeb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>
                <a:solidFill>
                  <a:schemeClr val="tx1">
                    <a:lumMod val="50000"/>
                    <a:lumOff val="50000"/>
                  </a:schemeClr>
                </a:solidFill>
                <a:hlinkClick r:id="rId3"/>
              </a:rPr>
              <a:t>Směrnice 2009/81/ES koordinaci postupů při zadávání některých zakázek na stavební práce, dodávky a služby zadavateli v oblasti obrany a bezpečnosti</a:t>
            </a:r>
            <a:endParaRPr lang="cs-CZ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14"/>
          </p:nvPr>
        </p:nvSpPr>
        <p:spPr>
          <a:xfrm>
            <a:off x="4672013" y="2212975"/>
            <a:ext cx="4041775" cy="3913188"/>
          </a:xfrm>
        </p:spPr>
        <p:txBody>
          <a:bodyPr rtlCol="0">
            <a:normAutofit fontScale="850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000" dirty="0">
                <a:solidFill>
                  <a:schemeClr val="tx1">
                    <a:lumMod val="50000"/>
                    <a:lumOff val="50000"/>
                  </a:schemeClr>
                </a:solidFill>
                <a:hlinkClick r:id="rId4"/>
              </a:rPr>
              <a:t>Směrnice EP a Rady 2014/24/EU  o zadávání veřejných zakázek a o zrušení směrnice </a:t>
            </a:r>
            <a:r>
              <a:rPr lang="cs-CZ" sz="2000" dirty="0" smtClean="0">
                <a:solidFill>
                  <a:schemeClr val="tx1">
                    <a:lumMod val="50000"/>
                    <a:lumOff val="50000"/>
                  </a:schemeClr>
                </a:solidFill>
                <a:hlinkClick r:id="rId4"/>
              </a:rPr>
              <a:t>2004/18/ES</a:t>
            </a:r>
            <a:endParaRPr lang="cs-CZ" sz="20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000" dirty="0">
                <a:solidFill>
                  <a:schemeClr val="tx1">
                    <a:lumMod val="50000"/>
                    <a:lumOff val="50000"/>
                  </a:schemeClr>
                </a:solidFill>
                <a:hlinkClick r:id="rId5"/>
              </a:rPr>
              <a:t>Směrnice EP a Rady 2014/25/EU o zadávání zakázek subjekty působícími v odvětví vodního hospodářství, energetiky, dopravy a poštovních služeb a o zrušení směrnice </a:t>
            </a:r>
            <a:r>
              <a:rPr lang="cs-CZ" sz="2000" dirty="0" smtClean="0">
                <a:solidFill>
                  <a:schemeClr val="tx1">
                    <a:lumMod val="50000"/>
                    <a:lumOff val="50000"/>
                  </a:schemeClr>
                </a:solidFill>
                <a:hlinkClick r:id="rId5"/>
              </a:rPr>
              <a:t>2004/17/ES</a:t>
            </a:r>
            <a:endParaRPr lang="cs-CZ" sz="20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000" b="1" dirty="0">
                <a:solidFill>
                  <a:schemeClr val="tx1">
                    <a:lumMod val="50000"/>
                    <a:lumOff val="50000"/>
                  </a:schemeClr>
                </a:solidFill>
                <a:hlinkClick r:id="rId6"/>
              </a:rPr>
              <a:t>Směrnice EP a Rady 2014/23/EU o udělování koncesí</a:t>
            </a:r>
            <a:endParaRPr lang="cs-CZ" sz="20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sz="4800" dirty="0" smtClean="0"/>
              <a:t>Judikatura ESD/SDEU</a:t>
            </a:r>
            <a:endParaRPr lang="cs-CZ" sz="4800" dirty="0"/>
          </a:p>
        </p:txBody>
      </p:sp>
      <p:sp>
        <p:nvSpPr>
          <p:cNvPr id="21506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Několik typů žalob:</a:t>
            </a:r>
            <a:endParaRPr lang="en-US" smtClean="0"/>
          </a:p>
          <a:p>
            <a:pPr lvl="1"/>
            <a:r>
              <a:rPr lang="cs-CZ" sz="1800" smtClean="0"/>
              <a:t>Žaloby Komise proti  členským státům dle čl. 258 SFEU (přes 100)</a:t>
            </a:r>
          </a:p>
          <a:p>
            <a:pPr lvl="1"/>
            <a:r>
              <a:rPr lang="cs-CZ" sz="1800" smtClean="0"/>
              <a:t>Tzv. předběžné otázky položené národními soudy dle čl. 267 SFEU (přes 100)</a:t>
            </a:r>
          </a:p>
          <a:p>
            <a:pPr lvl="1"/>
            <a:r>
              <a:rPr lang="cs-CZ" sz="1800" smtClean="0"/>
              <a:t>Žaloby proti samotným institucím EU</a:t>
            </a:r>
          </a:p>
          <a:p>
            <a:endParaRPr lang="cs-CZ" smtClean="0"/>
          </a:p>
          <a:p>
            <a:r>
              <a:rPr lang="cs-CZ" smtClean="0"/>
              <a:t>Všechny rozsudky dostupné na </a:t>
            </a:r>
            <a:r>
              <a:rPr lang="cs-CZ" smtClean="0">
                <a:hlinkClick r:id="rId3"/>
              </a:rPr>
              <a:t>http:</a:t>
            </a:r>
            <a:r>
              <a:rPr lang="en-US" smtClean="0">
                <a:hlinkClick r:id="rId3"/>
              </a:rPr>
              <a:t>//curia.europa.eu</a:t>
            </a:r>
            <a:r>
              <a:rPr lang="en-US" smtClean="0"/>
              <a:t> (</a:t>
            </a:r>
            <a:r>
              <a:rPr lang="cs-CZ" smtClean="0"/>
              <a:t>i</a:t>
            </a:r>
            <a:r>
              <a:rPr lang="en-US" smtClean="0"/>
              <a:t> v </a:t>
            </a:r>
            <a:r>
              <a:rPr lang="cs-CZ" smtClean="0"/>
              <a:t>češtině)</a:t>
            </a:r>
          </a:p>
          <a:p>
            <a:pPr lvl="1"/>
            <a:endParaRPr lang="cs-CZ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sz="4800" dirty="0" smtClean="0"/>
              <a:t>Definice zadavatele</a:t>
            </a:r>
            <a:endParaRPr lang="cs-CZ" sz="4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cs-CZ" smtClean="0"/>
              <a:t>Čl. 1 odst. 9 směrnice 2004/18/ES 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endParaRPr lang="cs-CZ" sz="1900" smtClean="0"/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cs-CZ" sz="1900" b="1" i="1" smtClean="0"/>
              <a:t>„Veřejnými zadavateli“</a:t>
            </a:r>
            <a:r>
              <a:rPr lang="cs-CZ" sz="1900" i="1" smtClean="0"/>
              <a:t> se rozumí stát, regionální nebo místní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cs-CZ" sz="1900" i="1" smtClean="0"/>
              <a:t>orgány, veřejnoprávní subjekty, sdružení tvořená jedním či více takovými orgány nebo jedním či více veřejnoprávními subjekty.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endParaRPr lang="cs-CZ" sz="1900" b="1" i="1" smtClean="0"/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cs-CZ" sz="1900" b="1" i="1" smtClean="0"/>
              <a:t>„Veřejnoprávním subjektem“ </a:t>
            </a:r>
            <a:r>
              <a:rPr lang="cs-CZ" sz="1900" i="1" smtClean="0"/>
              <a:t>se rozumí jakýkoli subjekt: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cs-CZ" sz="1900" i="1" smtClean="0"/>
              <a:t>a) založený nebo zřízený za zvláštním účelem </a:t>
            </a:r>
            <a:r>
              <a:rPr lang="cs-CZ" sz="1900" i="1" u="sng" smtClean="0"/>
              <a:t>uspokojování potřeb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cs-CZ" sz="1900" i="1" u="sng" smtClean="0"/>
              <a:t>obecného zájmu</a:t>
            </a:r>
            <a:r>
              <a:rPr lang="cs-CZ" sz="1900" i="1" smtClean="0"/>
              <a:t>, který nemá průmyslovou nebo obchodní povahu;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cs-CZ" sz="1900" i="1" smtClean="0"/>
              <a:t>b) který má právní subjektivitu a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cs-CZ" sz="1900" i="1" smtClean="0"/>
              <a:t>c) je </a:t>
            </a:r>
            <a:r>
              <a:rPr lang="cs-CZ" sz="1900" i="1" u="sng" smtClean="0"/>
              <a:t>financován převážně státem</a:t>
            </a:r>
            <a:r>
              <a:rPr lang="cs-CZ" sz="1900" i="1" smtClean="0"/>
              <a:t>, regionálními nebo místními orgány nebo jinými veřejnoprávními subjekty; nebo je těmito orgány řízen; nebo je v jeho správním, řídicím nebo dozorčím orgánu více než polovina členů jmenována státem, regionálními nebo místními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cs-CZ" sz="1900" i="1" smtClean="0"/>
              <a:t>orgány nebo jinými veřejnoprávními subjekty.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sz="4800" dirty="0"/>
              <a:t>Rozšíření pojmu „veřejnoprávní subjekt“ </a:t>
            </a:r>
            <a:endParaRPr lang="de-DE" sz="4800" dirty="0"/>
          </a:p>
        </p:txBody>
      </p:sp>
      <p:sp>
        <p:nvSpPr>
          <p:cNvPr id="25602" name="Content Placeholder 2"/>
          <p:cNvSpPr>
            <a:spLocks noGrp="1"/>
          </p:cNvSpPr>
          <p:nvPr>
            <p:ph idx="1"/>
          </p:nvPr>
        </p:nvSpPr>
        <p:spPr>
          <a:xfrm>
            <a:off x="395288" y="1773238"/>
            <a:ext cx="8229600" cy="4525962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cs-CZ" dirty="0" smtClean="0"/>
              <a:t>Tzv. </a:t>
            </a:r>
            <a:r>
              <a:rPr lang="cs-CZ" i="1" dirty="0" smtClean="0"/>
              <a:t>body governed by public law</a:t>
            </a:r>
            <a:r>
              <a:rPr lang="cs-CZ" dirty="0" smtClean="0"/>
              <a:t> ve </a:t>
            </a:r>
            <a:r>
              <a:rPr lang="cs-CZ" b="1" dirty="0" smtClean="0"/>
              <a:t>funkčním slova smyslu</a:t>
            </a:r>
          </a:p>
          <a:p>
            <a:pPr marL="0" indent="0">
              <a:buFont typeface="Arial" charset="0"/>
              <a:buNone/>
            </a:pPr>
            <a:endParaRPr lang="cs-CZ" sz="2000" dirty="0" smtClean="0"/>
          </a:p>
          <a:p>
            <a:pPr marL="0" indent="0">
              <a:buFont typeface="Arial" charset="0"/>
              <a:buNone/>
            </a:pPr>
            <a:r>
              <a:rPr lang="cs-CZ" b="1" i="1" dirty="0" smtClean="0"/>
              <a:t>Rundfunk </a:t>
            </a:r>
            <a:r>
              <a:rPr lang="cs-CZ" i="1" dirty="0" smtClean="0">
                <a:hlinkClick r:id="rId3"/>
              </a:rPr>
              <a:t>C-337/06</a:t>
            </a:r>
            <a:r>
              <a:rPr lang="cs-CZ" i="1" dirty="0" smtClean="0"/>
              <a:t> z 13.12.2007</a:t>
            </a:r>
          </a:p>
          <a:p>
            <a:pPr marL="0" indent="0">
              <a:buFont typeface="Arial" charset="0"/>
              <a:buNone/>
            </a:pPr>
            <a:r>
              <a:rPr lang="cs-CZ" b="1" i="1" dirty="0" smtClean="0"/>
              <a:t>Oymanns </a:t>
            </a:r>
            <a:r>
              <a:rPr lang="cs-CZ" i="1" dirty="0" smtClean="0">
                <a:hlinkClick r:id="rId4"/>
              </a:rPr>
              <a:t>C-300/07</a:t>
            </a:r>
            <a:r>
              <a:rPr lang="cs-CZ" i="1" dirty="0" smtClean="0"/>
              <a:t> z 11.6.2009</a:t>
            </a:r>
          </a:p>
          <a:p>
            <a:pPr marL="0" indent="0">
              <a:buFont typeface="Arial" charset="0"/>
              <a:buNone/>
            </a:pPr>
            <a:r>
              <a:rPr lang="cs-CZ" b="1" i="1" dirty="0" smtClean="0"/>
              <a:t>Aigner </a:t>
            </a:r>
            <a:r>
              <a:rPr lang="cs-CZ" i="1" dirty="0" smtClean="0">
                <a:hlinkClick r:id="rId5"/>
              </a:rPr>
              <a:t>C-393/06</a:t>
            </a:r>
            <a:r>
              <a:rPr lang="cs-CZ" i="1" dirty="0" smtClean="0"/>
              <a:t> z 10.4.2008</a:t>
            </a:r>
          </a:p>
          <a:p>
            <a:pPr marL="0" indent="0">
              <a:buFont typeface="Arial" charset="0"/>
              <a:buNone/>
            </a:pPr>
            <a:endParaRPr lang="cs-CZ" sz="2000" i="1" dirty="0" smtClean="0"/>
          </a:p>
          <a:p>
            <a:pPr marL="0" indent="0">
              <a:buFont typeface="Arial" charset="0"/>
              <a:buNone/>
            </a:pPr>
            <a:endParaRPr lang="cs-CZ" sz="2000" i="1" dirty="0" smtClean="0"/>
          </a:p>
          <a:p>
            <a:pPr marL="0" indent="0">
              <a:buFont typeface="Arial" charset="0"/>
              <a:buNone/>
            </a:pPr>
            <a:endParaRPr lang="de-D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sz="4800" dirty="0" smtClean="0"/>
              <a:t>Naplnění definice veřejné zakázky</a:t>
            </a:r>
            <a:endParaRPr lang="cs-CZ" sz="4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Čl. 1 odst. 1 </a:t>
            </a:r>
            <a:r>
              <a:rPr lang="cs-CZ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směrnice </a:t>
            </a:r>
            <a:r>
              <a:rPr lang="cs-CZ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2004/18/ES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„Veřejné zakázky“ jsou </a:t>
            </a:r>
            <a:r>
              <a:rPr lang="cs-CZ" i="1" u="sng" dirty="0">
                <a:solidFill>
                  <a:schemeClr val="tx1">
                    <a:lumMod val="50000"/>
                    <a:lumOff val="50000"/>
                  </a:schemeClr>
                </a:solidFill>
              </a:rPr>
              <a:t>úplatné smlouvy uzavřené </a:t>
            </a:r>
            <a:r>
              <a:rPr lang="cs-CZ" i="1" u="sng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písemnou formou</a:t>
            </a:r>
            <a:r>
              <a:rPr lang="cs-CZ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cs-CZ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mezi jedním nebo více hospodářskými </a:t>
            </a:r>
            <a:r>
              <a:rPr lang="cs-CZ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subjekty a </a:t>
            </a:r>
            <a:r>
              <a:rPr lang="cs-CZ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jedním nebo více veřejnými zadavateli, jejichž </a:t>
            </a:r>
            <a:r>
              <a:rPr lang="cs-CZ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předmětem je provedení stavebních </a:t>
            </a:r>
            <a:r>
              <a:rPr lang="cs-CZ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prací, dodání výrobků nebo </a:t>
            </a:r>
            <a:r>
              <a:rPr lang="cs-CZ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poskytnutí služeb </a:t>
            </a:r>
            <a:r>
              <a:rPr lang="cs-CZ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ve smyslu této směrnice.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b="1" i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Auroux</a:t>
            </a:r>
            <a:r>
              <a:rPr lang="cs-CZ" b="1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cs-CZ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 </a:t>
            </a:r>
            <a:r>
              <a:rPr lang="cs-CZ" b="1" i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Roanne</a:t>
            </a:r>
            <a:r>
              <a:rPr lang="cs-CZ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cs-CZ" i="1" dirty="0">
                <a:solidFill>
                  <a:schemeClr val="tx1">
                    <a:lumMod val="50000"/>
                    <a:lumOff val="50000"/>
                  </a:schemeClr>
                </a:solidFill>
                <a:hlinkClick r:id="rId3"/>
              </a:rPr>
              <a:t>C-220/05</a:t>
            </a:r>
            <a:r>
              <a:rPr lang="cs-CZ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z 18.1.2007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Komise v Německo</a:t>
            </a:r>
            <a:r>
              <a:rPr lang="cs-CZ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cs-CZ" i="1" dirty="0">
                <a:solidFill>
                  <a:schemeClr val="tx1">
                    <a:lumMod val="50000"/>
                    <a:lumOff val="50000"/>
                  </a:schemeClr>
                </a:solidFill>
                <a:hlinkClick r:id="rId4"/>
              </a:rPr>
              <a:t>C-536/07</a:t>
            </a:r>
            <a:r>
              <a:rPr lang="cs-CZ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z 29.10.2010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Helmut Müller</a:t>
            </a:r>
            <a:r>
              <a:rPr lang="cs-CZ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cs-CZ" i="1" dirty="0">
                <a:solidFill>
                  <a:schemeClr val="tx1">
                    <a:lumMod val="50000"/>
                    <a:lumOff val="50000"/>
                  </a:schemeClr>
                </a:solidFill>
                <a:hlinkClick r:id="rId5"/>
              </a:rPr>
              <a:t>C-451/08</a:t>
            </a:r>
            <a:r>
              <a:rPr lang="cs-CZ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z 25.3.2010</a:t>
            </a:r>
            <a:endParaRPr lang="cs-CZ" b="1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sz="4800" dirty="0"/>
              <a:t>In-house výjimka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charset="0"/>
              <a:buNone/>
            </a:pPr>
            <a:r>
              <a:rPr lang="cs-CZ" b="1" i="1" dirty="0" smtClean="0"/>
              <a:t>Teckal</a:t>
            </a:r>
            <a:r>
              <a:rPr lang="cs-CZ" dirty="0" smtClean="0"/>
              <a:t> </a:t>
            </a:r>
            <a:r>
              <a:rPr lang="cs-CZ" dirty="0" smtClean="0">
                <a:hlinkClick r:id="rId3"/>
              </a:rPr>
              <a:t>C-107/98</a:t>
            </a:r>
            <a:r>
              <a:rPr lang="cs-CZ" dirty="0" smtClean="0"/>
              <a:t> z 18.11.1999</a:t>
            </a:r>
          </a:p>
          <a:p>
            <a:pPr marL="0" indent="0">
              <a:buFont typeface="Arial" charset="0"/>
              <a:buNone/>
            </a:pPr>
            <a:r>
              <a:rPr lang="cs-CZ" sz="2000" i="1" dirty="0" smtClean="0"/>
              <a:t>O veřejnou zakázku se nejedná,  pokud zadavatel vykonává nad dotčenou odlišnou entitou </a:t>
            </a:r>
            <a:r>
              <a:rPr lang="cs-CZ" sz="2000" i="1" u="sng" dirty="0" smtClean="0"/>
              <a:t>kontrolu obdobnou </a:t>
            </a:r>
            <a:r>
              <a:rPr lang="cs-CZ" sz="2000" i="1" dirty="0" smtClean="0"/>
              <a:t>té kontrole, kterou vykonává nad svými vlastními organizačními složkami, za podmínky, že tato entita s tímto veřejným orgánem nebo s dalšími územními celky, které v ní mají podíl, uskutečňuje </a:t>
            </a:r>
            <a:r>
              <a:rPr lang="cs-CZ" sz="2000" i="1" u="sng" dirty="0" smtClean="0"/>
              <a:t>převážnou část své činnosti</a:t>
            </a:r>
            <a:r>
              <a:rPr lang="cs-CZ" sz="2000" i="1" dirty="0" smtClean="0"/>
              <a:t>. </a:t>
            </a:r>
          </a:p>
          <a:p>
            <a:pPr marL="0" indent="0">
              <a:buFont typeface="Arial" charset="0"/>
              <a:buNone/>
            </a:pPr>
            <a:endParaRPr lang="cs-CZ" sz="2000" dirty="0" smtClean="0"/>
          </a:p>
          <a:p>
            <a:pPr marL="0" indent="0">
              <a:buFont typeface="Arial" charset="0"/>
              <a:buNone/>
            </a:pPr>
            <a:r>
              <a:rPr lang="cs-CZ" b="1" i="1" dirty="0" smtClean="0"/>
              <a:t>Stadt Halle</a:t>
            </a:r>
            <a:r>
              <a:rPr lang="cs-CZ" i="1" dirty="0" smtClean="0"/>
              <a:t> </a:t>
            </a:r>
            <a:r>
              <a:rPr lang="cs-CZ" i="1" dirty="0" smtClean="0">
                <a:hlinkClick r:id="rId4"/>
              </a:rPr>
              <a:t>C-26/03</a:t>
            </a:r>
            <a:r>
              <a:rPr lang="cs-CZ" i="1" dirty="0" smtClean="0"/>
              <a:t> z 11.1.2005</a:t>
            </a:r>
          </a:p>
          <a:p>
            <a:pPr marL="0" indent="0">
              <a:buFont typeface="Arial" charset="0"/>
              <a:buNone/>
            </a:pPr>
            <a:r>
              <a:rPr lang="cs-CZ" b="1" i="1" dirty="0" smtClean="0"/>
              <a:t>Parking Brixen </a:t>
            </a:r>
            <a:r>
              <a:rPr lang="cs-CZ" i="1" dirty="0" smtClean="0">
                <a:hlinkClick r:id="rId5"/>
              </a:rPr>
              <a:t>C-458/03</a:t>
            </a:r>
            <a:r>
              <a:rPr lang="cs-CZ" i="1" dirty="0" smtClean="0"/>
              <a:t> z 13.10.2005</a:t>
            </a:r>
          </a:p>
          <a:p>
            <a:pPr marL="0" indent="0">
              <a:buFont typeface="Arial" charset="0"/>
              <a:buNone/>
            </a:pPr>
            <a:r>
              <a:rPr lang="cs-CZ" b="1" i="1" dirty="0" smtClean="0"/>
              <a:t>Coname </a:t>
            </a:r>
            <a:r>
              <a:rPr lang="cs-CZ" i="1" dirty="0" smtClean="0">
                <a:hlinkClick r:id="rId6"/>
              </a:rPr>
              <a:t>C-231/03</a:t>
            </a:r>
            <a:r>
              <a:rPr lang="cs-CZ" i="1" dirty="0" smtClean="0"/>
              <a:t> z 21.7.2005</a:t>
            </a:r>
          </a:p>
          <a:p>
            <a:pPr marL="0" indent="0">
              <a:buFont typeface="Arial" charset="0"/>
              <a:buNone/>
            </a:pPr>
            <a:r>
              <a:rPr lang="cs-CZ" b="1" i="1" dirty="0" smtClean="0"/>
              <a:t>Carbotermo</a:t>
            </a:r>
            <a:r>
              <a:rPr lang="cs-CZ" i="1" dirty="0" smtClean="0"/>
              <a:t> </a:t>
            </a:r>
            <a:r>
              <a:rPr lang="cs-CZ" i="1" dirty="0" smtClean="0">
                <a:hlinkClick r:id="rId7"/>
              </a:rPr>
              <a:t>C-340/04</a:t>
            </a:r>
            <a:r>
              <a:rPr lang="cs-CZ" i="1" dirty="0" smtClean="0"/>
              <a:t> z 11.5.2006</a:t>
            </a:r>
          </a:p>
          <a:p>
            <a:pPr marL="0" indent="0">
              <a:buFont typeface="Arial" charset="0"/>
              <a:buNone/>
            </a:pPr>
            <a:endParaRPr lang="cs-CZ" dirty="0" smtClean="0"/>
          </a:p>
          <a:p>
            <a:pPr marL="0" indent="0">
              <a:buFont typeface="Arial" charset="0"/>
              <a:buNone/>
            </a:pPr>
            <a:endParaRPr lang="cs-CZ" dirty="0" smtClean="0"/>
          </a:p>
          <a:p>
            <a:pPr marL="0" indent="0"/>
            <a:endParaRPr lang="cs-CZ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0</TotalTime>
  <Words>934</Words>
  <Application>Microsoft Office PowerPoint</Application>
  <PresentationFormat>On-screen Show (4:3)</PresentationFormat>
  <Paragraphs>142</Paragraphs>
  <Slides>17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Executive</vt:lpstr>
      <vt:lpstr>  Judikatura Soudního dvora EU v návaznosti na nové směrnice k VZ </vt:lpstr>
      <vt:lpstr>Obsah </vt:lpstr>
      <vt:lpstr>Právní rámec – primární právo</vt:lpstr>
      <vt:lpstr>Právní rámec – sekundární právo</vt:lpstr>
      <vt:lpstr>Judikatura ESD/SDEU</vt:lpstr>
      <vt:lpstr>Definice zadavatele</vt:lpstr>
      <vt:lpstr>Rozšíření pojmu „veřejnoprávní subjekt“ </vt:lpstr>
      <vt:lpstr>Naplnění definice veřejné zakázky</vt:lpstr>
      <vt:lpstr>In-house výjimka</vt:lpstr>
      <vt:lpstr>Nová úprava</vt:lpstr>
      <vt:lpstr>Tzv. horizontální spolupráce</vt:lpstr>
      <vt:lpstr>Nová úprava</vt:lpstr>
      <vt:lpstr>Další příklady judikatury</vt:lpstr>
      <vt:lpstr>Smlouvy o koncesích</vt:lpstr>
      <vt:lpstr>Nová směrnice o koncesích</vt:lpstr>
      <vt:lpstr>Základní zásady </vt:lpstr>
      <vt:lpstr>Děkuji za pozornost! Dotazy?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Fricova Vitezslava</dc:creator>
  <cp:lastModifiedBy>Fricova Vitezslava</cp:lastModifiedBy>
  <cp:revision>112</cp:revision>
  <cp:lastPrinted>2014-05-12T15:06:10Z</cp:lastPrinted>
  <dcterms:created xsi:type="dcterms:W3CDTF">2013-08-27T12:48:01Z</dcterms:created>
  <dcterms:modified xsi:type="dcterms:W3CDTF">2014-05-20T08:16:36Z</dcterms:modified>
</cp:coreProperties>
</file>