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</p:sldMasterIdLst>
  <p:notesMasterIdLst>
    <p:notesMasterId r:id="rId32"/>
  </p:notesMasterIdLst>
  <p:sldIdLst>
    <p:sldId id="258" r:id="rId4"/>
    <p:sldId id="259" r:id="rId5"/>
    <p:sldId id="261" r:id="rId6"/>
    <p:sldId id="280" r:id="rId7"/>
    <p:sldId id="279" r:id="rId8"/>
    <p:sldId id="278" r:id="rId9"/>
    <p:sldId id="260" r:id="rId10"/>
    <p:sldId id="262" r:id="rId11"/>
    <p:sldId id="267" r:id="rId12"/>
    <p:sldId id="264" r:id="rId13"/>
    <p:sldId id="265" r:id="rId14"/>
    <p:sldId id="268" r:id="rId15"/>
    <p:sldId id="269" r:id="rId16"/>
    <p:sldId id="270" r:id="rId17"/>
    <p:sldId id="271" r:id="rId18"/>
    <p:sldId id="272" r:id="rId19"/>
    <p:sldId id="266" r:id="rId20"/>
    <p:sldId id="281" r:id="rId21"/>
    <p:sldId id="273" r:id="rId22"/>
    <p:sldId id="276" r:id="rId23"/>
    <p:sldId id="277" r:id="rId24"/>
    <p:sldId id="274" r:id="rId25"/>
    <p:sldId id="263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20" y="-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E472D-787E-4958-959C-5D9D11F5CC5B}" type="doc">
      <dgm:prSet loTypeId="urn:microsoft.com/office/officeart/2005/8/layout/cycle3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A962B1-263D-4C90-B634-707F6C5CD59C}">
      <dgm:prSet phldrT="[Text]"/>
      <dgm:spPr/>
      <dgm:t>
        <a:bodyPr/>
        <a:lstStyle/>
        <a:p>
          <a:r>
            <a:rPr lang="cs-CZ" b="1" dirty="0" smtClean="0"/>
            <a:t>Jaká je budoucí produktivita </a:t>
          </a:r>
          <a:r>
            <a:rPr lang="cs-CZ" b="1" dirty="0" smtClean="0"/>
            <a:t>Evropského </a:t>
          </a:r>
          <a:r>
            <a:rPr lang="cs-CZ" b="1" dirty="0" smtClean="0"/>
            <a:t>zemědělství?</a:t>
          </a:r>
          <a:endParaRPr lang="en-US" b="1" dirty="0"/>
        </a:p>
      </dgm:t>
    </dgm:pt>
    <dgm:pt modelId="{7269B409-CC38-45E2-B5FB-D78179760E39}" type="parTrans" cxnId="{2ED8B652-8EE6-423F-8094-725E90498B41}">
      <dgm:prSet/>
      <dgm:spPr/>
      <dgm:t>
        <a:bodyPr/>
        <a:lstStyle/>
        <a:p>
          <a:endParaRPr lang="en-US"/>
        </a:p>
      </dgm:t>
    </dgm:pt>
    <dgm:pt modelId="{76B04CE8-9087-4E01-9E26-DE94F60B5B17}" type="sibTrans" cxnId="{2ED8B652-8EE6-423F-8094-725E90498B41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FE2D53D7-62DE-484C-B4C8-9C7E6C3C56B4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 smtClean="0"/>
            <a:t>Aplikace růstových modelů</a:t>
          </a:r>
        </a:p>
        <a:p>
          <a:r>
            <a:rPr lang="cs-CZ" i="1" dirty="0" smtClean="0"/>
            <a:t>(např. projekt CLIMSAVE)</a:t>
          </a:r>
          <a:endParaRPr lang="en-US" i="1" dirty="0"/>
        </a:p>
      </dgm:t>
    </dgm:pt>
    <dgm:pt modelId="{42B62316-37E8-44EA-9814-57A8EDC89E36}" type="parTrans" cxnId="{974C7AF2-2886-4BC8-89F2-DB967F85B091}">
      <dgm:prSet/>
      <dgm:spPr/>
      <dgm:t>
        <a:bodyPr/>
        <a:lstStyle/>
        <a:p>
          <a:endParaRPr lang="en-US"/>
        </a:p>
      </dgm:t>
    </dgm:pt>
    <dgm:pt modelId="{18DC33E7-E37A-4C28-B8CD-D55BE91A37F1}" type="sibTrans" cxnId="{974C7AF2-2886-4BC8-89F2-DB967F85B091}">
      <dgm:prSet/>
      <dgm:spPr/>
      <dgm:t>
        <a:bodyPr/>
        <a:lstStyle/>
        <a:p>
          <a:endParaRPr lang="en-US"/>
        </a:p>
      </dgm:t>
    </dgm:pt>
    <dgm:pt modelId="{F9162D84-B78D-43CA-B2F5-9E6043F88B8C}">
      <dgm:prSet phldrT="[Text]"/>
      <dgm:spPr>
        <a:solidFill>
          <a:srgbClr val="00B0F0"/>
        </a:solidFill>
      </dgm:spPr>
      <dgm:t>
        <a:bodyPr/>
        <a:lstStyle/>
        <a:p>
          <a:r>
            <a:rPr lang="cs-CZ" i="0" dirty="0" smtClean="0"/>
            <a:t>Odhad dopadů extrémů</a:t>
          </a:r>
        </a:p>
        <a:p>
          <a:r>
            <a:rPr lang="cs-CZ" i="1" dirty="0" smtClean="0"/>
            <a:t>(např. projekt JPI)</a:t>
          </a:r>
          <a:r>
            <a:rPr lang="cs-CZ" dirty="0" smtClean="0"/>
            <a:t> </a:t>
          </a:r>
          <a:endParaRPr lang="en-US" dirty="0"/>
        </a:p>
      </dgm:t>
    </dgm:pt>
    <dgm:pt modelId="{8ED4D2B7-3377-4553-B1E7-8CCA4E9DB92C}" type="parTrans" cxnId="{6D08FD02-D064-4FDA-83DF-37D794F132D7}">
      <dgm:prSet/>
      <dgm:spPr/>
      <dgm:t>
        <a:bodyPr/>
        <a:lstStyle/>
        <a:p>
          <a:endParaRPr lang="en-US"/>
        </a:p>
      </dgm:t>
    </dgm:pt>
    <dgm:pt modelId="{A5851614-F677-4D3D-AB24-806776591C5C}" type="sibTrans" cxnId="{6D08FD02-D064-4FDA-83DF-37D794F132D7}">
      <dgm:prSet/>
      <dgm:spPr/>
      <dgm:t>
        <a:bodyPr/>
        <a:lstStyle/>
        <a:p>
          <a:endParaRPr lang="en-US"/>
        </a:p>
      </dgm:t>
    </dgm:pt>
    <dgm:pt modelId="{25A7113F-C90B-4B27-808B-2F4D4FB1F601}">
      <dgm:prSet phldrT="[Text]"/>
      <dgm:spPr>
        <a:solidFill>
          <a:srgbClr val="FFC000"/>
        </a:solidFill>
      </dgm:spPr>
      <dgm:t>
        <a:bodyPr/>
        <a:lstStyle/>
        <a:p>
          <a:r>
            <a:rPr lang="cs-CZ" dirty="0" smtClean="0"/>
            <a:t>Provedení experimentů a vývoj nových algoritmů</a:t>
          </a:r>
        </a:p>
        <a:p>
          <a:r>
            <a:rPr lang="cs-CZ" i="1" dirty="0" smtClean="0"/>
            <a:t>(např. projekt NAZV, </a:t>
          </a:r>
          <a:r>
            <a:rPr lang="cs-CZ" i="1" dirty="0" err="1" smtClean="0"/>
            <a:t>OPVaVPI</a:t>
          </a:r>
          <a:r>
            <a:rPr lang="cs-CZ" i="1" dirty="0" smtClean="0"/>
            <a:t>)</a:t>
          </a:r>
          <a:endParaRPr lang="en-US" i="1" dirty="0"/>
        </a:p>
      </dgm:t>
    </dgm:pt>
    <dgm:pt modelId="{66332B6F-D397-4DEE-9866-0513D68066EC}" type="parTrans" cxnId="{16FCCA8C-BB7F-4DA3-8E9B-348130B4639B}">
      <dgm:prSet/>
      <dgm:spPr/>
      <dgm:t>
        <a:bodyPr/>
        <a:lstStyle/>
        <a:p>
          <a:endParaRPr lang="en-US"/>
        </a:p>
      </dgm:t>
    </dgm:pt>
    <dgm:pt modelId="{89CEAF0E-F8E1-4DB5-ABF6-03A371E84F4B}" type="sibTrans" cxnId="{16FCCA8C-BB7F-4DA3-8E9B-348130B4639B}">
      <dgm:prSet/>
      <dgm:spPr/>
      <dgm:t>
        <a:bodyPr/>
        <a:lstStyle/>
        <a:p>
          <a:endParaRPr lang="en-US"/>
        </a:p>
      </dgm:t>
    </dgm:pt>
    <dgm:pt modelId="{5E95983F-DEAF-4083-819A-E506498685B4}">
      <dgm:prSet phldrT="[Text]"/>
      <dgm:spPr>
        <a:solidFill>
          <a:srgbClr val="FF0000"/>
        </a:solidFill>
      </dgm:spPr>
      <dgm:t>
        <a:bodyPr/>
        <a:lstStyle/>
        <a:p>
          <a:r>
            <a:rPr lang="cs-CZ" dirty="0" smtClean="0"/>
            <a:t>Integrace výsledků a nové </a:t>
          </a:r>
          <a:r>
            <a:rPr lang="en-US" dirty="0" smtClean="0"/>
            <a:t>ROBUSTN</a:t>
          </a:r>
          <a:r>
            <a:rPr lang="cs-CZ" dirty="0" smtClean="0"/>
            <a:t>Í analýzy </a:t>
          </a:r>
        </a:p>
        <a:p>
          <a:r>
            <a:rPr lang="cs-CZ" i="1" dirty="0" smtClean="0"/>
            <a:t>(např. </a:t>
          </a:r>
          <a:r>
            <a:rPr lang="cs-CZ" i="1" dirty="0" err="1" smtClean="0"/>
            <a:t>Horizon</a:t>
          </a:r>
          <a:r>
            <a:rPr lang="cs-CZ" i="1" dirty="0" smtClean="0"/>
            <a:t> 2020)</a:t>
          </a:r>
          <a:endParaRPr lang="en-US" i="1" dirty="0"/>
        </a:p>
      </dgm:t>
    </dgm:pt>
    <dgm:pt modelId="{7E76A47E-D496-4147-A151-F0928B77892A}" type="parTrans" cxnId="{7D05FBB5-DF38-42D0-8D30-F6CB89A52CFB}">
      <dgm:prSet/>
      <dgm:spPr/>
      <dgm:t>
        <a:bodyPr/>
        <a:lstStyle/>
        <a:p>
          <a:endParaRPr lang="en-US"/>
        </a:p>
      </dgm:t>
    </dgm:pt>
    <dgm:pt modelId="{2F9B5B05-88E2-4058-8823-622456D15CE0}" type="sibTrans" cxnId="{7D05FBB5-DF38-42D0-8D30-F6CB89A52CFB}">
      <dgm:prSet/>
      <dgm:spPr/>
      <dgm:t>
        <a:bodyPr/>
        <a:lstStyle/>
        <a:p>
          <a:endParaRPr lang="en-US"/>
        </a:p>
      </dgm:t>
    </dgm:pt>
    <dgm:pt modelId="{BCCAC47E-4AB0-434B-87E6-B24DBCE800EB}" type="pres">
      <dgm:prSet presAssocID="{D64E472D-787E-4958-959C-5D9D11F5CC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8BD9A3-D91E-415E-814A-5BC48B4A95CA}" type="pres">
      <dgm:prSet presAssocID="{D64E472D-787E-4958-959C-5D9D11F5CC5B}" presName="cycle" presStyleCnt="0"/>
      <dgm:spPr/>
    </dgm:pt>
    <dgm:pt modelId="{3050C59B-04E2-4C4B-BE03-4EBC2CA8FD2D}" type="pres">
      <dgm:prSet presAssocID="{21A962B1-263D-4C90-B634-707F6C5CD59C}" presName="nodeFirstNode" presStyleLbl="node1" presStyleIdx="0" presStyleCnt="5" custScaleX="122590" custScaleY="134556" custRadScaleRad="100272" custRadScaleInc="7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CE6544-2A43-4F2C-B348-32B2FF378AB1}" type="pres">
      <dgm:prSet presAssocID="{76B04CE8-9087-4E01-9E26-DE94F60B5B17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12F3760D-8103-4B75-86F3-0D489EC73193}" type="pres">
      <dgm:prSet presAssocID="{FE2D53D7-62DE-484C-B4C8-9C7E6C3C56B4}" presName="nodeFollowingNodes" presStyleLbl="node1" presStyleIdx="1" presStyleCnt="5" custScaleX="122590" custScaleY="134556" custRadScaleRad="110848" custRadScaleInc="95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C38933-1054-4C85-A092-0EEECB5C12A7}" type="pres">
      <dgm:prSet presAssocID="{F9162D84-B78D-43CA-B2F5-9E6043F88B8C}" presName="nodeFollowingNodes" presStyleLbl="node1" presStyleIdx="2" presStyleCnt="5" custScaleX="135699" custScaleY="134556" custRadScaleRad="116214" custRadScaleInc="-38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50230-83F6-4EE9-8351-E33004D075B5}" type="pres">
      <dgm:prSet presAssocID="{25A7113F-C90B-4B27-808B-2F4D4FB1F601}" presName="nodeFollowingNodes" presStyleLbl="node1" presStyleIdx="3" presStyleCnt="5" custScaleX="122590" custScaleY="134556" custRadScaleRad="83393" custRadScaleInc="19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636CDB-E0F3-4197-8F5D-9E430C761DA6}" type="pres">
      <dgm:prSet presAssocID="{5E95983F-DEAF-4083-819A-E506498685B4}" presName="nodeFollowingNodes" presStyleLbl="node1" presStyleIdx="4" presStyleCnt="5" custScaleX="122590" custScaleY="134556" custRadScaleRad="99944" custRadScaleInc="-79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C8BA3E-FD85-4307-A908-9C1A60C04EB5}" type="presOf" srcId="{76B04CE8-9087-4E01-9E26-DE94F60B5B17}" destId="{98CE6544-2A43-4F2C-B348-32B2FF378AB1}" srcOrd="0" destOrd="0" presId="urn:microsoft.com/office/officeart/2005/8/layout/cycle3"/>
    <dgm:cxn modelId="{A85D91BD-E259-43E3-B214-48805FC8AE4C}" type="presOf" srcId="{21A962B1-263D-4C90-B634-707F6C5CD59C}" destId="{3050C59B-04E2-4C4B-BE03-4EBC2CA8FD2D}" srcOrd="0" destOrd="0" presId="urn:microsoft.com/office/officeart/2005/8/layout/cycle3"/>
    <dgm:cxn modelId="{7B482583-295C-4210-9370-8C34F72E5474}" type="presOf" srcId="{D64E472D-787E-4958-959C-5D9D11F5CC5B}" destId="{BCCAC47E-4AB0-434B-87E6-B24DBCE800EB}" srcOrd="0" destOrd="0" presId="urn:microsoft.com/office/officeart/2005/8/layout/cycle3"/>
    <dgm:cxn modelId="{16FCCA8C-BB7F-4DA3-8E9B-348130B4639B}" srcId="{D64E472D-787E-4958-959C-5D9D11F5CC5B}" destId="{25A7113F-C90B-4B27-808B-2F4D4FB1F601}" srcOrd="3" destOrd="0" parTransId="{66332B6F-D397-4DEE-9866-0513D68066EC}" sibTransId="{89CEAF0E-F8E1-4DB5-ABF6-03A371E84F4B}"/>
    <dgm:cxn modelId="{3B6D78CF-EB9C-4509-A8ED-637C3DD17706}" type="presOf" srcId="{FE2D53D7-62DE-484C-B4C8-9C7E6C3C56B4}" destId="{12F3760D-8103-4B75-86F3-0D489EC73193}" srcOrd="0" destOrd="0" presId="urn:microsoft.com/office/officeart/2005/8/layout/cycle3"/>
    <dgm:cxn modelId="{D118B84F-6CCF-48E8-83D4-3FDF94136785}" type="presOf" srcId="{F9162D84-B78D-43CA-B2F5-9E6043F88B8C}" destId="{CEC38933-1054-4C85-A092-0EEECB5C12A7}" srcOrd="0" destOrd="0" presId="urn:microsoft.com/office/officeart/2005/8/layout/cycle3"/>
    <dgm:cxn modelId="{7D05FBB5-DF38-42D0-8D30-F6CB89A52CFB}" srcId="{D64E472D-787E-4958-959C-5D9D11F5CC5B}" destId="{5E95983F-DEAF-4083-819A-E506498685B4}" srcOrd="4" destOrd="0" parTransId="{7E76A47E-D496-4147-A151-F0928B77892A}" sibTransId="{2F9B5B05-88E2-4058-8823-622456D15CE0}"/>
    <dgm:cxn modelId="{6D08FD02-D064-4FDA-83DF-37D794F132D7}" srcId="{D64E472D-787E-4958-959C-5D9D11F5CC5B}" destId="{F9162D84-B78D-43CA-B2F5-9E6043F88B8C}" srcOrd="2" destOrd="0" parTransId="{8ED4D2B7-3377-4553-B1E7-8CCA4E9DB92C}" sibTransId="{A5851614-F677-4D3D-AB24-806776591C5C}"/>
    <dgm:cxn modelId="{D9D4179B-DF4D-462A-BD02-4799C9823D8A}" type="presOf" srcId="{5E95983F-DEAF-4083-819A-E506498685B4}" destId="{D2636CDB-E0F3-4197-8F5D-9E430C761DA6}" srcOrd="0" destOrd="0" presId="urn:microsoft.com/office/officeart/2005/8/layout/cycle3"/>
    <dgm:cxn modelId="{974C7AF2-2886-4BC8-89F2-DB967F85B091}" srcId="{D64E472D-787E-4958-959C-5D9D11F5CC5B}" destId="{FE2D53D7-62DE-484C-B4C8-9C7E6C3C56B4}" srcOrd="1" destOrd="0" parTransId="{42B62316-37E8-44EA-9814-57A8EDC89E36}" sibTransId="{18DC33E7-E37A-4C28-B8CD-D55BE91A37F1}"/>
    <dgm:cxn modelId="{68D1C0A3-45B9-4848-AFDC-F70A78DD8EEC}" type="presOf" srcId="{25A7113F-C90B-4B27-808B-2F4D4FB1F601}" destId="{57E50230-83F6-4EE9-8351-E33004D075B5}" srcOrd="0" destOrd="0" presId="urn:microsoft.com/office/officeart/2005/8/layout/cycle3"/>
    <dgm:cxn modelId="{2ED8B652-8EE6-423F-8094-725E90498B41}" srcId="{D64E472D-787E-4958-959C-5D9D11F5CC5B}" destId="{21A962B1-263D-4C90-B634-707F6C5CD59C}" srcOrd="0" destOrd="0" parTransId="{7269B409-CC38-45E2-B5FB-D78179760E39}" sibTransId="{76B04CE8-9087-4E01-9E26-DE94F60B5B17}"/>
    <dgm:cxn modelId="{96B8B923-B36A-4E8C-B9A8-FDBEDE7DF42C}" type="presParOf" srcId="{BCCAC47E-4AB0-434B-87E6-B24DBCE800EB}" destId="{788BD9A3-D91E-415E-814A-5BC48B4A95CA}" srcOrd="0" destOrd="0" presId="urn:microsoft.com/office/officeart/2005/8/layout/cycle3"/>
    <dgm:cxn modelId="{AEA49BAF-20E0-4DAB-A8F2-F1145C505119}" type="presParOf" srcId="{788BD9A3-D91E-415E-814A-5BC48B4A95CA}" destId="{3050C59B-04E2-4C4B-BE03-4EBC2CA8FD2D}" srcOrd="0" destOrd="0" presId="urn:microsoft.com/office/officeart/2005/8/layout/cycle3"/>
    <dgm:cxn modelId="{D4757151-12D0-45C0-97B7-F3A02D883326}" type="presParOf" srcId="{788BD9A3-D91E-415E-814A-5BC48B4A95CA}" destId="{98CE6544-2A43-4F2C-B348-32B2FF378AB1}" srcOrd="1" destOrd="0" presId="urn:microsoft.com/office/officeart/2005/8/layout/cycle3"/>
    <dgm:cxn modelId="{02600EE3-303C-444E-8D38-19AF7AF7A9AF}" type="presParOf" srcId="{788BD9A3-D91E-415E-814A-5BC48B4A95CA}" destId="{12F3760D-8103-4B75-86F3-0D489EC73193}" srcOrd="2" destOrd="0" presId="urn:microsoft.com/office/officeart/2005/8/layout/cycle3"/>
    <dgm:cxn modelId="{E53D0B6B-59E8-4A34-9545-DDF79AC19B3F}" type="presParOf" srcId="{788BD9A3-D91E-415E-814A-5BC48B4A95CA}" destId="{CEC38933-1054-4C85-A092-0EEECB5C12A7}" srcOrd="3" destOrd="0" presId="urn:microsoft.com/office/officeart/2005/8/layout/cycle3"/>
    <dgm:cxn modelId="{31C384F9-4EA0-46C2-AE00-7100B4F9B10F}" type="presParOf" srcId="{788BD9A3-D91E-415E-814A-5BC48B4A95CA}" destId="{57E50230-83F6-4EE9-8351-E33004D075B5}" srcOrd="4" destOrd="0" presId="urn:microsoft.com/office/officeart/2005/8/layout/cycle3"/>
    <dgm:cxn modelId="{37BDD256-EEB9-4E3D-92B9-34D9BC5E25CF}" type="presParOf" srcId="{788BD9A3-D91E-415E-814A-5BC48B4A95CA}" destId="{D2636CDB-E0F3-4197-8F5D-9E430C761DA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CB285-CF2B-4571-B898-81674FFC7FC6}" type="doc">
      <dgm:prSet loTypeId="urn:microsoft.com/office/officeart/2005/8/layout/hierarchy4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B5EF02-3151-4328-9C9D-A559CECC7CFB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2000" b="1" dirty="0" smtClean="0"/>
            <a:t>Bioklimatologie /Agroklimatologie</a:t>
          </a:r>
        </a:p>
        <a:p>
          <a:r>
            <a:rPr lang="cs-CZ" sz="1600" dirty="0" smtClean="0"/>
            <a:t>(povinný/volitelný základní předmět s modifikací pro obory fakult AF, LDF a ZF)</a:t>
          </a:r>
          <a:endParaRPr lang="en-US" sz="1600" dirty="0"/>
        </a:p>
      </dgm:t>
    </dgm:pt>
    <dgm:pt modelId="{7F6D617F-E7F6-4D43-863B-104B89DA74D6}" type="parTrans" cxnId="{6781D027-3E7C-4901-BB61-243D665505BF}">
      <dgm:prSet/>
      <dgm:spPr/>
      <dgm:t>
        <a:bodyPr/>
        <a:lstStyle/>
        <a:p>
          <a:endParaRPr lang="en-US"/>
        </a:p>
      </dgm:t>
    </dgm:pt>
    <dgm:pt modelId="{294EEB09-9C02-4A67-8282-E2748FDFE43E}" type="sibTrans" cxnId="{6781D027-3E7C-4901-BB61-243D665505BF}">
      <dgm:prSet/>
      <dgm:spPr/>
      <dgm:t>
        <a:bodyPr/>
        <a:lstStyle/>
        <a:p>
          <a:endParaRPr lang="en-US"/>
        </a:p>
      </dgm:t>
    </dgm:pt>
    <dgm:pt modelId="{368E35FD-EDC0-4EBE-8007-3FFE1BFE48F6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2000" b="1" dirty="0" smtClean="0"/>
            <a:t>Aplikovaná bioklimatologie</a:t>
          </a:r>
        </a:p>
        <a:p>
          <a:r>
            <a:rPr lang="cs-CZ" sz="1600" dirty="0" smtClean="0"/>
            <a:t>(volitelný na praktické aplikace orientovaný předmět)</a:t>
          </a:r>
          <a:endParaRPr lang="en-US" sz="1600" dirty="0"/>
        </a:p>
      </dgm:t>
    </dgm:pt>
    <dgm:pt modelId="{0D84816F-EAC7-4D9E-B966-ABF4AD8045C3}" type="parTrans" cxnId="{4FAF4A60-03A0-46D0-8574-13CA97794D19}">
      <dgm:prSet/>
      <dgm:spPr/>
      <dgm:t>
        <a:bodyPr/>
        <a:lstStyle/>
        <a:p>
          <a:endParaRPr lang="en-US"/>
        </a:p>
      </dgm:t>
    </dgm:pt>
    <dgm:pt modelId="{D7787F1F-D73D-4DC0-8E26-53636CDA9089}" type="sibTrans" cxnId="{4FAF4A60-03A0-46D0-8574-13CA97794D19}">
      <dgm:prSet/>
      <dgm:spPr/>
      <dgm:t>
        <a:bodyPr/>
        <a:lstStyle/>
        <a:p>
          <a:endParaRPr lang="en-US"/>
        </a:p>
      </dgm:t>
    </dgm:pt>
    <dgm:pt modelId="{60B7E327-EFDD-47FF-B551-0267B330AF71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2000" b="1" dirty="0" smtClean="0">
              <a:solidFill>
                <a:schemeClr val="tx1"/>
              </a:solidFill>
            </a:rPr>
            <a:t>Modelování procesů v </a:t>
          </a:r>
          <a:r>
            <a:rPr lang="cs-CZ" sz="2000" b="1" dirty="0" err="1" smtClean="0">
              <a:solidFill>
                <a:schemeClr val="tx1"/>
              </a:solidFill>
            </a:rPr>
            <a:t>agrosystémech</a:t>
          </a:r>
          <a:endParaRPr lang="cs-CZ" sz="2000" b="1" dirty="0" smtClean="0">
            <a:solidFill>
              <a:schemeClr val="tx1"/>
            </a:solidFill>
          </a:endParaRPr>
        </a:p>
        <a:p>
          <a:r>
            <a:rPr lang="cs-CZ" sz="1700" b="0" dirty="0" smtClean="0">
              <a:solidFill>
                <a:schemeClr val="tx1"/>
              </a:solidFill>
            </a:rPr>
            <a:t>(plánovaný výběrový předmět)</a:t>
          </a:r>
          <a:endParaRPr lang="en-US" sz="1700" b="0" dirty="0">
            <a:solidFill>
              <a:schemeClr val="tx1"/>
            </a:solidFill>
          </a:endParaRPr>
        </a:p>
      </dgm:t>
    </dgm:pt>
    <dgm:pt modelId="{065204C9-08C6-4C4D-BC90-97A76607C75F}" type="parTrans" cxnId="{F1A37099-2784-49DF-B30B-AB35B009332E}">
      <dgm:prSet/>
      <dgm:spPr/>
      <dgm:t>
        <a:bodyPr/>
        <a:lstStyle/>
        <a:p>
          <a:endParaRPr lang="en-US"/>
        </a:p>
      </dgm:t>
    </dgm:pt>
    <dgm:pt modelId="{9DBE2D65-A023-4A9F-912B-9ED99609C8B2}" type="sibTrans" cxnId="{F1A37099-2784-49DF-B30B-AB35B009332E}">
      <dgm:prSet/>
      <dgm:spPr/>
      <dgm:t>
        <a:bodyPr/>
        <a:lstStyle/>
        <a:p>
          <a:endParaRPr lang="en-US"/>
        </a:p>
      </dgm:t>
    </dgm:pt>
    <dgm:pt modelId="{A19B8A1D-0B98-4F91-97C0-AA44CFCE1EFC}">
      <dgm:prSet phldrT="[Text]" custT="1"/>
      <dgm:spPr>
        <a:solidFill>
          <a:srgbClr val="FF0000"/>
        </a:solidFill>
      </dgm:spPr>
      <dgm:t>
        <a:bodyPr/>
        <a:lstStyle/>
        <a:p>
          <a:r>
            <a:rPr lang="cs-CZ" sz="2000" b="1" i="0" u="none" dirty="0" smtClean="0"/>
            <a:t>Změna klimatu</a:t>
          </a:r>
        </a:p>
        <a:p>
          <a:r>
            <a:rPr lang="cs-CZ" sz="1700" dirty="0" smtClean="0"/>
            <a:t>(volitelný a povinně volitelný předmět orientovaný na změnu klimatu)</a:t>
          </a:r>
          <a:endParaRPr lang="en-US" sz="1700" dirty="0"/>
        </a:p>
      </dgm:t>
    </dgm:pt>
    <dgm:pt modelId="{AB1965E1-D5C4-41ED-A14C-DE6A8E39D9F9}" type="parTrans" cxnId="{7F32F2F8-9186-487C-AEAB-E2A8932FA0C8}">
      <dgm:prSet/>
      <dgm:spPr/>
      <dgm:t>
        <a:bodyPr/>
        <a:lstStyle/>
        <a:p>
          <a:endParaRPr lang="en-US"/>
        </a:p>
      </dgm:t>
    </dgm:pt>
    <dgm:pt modelId="{D4E7BAB8-D5B1-401A-87B1-E6E93F55DE94}" type="sibTrans" cxnId="{7F32F2F8-9186-487C-AEAB-E2A8932FA0C8}">
      <dgm:prSet/>
      <dgm:spPr/>
      <dgm:t>
        <a:bodyPr/>
        <a:lstStyle/>
        <a:p>
          <a:endParaRPr lang="en-US"/>
        </a:p>
      </dgm:t>
    </dgm:pt>
    <dgm:pt modelId="{F1D5C611-D964-4AEE-87A4-64FB48BF14EC}" type="pres">
      <dgm:prSet presAssocID="{982CB285-CF2B-4571-B898-81674FFC7F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34A0505-57BF-41A4-97E6-44B477B88748}" type="pres">
      <dgm:prSet presAssocID="{47B5EF02-3151-4328-9C9D-A559CECC7CFB}" presName="vertOne" presStyleCnt="0"/>
      <dgm:spPr/>
    </dgm:pt>
    <dgm:pt modelId="{ED0A9A9B-A851-4A5D-8662-4A8776E06B9D}" type="pres">
      <dgm:prSet presAssocID="{47B5EF02-3151-4328-9C9D-A559CECC7CFB}" presName="txOne" presStyleLbl="node0" presStyleIdx="0" presStyleCnt="1" custScaleX="61510" custScaleY="135818" custLinFactNeighborX="-762" custLinFactNeighborY="490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B33984-0663-4406-806A-88D27689A0AA}" type="pres">
      <dgm:prSet presAssocID="{47B5EF02-3151-4328-9C9D-A559CECC7CFB}" presName="parTransOne" presStyleCnt="0"/>
      <dgm:spPr/>
    </dgm:pt>
    <dgm:pt modelId="{740FD026-98A6-437B-905B-25D005042973}" type="pres">
      <dgm:prSet presAssocID="{47B5EF02-3151-4328-9C9D-A559CECC7CFB}" presName="horzOne" presStyleCnt="0"/>
      <dgm:spPr/>
    </dgm:pt>
    <dgm:pt modelId="{0C7315D1-AADA-45B7-AB8D-557DCB6158CF}" type="pres">
      <dgm:prSet presAssocID="{368E35FD-EDC0-4EBE-8007-3FFE1BFE48F6}" presName="vertTwo" presStyleCnt="0"/>
      <dgm:spPr/>
    </dgm:pt>
    <dgm:pt modelId="{4EAAFD49-C352-4738-A57B-B49C27472CBA}" type="pres">
      <dgm:prSet presAssocID="{368E35FD-EDC0-4EBE-8007-3FFE1BFE48F6}" presName="txTwo" presStyleLbl="node2" presStyleIdx="0" presStyleCnt="1" custScaleX="37844" custScaleY="114957" custLinFactNeighborX="-22666" custLinFactNeighborY="87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EADE1C-FAD8-4E17-B746-0B2391A8AEDF}" type="pres">
      <dgm:prSet presAssocID="{368E35FD-EDC0-4EBE-8007-3FFE1BFE48F6}" presName="parTransTwo" presStyleCnt="0"/>
      <dgm:spPr/>
    </dgm:pt>
    <dgm:pt modelId="{4243AA5E-E4B6-41E1-BC2A-698758FDE281}" type="pres">
      <dgm:prSet presAssocID="{368E35FD-EDC0-4EBE-8007-3FFE1BFE48F6}" presName="horzTwo" presStyleCnt="0"/>
      <dgm:spPr/>
    </dgm:pt>
    <dgm:pt modelId="{D3F410F7-C057-436A-9A3E-40EB8479F1F0}" type="pres">
      <dgm:prSet presAssocID="{A19B8A1D-0B98-4F91-97C0-AA44CFCE1EFC}" presName="vertThree" presStyleCnt="0"/>
      <dgm:spPr/>
    </dgm:pt>
    <dgm:pt modelId="{AE43F469-0A87-4F62-A28C-FDE2C5E8346E}" type="pres">
      <dgm:prSet presAssocID="{A19B8A1D-0B98-4F91-97C0-AA44CFCE1EFC}" presName="txThree" presStyleLbl="node3" presStyleIdx="0" presStyleCnt="2" custScaleX="456661" custScaleY="117080" custLinFactX="251633" custLinFactY="-25957" custLinFactNeighborX="3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2C348C-397D-4652-A3F2-ED7C81293EA3}" type="pres">
      <dgm:prSet presAssocID="{A19B8A1D-0B98-4F91-97C0-AA44CFCE1EFC}" presName="horzThree" presStyleCnt="0"/>
      <dgm:spPr/>
    </dgm:pt>
    <dgm:pt modelId="{8C5F3310-2F29-4D60-8AAA-A27CA81ECD3F}" type="pres">
      <dgm:prSet presAssocID="{D4E7BAB8-D5B1-401A-87B1-E6E93F55DE94}" presName="sibSpaceThree" presStyleCnt="0"/>
      <dgm:spPr/>
    </dgm:pt>
    <dgm:pt modelId="{816C721F-ADB0-40FD-B7CF-967CEA18EDF0}" type="pres">
      <dgm:prSet presAssocID="{60B7E327-EFDD-47FF-B551-0267B330AF71}" presName="vertThree" presStyleCnt="0"/>
      <dgm:spPr/>
    </dgm:pt>
    <dgm:pt modelId="{DA8DF2A6-3E17-48BA-9754-CB770DA3FDCB}" type="pres">
      <dgm:prSet presAssocID="{60B7E327-EFDD-47FF-B551-0267B330AF71}" presName="txThree" presStyleLbl="node3" presStyleIdx="1" presStyleCnt="2" custScaleX="692893" custScaleY="96803" custLinFactX="-100000" custLinFactNeighborX="-129619" custLinFactNeighborY="15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66B8FD-0F5E-41C3-8559-3525910FA3F9}" type="pres">
      <dgm:prSet presAssocID="{60B7E327-EFDD-47FF-B551-0267B330AF71}" presName="horzThree" presStyleCnt="0"/>
      <dgm:spPr/>
    </dgm:pt>
  </dgm:ptLst>
  <dgm:cxnLst>
    <dgm:cxn modelId="{6781D027-3E7C-4901-BB61-243D665505BF}" srcId="{982CB285-CF2B-4571-B898-81674FFC7FC6}" destId="{47B5EF02-3151-4328-9C9D-A559CECC7CFB}" srcOrd="0" destOrd="0" parTransId="{7F6D617F-E7F6-4D43-863B-104B89DA74D6}" sibTransId="{294EEB09-9C02-4A67-8282-E2748FDFE43E}"/>
    <dgm:cxn modelId="{12CA5FB4-2DE2-4D57-B9AD-B912EC8EADC4}" type="presOf" srcId="{368E35FD-EDC0-4EBE-8007-3FFE1BFE48F6}" destId="{4EAAFD49-C352-4738-A57B-B49C27472CBA}" srcOrd="0" destOrd="0" presId="urn:microsoft.com/office/officeart/2005/8/layout/hierarchy4"/>
    <dgm:cxn modelId="{867DE1B0-D4E3-42E8-ACD7-C79A786DC117}" type="presOf" srcId="{47B5EF02-3151-4328-9C9D-A559CECC7CFB}" destId="{ED0A9A9B-A851-4A5D-8662-4A8776E06B9D}" srcOrd="0" destOrd="0" presId="urn:microsoft.com/office/officeart/2005/8/layout/hierarchy4"/>
    <dgm:cxn modelId="{C046E534-146E-4266-A874-CEDF8CF5D072}" type="presOf" srcId="{A19B8A1D-0B98-4F91-97C0-AA44CFCE1EFC}" destId="{AE43F469-0A87-4F62-A28C-FDE2C5E8346E}" srcOrd="0" destOrd="0" presId="urn:microsoft.com/office/officeart/2005/8/layout/hierarchy4"/>
    <dgm:cxn modelId="{4FAF4A60-03A0-46D0-8574-13CA97794D19}" srcId="{47B5EF02-3151-4328-9C9D-A559CECC7CFB}" destId="{368E35FD-EDC0-4EBE-8007-3FFE1BFE48F6}" srcOrd="0" destOrd="0" parTransId="{0D84816F-EAC7-4D9E-B966-ABF4AD8045C3}" sibTransId="{D7787F1F-D73D-4DC0-8E26-53636CDA9089}"/>
    <dgm:cxn modelId="{56DD294B-E516-4ED2-BCB5-786D27EFEAE8}" type="presOf" srcId="{982CB285-CF2B-4571-B898-81674FFC7FC6}" destId="{F1D5C611-D964-4AEE-87A4-64FB48BF14EC}" srcOrd="0" destOrd="0" presId="urn:microsoft.com/office/officeart/2005/8/layout/hierarchy4"/>
    <dgm:cxn modelId="{54BCCA03-3B2E-4340-94BD-81C3E64EA751}" type="presOf" srcId="{60B7E327-EFDD-47FF-B551-0267B330AF71}" destId="{DA8DF2A6-3E17-48BA-9754-CB770DA3FDCB}" srcOrd="0" destOrd="0" presId="urn:microsoft.com/office/officeart/2005/8/layout/hierarchy4"/>
    <dgm:cxn modelId="{7F32F2F8-9186-487C-AEAB-E2A8932FA0C8}" srcId="{368E35FD-EDC0-4EBE-8007-3FFE1BFE48F6}" destId="{A19B8A1D-0B98-4F91-97C0-AA44CFCE1EFC}" srcOrd="0" destOrd="0" parTransId="{AB1965E1-D5C4-41ED-A14C-DE6A8E39D9F9}" sibTransId="{D4E7BAB8-D5B1-401A-87B1-E6E93F55DE94}"/>
    <dgm:cxn modelId="{F1A37099-2784-49DF-B30B-AB35B009332E}" srcId="{368E35FD-EDC0-4EBE-8007-3FFE1BFE48F6}" destId="{60B7E327-EFDD-47FF-B551-0267B330AF71}" srcOrd="1" destOrd="0" parTransId="{065204C9-08C6-4C4D-BC90-97A76607C75F}" sibTransId="{9DBE2D65-A023-4A9F-912B-9ED99609C8B2}"/>
    <dgm:cxn modelId="{1E66ABE3-7F3D-48DC-B152-D313BE8CC2F7}" type="presParOf" srcId="{F1D5C611-D964-4AEE-87A4-64FB48BF14EC}" destId="{834A0505-57BF-41A4-97E6-44B477B88748}" srcOrd="0" destOrd="0" presId="urn:microsoft.com/office/officeart/2005/8/layout/hierarchy4"/>
    <dgm:cxn modelId="{BF2DC586-4A63-457B-9D2E-211B9E9CB004}" type="presParOf" srcId="{834A0505-57BF-41A4-97E6-44B477B88748}" destId="{ED0A9A9B-A851-4A5D-8662-4A8776E06B9D}" srcOrd="0" destOrd="0" presId="urn:microsoft.com/office/officeart/2005/8/layout/hierarchy4"/>
    <dgm:cxn modelId="{A40419F2-41EF-49E6-9104-119FA5E49F7B}" type="presParOf" srcId="{834A0505-57BF-41A4-97E6-44B477B88748}" destId="{ACB33984-0663-4406-806A-88D27689A0AA}" srcOrd="1" destOrd="0" presId="urn:microsoft.com/office/officeart/2005/8/layout/hierarchy4"/>
    <dgm:cxn modelId="{D93040D0-92B9-4A30-97C3-98924D58E790}" type="presParOf" srcId="{834A0505-57BF-41A4-97E6-44B477B88748}" destId="{740FD026-98A6-437B-905B-25D005042973}" srcOrd="2" destOrd="0" presId="urn:microsoft.com/office/officeart/2005/8/layout/hierarchy4"/>
    <dgm:cxn modelId="{9CA2A823-5106-4A97-8EF5-6DB2FFB8E84C}" type="presParOf" srcId="{740FD026-98A6-437B-905B-25D005042973}" destId="{0C7315D1-AADA-45B7-AB8D-557DCB6158CF}" srcOrd="0" destOrd="0" presId="urn:microsoft.com/office/officeart/2005/8/layout/hierarchy4"/>
    <dgm:cxn modelId="{012429D3-6E03-4137-84B6-95ECE0FED949}" type="presParOf" srcId="{0C7315D1-AADA-45B7-AB8D-557DCB6158CF}" destId="{4EAAFD49-C352-4738-A57B-B49C27472CBA}" srcOrd="0" destOrd="0" presId="urn:microsoft.com/office/officeart/2005/8/layout/hierarchy4"/>
    <dgm:cxn modelId="{B179062F-7311-46A0-8167-F7066F3B55CE}" type="presParOf" srcId="{0C7315D1-AADA-45B7-AB8D-557DCB6158CF}" destId="{61EADE1C-FAD8-4E17-B746-0B2391A8AEDF}" srcOrd="1" destOrd="0" presId="urn:microsoft.com/office/officeart/2005/8/layout/hierarchy4"/>
    <dgm:cxn modelId="{28AE7614-60F4-426D-A869-63E602C8CAB4}" type="presParOf" srcId="{0C7315D1-AADA-45B7-AB8D-557DCB6158CF}" destId="{4243AA5E-E4B6-41E1-BC2A-698758FDE281}" srcOrd="2" destOrd="0" presId="urn:microsoft.com/office/officeart/2005/8/layout/hierarchy4"/>
    <dgm:cxn modelId="{9481116E-8183-44FC-9FB2-DC52DF0601D8}" type="presParOf" srcId="{4243AA5E-E4B6-41E1-BC2A-698758FDE281}" destId="{D3F410F7-C057-436A-9A3E-40EB8479F1F0}" srcOrd="0" destOrd="0" presId="urn:microsoft.com/office/officeart/2005/8/layout/hierarchy4"/>
    <dgm:cxn modelId="{CD13CC42-A081-4D49-B6AC-B78268BD8A21}" type="presParOf" srcId="{D3F410F7-C057-436A-9A3E-40EB8479F1F0}" destId="{AE43F469-0A87-4F62-A28C-FDE2C5E8346E}" srcOrd="0" destOrd="0" presId="urn:microsoft.com/office/officeart/2005/8/layout/hierarchy4"/>
    <dgm:cxn modelId="{31545178-DA79-42F9-B4E9-763D65FFA394}" type="presParOf" srcId="{D3F410F7-C057-436A-9A3E-40EB8479F1F0}" destId="{BF2C348C-397D-4652-A3F2-ED7C81293EA3}" srcOrd="1" destOrd="0" presId="urn:microsoft.com/office/officeart/2005/8/layout/hierarchy4"/>
    <dgm:cxn modelId="{CF344269-24EF-4EDA-AEFE-C9DA79DA4528}" type="presParOf" srcId="{4243AA5E-E4B6-41E1-BC2A-698758FDE281}" destId="{8C5F3310-2F29-4D60-8AAA-A27CA81ECD3F}" srcOrd="1" destOrd="0" presId="urn:microsoft.com/office/officeart/2005/8/layout/hierarchy4"/>
    <dgm:cxn modelId="{964F24F5-5E9F-487D-84D0-A69A631891A9}" type="presParOf" srcId="{4243AA5E-E4B6-41E1-BC2A-698758FDE281}" destId="{816C721F-ADB0-40FD-B7CF-967CEA18EDF0}" srcOrd="2" destOrd="0" presId="urn:microsoft.com/office/officeart/2005/8/layout/hierarchy4"/>
    <dgm:cxn modelId="{74AB35B5-3CC6-427E-982A-24BB2549FF91}" type="presParOf" srcId="{816C721F-ADB0-40FD-B7CF-967CEA18EDF0}" destId="{DA8DF2A6-3E17-48BA-9754-CB770DA3FDCB}" srcOrd="0" destOrd="0" presId="urn:microsoft.com/office/officeart/2005/8/layout/hierarchy4"/>
    <dgm:cxn modelId="{0AFB7EEA-5132-4219-9051-E995AB73D3DD}" type="presParOf" srcId="{816C721F-ADB0-40FD-B7CF-967CEA18EDF0}" destId="{A666B8FD-0F5E-41C3-8559-3525910FA3F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E6544-2A43-4F2C-B348-32B2FF378AB1}">
      <dsp:nvSpPr>
        <dsp:cNvPr id="0" name=""/>
        <dsp:cNvSpPr/>
      </dsp:nvSpPr>
      <dsp:spPr>
        <a:xfrm>
          <a:off x="1047065" y="-180671"/>
          <a:ext cx="4270813" cy="4270813"/>
        </a:xfrm>
        <a:prstGeom prst="circularArrow">
          <a:avLst>
            <a:gd name="adj1" fmla="val 5544"/>
            <a:gd name="adj2" fmla="val 330680"/>
            <a:gd name="adj3" fmla="val 13282251"/>
            <a:gd name="adj4" fmla="val 17694304"/>
            <a:gd name="adj5" fmla="val 5757"/>
          </a:avLst>
        </a:prstGeom>
        <a:solidFill>
          <a:schemeClr val="bg2">
            <a:lumMod val="75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0C59B-04E2-4C4B-BE03-4EBC2CA8FD2D}">
      <dsp:nvSpPr>
        <dsp:cNvPr id="0" name=""/>
        <dsp:cNvSpPr/>
      </dsp:nvSpPr>
      <dsp:spPr>
        <a:xfrm>
          <a:off x="1978312" y="-168161"/>
          <a:ext cx="2408318" cy="13216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 smtClean="0"/>
            <a:t>Jaká je budoucí produktivita </a:t>
          </a:r>
          <a:r>
            <a:rPr lang="cs-CZ" sz="1500" b="1" kern="1200" dirty="0" smtClean="0"/>
            <a:t>Evropského </a:t>
          </a:r>
          <a:r>
            <a:rPr lang="cs-CZ" sz="1500" b="1" kern="1200" dirty="0" smtClean="0"/>
            <a:t>zemědělství?</a:t>
          </a:r>
          <a:endParaRPr lang="en-US" sz="1500" b="1" kern="1200" dirty="0"/>
        </a:p>
      </dsp:txBody>
      <dsp:txXfrm>
        <a:off x="2042832" y="-103641"/>
        <a:ext cx="2279278" cy="1192657"/>
      </dsp:txXfrm>
    </dsp:sp>
    <dsp:sp modelId="{12F3760D-8103-4B75-86F3-0D489EC73193}">
      <dsp:nvSpPr>
        <dsp:cNvPr id="0" name=""/>
        <dsp:cNvSpPr/>
      </dsp:nvSpPr>
      <dsp:spPr>
        <a:xfrm>
          <a:off x="3687681" y="1224144"/>
          <a:ext cx="2408318" cy="1321697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Aplikace růstových modelů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i="1" kern="1200" dirty="0" smtClean="0"/>
            <a:t>(např. projekt CLIMSAVE)</a:t>
          </a:r>
          <a:endParaRPr lang="en-US" sz="1500" i="1" kern="1200" dirty="0"/>
        </a:p>
      </dsp:txBody>
      <dsp:txXfrm>
        <a:off x="3752201" y="1288664"/>
        <a:ext cx="2279278" cy="1192657"/>
      </dsp:txXfrm>
    </dsp:sp>
    <dsp:sp modelId="{CEC38933-1054-4C85-A092-0EEECB5C12A7}">
      <dsp:nvSpPr>
        <dsp:cNvPr id="0" name=""/>
        <dsp:cNvSpPr/>
      </dsp:nvSpPr>
      <dsp:spPr>
        <a:xfrm>
          <a:off x="3430150" y="2747262"/>
          <a:ext cx="2665849" cy="1321697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i="0" kern="1200" dirty="0" smtClean="0"/>
            <a:t>Odhad dopadů extrémů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i="1" kern="1200" dirty="0" smtClean="0"/>
            <a:t>(např. projekt JPI)</a:t>
          </a:r>
          <a:r>
            <a:rPr lang="cs-CZ" sz="1500" kern="1200" dirty="0" smtClean="0"/>
            <a:t> </a:t>
          </a:r>
          <a:endParaRPr lang="en-US" sz="1500" kern="1200" dirty="0"/>
        </a:p>
      </dsp:txBody>
      <dsp:txXfrm>
        <a:off x="3494670" y="2811782"/>
        <a:ext cx="2536809" cy="1192657"/>
      </dsp:txXfrm>
    </dsp:sp>
    <dsp:sp modelId="{57E50230-83F6-4EE9-8351-E33004D075B5}">
      <dsp:nvSpPr>
        <dsp:cNvPr id="0" name=""/>
        <dsp:cNvSpPr/>
      </dsp:nvSpPr>
      <dsp:spPr>
        <a:xfrm>
          <a:off x="720079" y="2674781"/>
          <a:ext cx="2408318" cy="1321697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Provedení experimentů a vývoj nových algoritmů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i="1" kern="1200" dirty="0" smtClean="0"/>
            <a:t>(např. projekt NAZV, </a:t>
          </a:r>
          <a:r>
            <a:rPr lang="cs-CZ" sz="1500" i="1" kern="1200" dirty="0" err="1" smtClean="0"/>
            <a:t>OPVaVPI</a:t>
          </a:r>
          <a:r>
            <a:rPr lang="cs-CZ" sz="1500" i="1" kern="1200" dirty="0" smtClean="0"/>
            <a:t>)</a:t>
          </a:r>
          <a:endParaRPr lang="en-US" sz="1500" i="1" kern="1200" dirty="0"/>
        </a:p>
      </dsp:txBody>
      <dsp:txXfrm>
        <a:off x="784599" y="2739301"/>
        <a:ext cx="2279278" cy="1192657"/>
      </dsp:txXfrm>
    </dsp:sp>
    <dsp:sp modelId="{D2636CDB-E0F3-4197-8F5D-9E430C761DA6}">
      <dsp:nvSpPr>
        <dsp:cNvPr id="0" name=""/>
        <dsp:cNvSpPr/>
      </dsp:nvSpPr>
      <dsp:spPr>
        <a:xfrm>
          <a:off x="72006" y="1236165"/>
          <a:ext cx="2408318" cy="1321697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Integrace výsledků a nové </a:t>
          </a:r>
          <a:r>
            <a:rPr lang="en-US" sz="1500" kern="1200" dirty="0" smtClean="0"/>
            <a:t>ROBUSTN</a:t>
          </a:r>
          <a:r>
            <a:rPr lang="cs-CZ" sz="1500" kern="1200" dirty="0" smtClean="0"/>
            <a:t>Í analýzy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i="1" kern="1200" dirty="0" smtClean="0"/>
            <a:t>(např. </a:t>
          </a:r>
          <a:r>
            <a:rPr lang="cs-CZ" sz="1500" i="1" kern="1200" dirty="0" err="1" smtClean="0"/>
            <a:t>Horizon</a:t>
          </a:r>
          <a:r>
            <a:rPr lang="cs-CZ" sz="1500" i="1" kern="1200" dirty="0" smtClean="0"/>
            <a:t> 2020)</a:t>
          </a:r>
          <a:endParaRPr lang="en-US" sz="1500" i="1" kern="1200" dirty="0"/>
        </a:p>
      </dsp:txBody>
      <dsp:txXfrm>
        <a:off x="136526" y="1300685"/>
        <a:ext cx="2279278" cy="1192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A9A9B-A851-4A5D-8662-4A8776E06B9D}">
      <dsp:nvSpPr>
        <dsp:cNvPr id="0" name=""/>
        <dsp:cNvSpPr/>
      </dsp:nvSpPr>
      <dsp:spPr>
        <a:xfrm>
          <a:off x="1581652" y="62004"/>
          <a:ext cx="5289258" cy="138048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 smtClean="0"/>
            <a:t>Bioklimatologie /Agroklimatologie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(povinný/volitelný základní předmět s modifikací pro obory fakult AF, LDF a ZF)</a:t>
          </a:r>
          <a:endParaRPr lang="en-US" sz="1600" kern="1200" dirty="0"/>
        </a:p>
      </dsp:txBody>
      <dsp:txXfrm>
        <a:off x="1622085" y="102437"/>
        <a:ext cx="5208392" cy="1299617"/>
      </dsp:txXfrm>
    </dsp:sp>
    <dsp:sp modelId="{4EAAFD49-C352-4738-A57B-B49C27472CBA}">
      <dsp:nvSpPr>
        <dsp:cNvPr id="0" name=""/>
        <dsp:cNvSpPr/>
      </dsp:nvSpPr>
      <dsp:spPr>
        <a:xfrm>
          <a:off x="719137" y="1515616"/>
          <a:ext cx="3251035" cy="1168447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 smtClean="0"/>
            <a:t>Aplikovaná bioklimatologie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(volitelný na praktické aplikace orientovaný předmět)</a:t>
          </a:r>
          <a:endParaRPr lang="en-US" sz="1600" kern="1200" dirty="0"/>
        </a:p>
      </dsp:txBody>
      <dsp:txXfrm>
        <a:off x="753360" y="1549839"/>
        <a:ext cx="3182589" cy="1100001"/>
      </dsp:txXfrm>
    </dsp:sp>
    <dsp:sp modelId="{AE43F469-0A87-4F62-A28C-FDE2C5E8346E}">
      <dsp:nvSpPr>
        <dsp:cNvPr id="0" name=""/>
        <dsp:cNvSpPr/>
      </dsp:nvSpPr>
      <dsp:spPr>
        <a:xfrm>
          <a:off x="4104577" y="1515615"/>
          <a:ext cx="3386944" cy="1190026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i="0" u="none" kern="1200" dirty="0" smtClean="0"/>
            <a:t>Změna klimatu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 smtClean="0"/>
            <a:t>(volitelný a povinně volitelný předmět orientovaný na změnu klimatu)</a:t>
          </a:r>
          <a:endParaRPr lang="en-US" sz="1700" kern="1200" dirty="0"/>
        </a:p>
      </dsp:txBody>
      <dsp:txXfrm>
        <a:off x="4139432" y="1550470"/>
        <a:ext cx="3317234" cy="1120316"/>
      </dsp:txXfrm>
    </dsp:sp>
    <dsp:sp modelId="{DA8DF2A6-3E17-48BA-9754-CB770DA3FDCB}">
      <dsp:nvSpPr>
        <dsp:cNvPr id="0" name=""/>
        <dsp:cNvSpPr/>
      </dsp:nvSpPr>
      <dsp:spPr>
        <a:xfrm>
          <a:off x="1728314" y="2811756"/>
          <a:ext cx="5139020" cy="983926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 smtClean="0">
              <a:solidFill>
                <a:schemeClr val="tx1"/>
              </a:solidFill>
            </a:rPr>
            <a:t>Modelování procesů v </a:t>
          </a:r>
          <a:r>
            <a:rPr lang="cs-CZ" sz="2000" b="1" kern="1200" dirty="0" err="1" smtClean="0">
              <a:solidFill>
                <a:schemeClr val="tx1"/>
              </a:solidFill>
            </a:rPr>
            <a:t>agrosystémech</a:t>
          </a:r>
          <a:endParaRPr lang="cs-CZ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0" kern="1200" dirty="0" smtClean="0">
              <a:solidFill>
                <a:schemeClr val="tx1"/>
              </a:solidFill>
            </a:rPr>
            <a:t>(plánovaný výběrový předmět)</a:t>
          </a:r>
          <a:endParaRPr lang="en-US" sz="1700" b="0" kern="1200" dirty="0">
            <a:solidFill>
              <a:schemeClr val="tx1"/>
            </a:solidFill>
          </a:endParaRPr>
        </a:p>
      </dsp:txBody>
      <dsp:txXfrm>
        <a:off x="1757132" y="2840574"/>
        <a:ext cx="5081384" cy="926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B348A-0A65-4323-A1C8-9208AF63B735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7D4D9-0D31-428E-A4A6-ECF9F1658E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9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4572000" cy="2276475"/>
          </a:xfrm>
          <a:prstGeom prst="rect">
            <a:avLst/>
          </a:prstGeom>
          <a:solidFill>
            <a:srgbClr val="C87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4572000" y="0"/>
            <a:ext cx="4572000" cy="2276475"/>
          </a:xfrm>
          <a:prstGeom prst="rect">
            <a:avLst/>
          </a:pr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17" descr="C:\Users\AVC\Desktop\powerpoint\logo_MENDELU_CMYK-2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072063"/>
            <a:ext cx="150018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AVC\Desktop\powerpoint\agro\AF_bar_negativ_1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C78B11"/>
              </a:clrFrom>
              <a:clrTo>
                <a:srgbClr val="C78B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19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2852738"/>
            <a:ext cx="7197725" cy="792162"/>
          </a:xfrm>
          <a:noFill/>
        </p:spPr>
        <p:txBody>
          <a:bodyPr/>
          <a:lstStyle>
            <a:lvl1pPr>
              <a:defRPr sz="4000">
                <a:solidFill>
                  <a:srgbClr val="C87800"/>
                </a:solidFill>
              </a:defRPr>
            </a:lvl1pPr>
          </a:lstStyle>
          <a:p>
            <a:r>
              <a:rPr lang="cs-CZ" dirty="0"/>
              <a:t>Hlavní název prezentace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716338"/>
            <a:ext cx="6400800" cy="122555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cs-CZ"/>
              <a:t>Menší podtitul prezentace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2D8B62A-237B-4B17-A9F7-5555A95CAE0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6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srgbClr val="FFFFFF"/>
                </a:solidFill>
              </a:rPr>
              <a:t>strana </a:t>
            </a:r>
            <a:fld id="{102A4095-10E1-4EF7-A940-9D3661018310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9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srgbClr val="FFFFFF"/>
                </a:solidFill>
              </a:rPr>
              <a:t>strana </a:t>
            </a:r>
            <a:fld id="{147D2B56-897C-4B96-9C93-C8732055567E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7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C87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125538"/>
            <a:ext cx="69961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Nadpis kapitoly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2133600"/>
            <a:ext cx="749935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26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cs-CZ">
                <a:solidFill>
                  <a:srgbClr val="FFFFFF"/>
                </a:solidFill>
              </a:rPr>
              <a:t>strana </a:t>
            </a:r>
            <a:fld id="{71871CB1-3639-4AAC-BF55-9BB3A8BA0A9E}" type="slidenum">
              <a:rPr lang="cs-CZ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187450" y="260350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cs-CZ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50505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50505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50505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0505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C87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125538"/>
            <a:ext cx="69961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Nadpis kapitoly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2133600"/>
            <a:ext cx="749935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26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cs-CZ">
                <a:solidFill>
                  <a:srgbClr val="FFFFFF"/>
                </a:solidFill>
              </a:rPr>
              <a:t>strana </a:t>
            </a:r>
            <a:fld id="{71871CB1-3639-4AAC-BF55-9BB3A8BA0A9E}" type="slidenum">
              <a:rPr lang="cs-CZ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187450" y="260350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cs-CZ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50505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50505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50505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0505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C87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125538"/>
            <a:ext cx="69961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Nadpis kapitoly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2133600"/>
            <a:ext cx="749935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26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cs-CZ">
                <a:solidFill>
                  <a:srgbClr val="FFFFFF"/>
                </a:solidFill>
              </a:rPr>
              <a:t>strana </a:t>
            </a:r>
            <a:fld id="{71871CB1-3639-4AAC-BF55-9BB3A8BA0A9E}" type="slidenum">
              <a:rPr lang="cs-CZ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187450" y="260350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cs-CZ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CB9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50505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50505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50505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0505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0.jpeg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9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8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7.png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zmenaklimatu.wz.cz/" TargetMode="External"/><Relationship Id="rId5" Type="http://schemas.openxmlformats.org/officeDocument/2006/relationships/hyperlink" Target="http://www.aplbio.wz.cz/" TargetMode="External"/><Relationship Id="rId4" Type="http://schemas.openxmlformats.org/officeDocument/2006/relationships/hyperlink" Target="http://www.intersucho.cz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1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1.pn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f.mendelu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420888"/>
            <a:ext cx="8784976" cy="792163"/>
          </a:xfrm>
        </p:spPr>
        <p:txBody>
          <a:bodyPr/>
          <a:lstStyle/>
          <a:p>
            <a:r>
              <a:rPr lang="cs-CZ" sz="2800" dirty="0"/>
              <a:t>Koncepce</a:t>
            </a:r>
            <a:r>
              <a:rPr lang="en-US" sz="2800" dirty="0"/>
              <a:t> </a:t>
            </a:r>
            <a:r>
              <a:rPr lang="en-US" sz="2800" dirty="0" err="1"/>
              <a:t>rozvoje</a:t>
            </a:r>
            <a:r>
              <a:rPr lang="en-US" sz="2800" dirty="0"/>
              <a:t> v</a:t>
            </a:r>
            <a:r>
              <a:rPr lang="cs-CZ" sz="2800" dirty="0"/>
              <a:t>ě</a:t>
            </a:r>
            <a:r>
              <a:rPr lang="en-US" sz="2800" dirty="0" err="1"/>
              <a:t>decké</a:t>
            </a:r>
            <a:r>
              <a:rPr lang="en-US" sz="2800" dirty="0"/>
              <a:t> a </a:t>
            </a:r>
            <a:r>
              <a:rPr lang="en-US" sz="2800" dirty="0" err="1"/>
              <a:t>pedagogické</a:t>
            </a:r>
            <a:r>
              <a:rPr lang="en-US" sz="2800" dirty="0"/>
              <a:t> </a:t>
            </a:r>
            <a:r>
              <a:rPr lang="en-US" sz="2800" dirty="0" err="1"/>
              <a:t>práce</a:t>
            </a:r>
            <a:r>
              <a:rPr lang="en-US" sz="2800" dirty="0"/>
              <a:t> pro </a:t>
            </a:r>
            <a:r>
              <a:rPr lang="en-US" sz="2800" dirty="0" err="1"/>
              <a:t>obor</a:t>
            </a:r>
            <a:r>
              <a:rPr lang="en-US" sz="2800" dirty="0"/>
              <a:t> </a:t>
            </a:r>
            <a:r>
              <a:rPr lang="en-US" sz="2800" dirty="0" smtClean="0"/>
              <a:t>„</a:t>
            </a:r>
            <a:r>
              <a:rPr lang="en-US" sz="2800" dirty="0" err="1"/>
              <a:t>Obecná</a:t>
            </a:r>
            <a:r>
              <a:rPr lang="en-US" sz="2800" dirty="0"/>
              <a:t> a </a:t>
            </a:r>
            <a:r>
              <a:rPr lang="en-US" sz="2800" dirty="0" err="1"/>
              <a:t>speciální</a:t>
            </a:r>
            <a:r>
              <a:rPr lang="en-US" sz="2800" dirty="0"/>
              <a:t> </a:t>
            </a:r>
            <a:r>
              <a:rPr lang="en-US" sz="2800" dirty="0" err="1"/>
              <a:t>produkce</a:t>
            </a:r>
            <a:r>
              <a:rPr lang="en-US" sz="2800" dirty="0"/>
              <a:t> </a:t>
            </a:r>
            <a:r>
              <a:rPr lang="en-US" sz="2800" dirty="0" err="1"/>
              <a:t>rostlinná</a:t>
            </a:r>
            <a:r>
              <a:rPr lang="en-US" sz="2800" dirty="0"/>
              <a:t>“</a:t>
            </a:r>
            <a:endParaRPr lang="cs-CZ" altLang="en-US" sz="28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47664" y="3284984"/>
            <a:ext cx="6400800" cy="720725"/>
          </a:xfrm>
        </p:spPr>
        <p:txBody>
          <a:bodyPr/>
          <a:lstStyle/>
          <a:p>
            <a:r>
              <a:rPr lang="en-US" sz="2000" b="1" dirty="0">
                <a:solidFill>
                  <a:srgbClr val="FF9900"/>
                </a:solidFill>
                <a:latin typeface="Comic Sans MS CE" charset="-18"/>
              </a:rPr>
              <a:t>se </a:t>
            </a:r>
            <a:r>
              <a:rPr lang="en-US" sz="2000" b="1" dirty="0" err="1">
                <a:solidFill>
                  <a:srgbClr val="FF9900"/>
                </a:solidFill>
                <a:latin typeface="Comic Sans MS CE" charset="-18"/>
              </a:rPr>
              <a:t>zaměřením</a:t>
            </a:r>
            <a:r>
              <a:rPr lang="en-US" sz="2000" b="1" dirty="0">
                <a:solidFill>
                  <a:srgbClr val="FF9900"/>
                </a:solidFill>
                <a:latin typeface="Comic Sans MS CE" charset="-18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omic Sans MS CE" charset="-18"/>
              </a:rPr>
              <a:t>na</a:t>
            </a:r>
            <a:r>
              <a:rPr lang="en-US" sz="2000" b="1" dirty="0">
                <a:solidFill>
                  <a:srgbClr val="FF9900"/>
                </a:solidFill>
                <a:latin typeface="Comic Sans MS CE" charset="-18"/>
              </a:rPr>
              <a:t> je</a:t>
            </a:r>
            <a:r>
              <a:rPr lang="cs-CZ" sz="2000" b="1" dirty="0">
                <a:solidFill>
                  <a:srgbClr val="FF9900"/>
                </a:solidFill>
                <a:latin typeface="Comic Sans MS CE" charset="-18"/>
              </a:rPr>
              <a:t>ho</a:t>
            </a:r>
            <a:r>
              <a:rPr lang="en-US" sz="2000" b="1" dirty="0">
                <a:solidFill>
                  <a:srgbClr val="FF9900"/>
                </a:solidFill>
                <a:latin typeface="Comic Sans MS CE" charset="-18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omic Sans MS CE" charset="-18"/>
              </a:rPr>
              <a:t>bioklimatologické</a:t>
            </a:r>
            <a:r>
              <a:rPr lang="en-US" sz="2000" b="1" dirty="0">
                <a:solidFill>
                  <a:srgbClr val="FF9900"/>
                </a:solidFill>
                <a:latin typeface="Comic Sans MS CE" charset="-18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omic Sans MS CE" charset="-18"/>
              </a:rPr>
              <a:t>aspekty</a:t>
            </a:r>
            <a:endParaRPr lang="cs-CZ" altLang="en-US" sz="2000" b="1" dirty="0">
              <a:solidFill>
                <a:srgbClr val="FF99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716016" y="260350"/>
            <a:ext cx="44279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en-US" b="1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en-US" b="1" dirty="0" smtClean="0">
                <a:solidFill>
                  <a:srgbClr val="FFFFFF"/>
                </a:solidFill>
              </a:rPr>
              <a:t>Miroslav Trnka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en-US" b="1" dirty="0" smtClean="0">
                <a:solidFill>
                  <a:srgbClr val="FFFFFF"/>
                </a:solidFill>
              </a:rPr>
              <a:t>Ústav </a:t>
            </a:r>
            <a:r>
              <a:rPr lang="cs-CZ" altLang="en-US" b="1" dirty="0" err="1" smtClean="0">
                <a:solidFill>
                  <a:srgbClr val="FFFFFF"/>
                </a:solidFill>
              </a:rPr>
              <a:t>agrosystémů</a:t>
            </a:r>
            <a:r>
              <a:rPr lang="cs-CZ" altLang="en-US" b="1" dirty="0" smtClean="0">
                <a:solidFill>
                  <a:srgbClr val="FFFFFF"/>
                </a:solidFill>
              </a:rPr>
              <a:t> a bioklimatologie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en-US" b="1" dirty="0">
              <a:solidFill>
                <a:srgbClr val="FFFFFF"/>
              </a:solidFill>
            </a:endParaRP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89036"/>
            <a:ext cx="5508104" cy="306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10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584775"/>
          </a:xfrm>
        </p:spPr>
        <p:txBody>
          <a:bodyPr wrap="square">
            <a:spAutoFit/>
          </a:bodyPr>
          <a:lstStyle/>
          <a:p>
            <a:r>
              <a:rPr lang="cs-CZ" altLang="en-US" dirty="0" smtClean="0"/>
              <a:t>Změny teplot a srážek z historické perspektivy</a:t>
            </a:r>
            <a:endParaRPr lang="cs-CZ" altLang="en-US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393478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263680" y="653608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Büntgen et al., Science, 2011</a:t>
            </a:r>
            <a:endParaRPr lang="en-US" sz="1400" dirty="0"/>
          </a:p>
        </p:txBody>
      </p:sp>
      <p:sp>
        <p:nvSpPr>
          <p:cNvPr id="2" name="TextovéPole 1"/>
          <p:cNvSpPr txBox="1"/>
          <p:nvPr/>
        </p:nvSpPr>
        <p:spPr>
          <a:xfrm rot="16200000">
            <a:off x="-291296" y="2675673"/>
            <a:ext cx="17946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Srážkové úhrny (mm)</a:t>
            </a:r>
            <a:endParaRPr lang="en-US" sz="1200" b="1" dirty="0"/>
          </a:p>
        </p:txBody>
      </p:sp>
      <p:sp>
        <p:nvSpPr>
          <p:cNvPr id="8" name="TextovéPole 7"/>
          <p:cNvSpPr txBox="1"/>
          <p:nvPr/>
        </p:nvSpPr>
        <p:spPr>
          <a:xfrm rot="16200000">
            <a:off x="7418369" y="4482096"/>
            <a:ext cx="20951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Teplotní anomálie (°C)</a:t>
            </a:r>
            <a:endParaRPr lang="en-US" sz="12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79912" y="6195696"/>
            <a:ext cx="20951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Rok (</a:t>
            </a:r>
            <a:r>
              <a:rPr lang="cs-CZ" sz="1200" b="1" dirty="0" err="1" smtClean="0"/>
              <a:t>př.n.l</a:t>
            </a:r>
            <a:r>
              <a:rPr lang="cs-CZ" sz="1200" b="1" dirty="0" smtClean="0"/>
              <a:t> a n.l.)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771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11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79388" y="908720"/>
            <a:ext cx="8964612" cy="584775"/>
          </a:xfrm>
        </p:spPr>
        <p:txBody>
          <a:bodyPr wrap="square">
            <a:spAutoFit/>
          </a:bodyPr>
          <a:lstStyle/>
          <a:p>
            <a:r>
              <a:rPr lang="cs-CZ" altLang="en-US" dirty="0" smtClean="0"/>
              <a:t>Scénáře růstu emisí a koncentrace CO</a:t>
            </a:r>
            <a:r>
              <a:rPr lang="cs-CZ" altLang="en-US" baseline="-25000" dirty="0" smtClean="0"/>
              <a:t>2</a:t>
            </a:r>
            <a:endParaRPr lang="cs-CZ" altLang="en-US" baseline="-25000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" y="1556792"/>
            <a:ext cx="9076183" cy="46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308304" y="6237311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IPCC, 2007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579329" y="3467762"/>
            <a:ext cx="17946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Emise CO2 (</a:t>
            </a:r>
            <a:r>
              <a:rPr lang="cs-CZ" sz="1200" b="1" dirty="0" err="1" smtClean="0"/>
              <a:t>Gt</a:t>
            </a:r>
            <a:r>
              <a:rPr lang="cs-CZ" sz="1200" b="1" dirty="0" smtClean="0"/>
              <a:t>/rok)</a:t>
            </a:r>
            <a:endParaRPr lang="en-US" sz="1200" b="1" dirty="0"/>
          </a:p>
        </p:txBody>
      </p:sp>
      <p:sp>
        <p:nvSpPr>
          <p:cNvPr id="9" name="TextovéPole 8"/>
          <p:cNvSpPr txBox="1"/>
          <p:nvPr/>
        </p:nvSpPr>
        <p:spPr>
          <a:xfrm rot="16200000">
            <a:off x="3463826" y="3468086"/>
            <a:ext cx="23713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Koncentrace  CO2 (</a:t>
            </a:r>
            <a:r>
              <a:rPr lang="cs-CZ" sz="1200" b="1" dirty="0" err="1" smtClean="0"/>
              <a:t>ppm</a:t>
            </a:r>
            <a:r>
              <a:rPr lang="cs-CZ" sz="1200" b="1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771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12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89431" r="20114"/>
          <a:stretch/>
        </p:blipFill>
        <p:spPr bwMode="auto">
          <a:xfrm>
            <a:off x="0" y="6116040"/>
            <a:ext cx="4572000" cy="65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3" t="460" r="4779" b="12297"/>
          <a:stretch/>
        </p:blipFill>
        <p:spPr bwMode="auto">
          <a:xfrm>
            <a:off x="24525" y="1340397"/>
            <a:ext cx="4572000" cy="477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948264" y="661920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IPCC, WG1, 2013</a:t>
            </a:r>
            <a:endParaRPr lang="en-US" sz="1400" dirty="0"/>
          </a:p>
        </p:txBody>
      </p:sp>
      <p:sp>
        <p:nvSpPr>
          <p:cNvPr id="13" name="Nadpis 3"/>
          <p:cNvSpPr>
            <a:spLocks noGrp="1"/>
          </p:cNvSpPr>
          <p:nvPr>
            <p:ph type="title"/>
          </p:nvPr>
        </p:nvSpPr>
        <p:spPr>
          <a:xfrm>
            <a:off x="24525" y="908720"/>
            <a:ext cx="6996113" cy="369332"/>
          </a:xfrm>
        </p:spPr>
        <p:txBody>
          <a:bodyPr>
            <a:spAutoFit/>
          </a:bodyPr>
          <a:lstStyle/>
          <a:p>
            <a:r>
              <a:rPr lang="cs-CZ" altLang="en-US" sz="1800" dirty="0" smtClean="0"/>
              <a:t>Změna teplot VI-VIII 2025; 2055 a 2090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4428504" y="905667"/>
            <a:ext cx="7164134" cy="5907709"/>
            <a:chOff x="4428504" y="905667"/>
            <a:chExt cx="7164134" cy="5907709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51" b="7616"/>
            <a:stretch/>
          </p:blipFill>
          <p:spPr bwMode="auto">
            <a:xfrm>
              <a:off x="4428504" y="1316384"/>
              <a:ext cx="4680000" cy="4911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1" t="90293" r="21284" b="-664"/>
            <a:stretch/>
          </p:blipFill>
          <p:spPr bwMode="auto">
            <a:xfrm>
              <a:off x="4499992" y="6140920"/>
              <a:ext cx="4680000" cy="67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Nadpis 3"/>
            <p:cNvSpPr txBox="1">
              <a:spLocks/>
            </p:cNvSpPr>
            <p:nvPr/>
          </p:nvSpPr>
          <p:spPr bwMode="auto">
            <a:xfrm>
              <a:off x="4596525" y="905667"/>
              <a:ext cx="69961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87800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87800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87800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87800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87800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B9000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B9000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B9000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B9000"/>
                  </a:solidFill>
                  <a:latin typeface="Arial" charset="0"/>
                </a:defRPr>
              </a:lvl9pPr>
            </a:lstStyle>
            <a:p>
              <a:r>
                <a:rPr lang="cs-CZ" altLang="en-US" sz="1800" kern="0" dirty="0" smtClean="0"/>
                <a:t>Změna srážek IV-IX 2025; 2055 a 2090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24524" y="1330593"/>
            <a:ext cx="80306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</a:rPr>
              <a:t>2025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4525" y="3068960"/>
            <a:ext cx="80306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</a:rPr>
              <a:t>2055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4525" y="4705399"/>
            <a:ext cx="80306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</a:rPr>
              <a:t>2090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13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79388" y="908720"/>
            <a:ext cx="8964612" cy="584775"/>
          </a:xfrm>
        </p:spPr>
        <p:txBody>
          <a:bodyPr wrap="square">
            <a:spAutoFit/>
          </a:bodyPr>
          <a:lstStyle/>
          <a:p>
            <a:r>
              <a:rPr lang="cs-CZ" altLang="en-US" dirty="0" smtClean="0"/>
              <a:t>Reálné agronomické dopady</a:t>
            </a:r>
            <a:endParaRPr lang="cs-CZ" altLang="en-US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154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20"/>
          <p:cNvSpPr txBox="1">
            <a:spLocks/>
          </p:cNvSpPr>
          <p:nvPr/>
        </p:nvSpPr>
        <p:spPr bwMode="auto">
          <a:xfrm>
            <a:off x="65532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spcBef>
                <a:spcPct val="0"/>
              </a:spcBef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F12A55-1FCE-41EF-8EAE-01EBCA72321E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Přímá spojovací čára 10"/>
          <p:cNvCxnSpPr/>
          <p:nvPr/>
        </p:nvCxnSpPr>
        <p:spPr bwMode="auto"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154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4495800" y="990600"/>
            <a:ext cx="2286000" cy="1905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1826-1850</a:t>
            </a:r>
          </a:p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~ 1827 – </a:t>
            </a:r>
            <a:r>
              <a:rPr lang="cs-CZ" sz="1600" dirty="0" smtClean="0">
                <a:solidFill>
                  <a:schemeClr val="tx1"/>
                </a:solidFill>
              </a:rPr>
              <a:t>rozšíření moderního typu pluhu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1848 – </a:t>
            </a:r>
            <a:r>
              <a:rPr lang="cs-CZ" sz="1600" dirty="0" smtClean="0">
                <a:solidFill>
                  <a:schemeClr val="tx1"/>
                </a:solidFill>
              </a:rPr>
              <a:t>zrušení robotní povinnosti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6705600" y="990600"/>
            <a:ext cx="2286000" cy="1905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1851-1875</a:t>
            </a:r>
          </a:p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Postupný růst využití minerálních hnojiv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286000" y="2895600"/>
            <a:ext cx="2286000" cy="1905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1876-1900</a:t>
            </a:r>
          </a:p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Masivní rozšíření mechanizace (s koňským pohonem)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495800" y="2895600"/>
            <a:ext cx="2286000" cy="1905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1901-1925</a:t>
            </a: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Systematické šlechtitelské programy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6705600" y="2895600"/>
            <a:ext cx="2286000" cy="1905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1926-1950</a:t>
            </a:r>
          </a:p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Postupný ústup koní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Nárůst využití pesticidů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2286000" y="4724400"/>
            <a:ext cx="2286000" cy="2057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1951-1975</a:t>
            </a: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Známky rostoucí degradace v </a:t>
            </a:r>
            <a:r>
              <a:rPr lang="cs-CZ" sz="1600" dirty="0" err="1" smtClean="0">
                <a:solidFill>
                  <a:schemeClr val="tx1"/>
                </a:solidFill>
              </a:rPr>
              <a:t>agrosystémech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572000" y="4724400"/>
            <a:ext cx="2286000" cy="2133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1976-2000</a:t>
            </a:r>
          </a:p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Hledání alternativních postupů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Růst důrazu na udržitelnost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6705600" y="4724400"/>
            <a:ext cx="2286000" cy="2133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1985-2008</a:t>
            </a: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Známky měnícího se klimatu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2286000" y="990600"/>
            <a:ext cx="2286000" cy="1905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1800-1825</a:t>
            </a:r>
          </a:p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600" i="1" dirty="0">
                <a:solidFill>
                  <a:schemeClr val="tx1"/>
                </a:solidFill>
              </a:rPr>
              <a:t>~1771 – </a:t>
            </a:r>
            <a:r>
              <a:rPr lang="cs-CZ" sz="1600" i="1" dirty="0" smtClean="0">
                <a:solidFill>
                  <a:schemeClr val="tx1"/>
                </a:solidFill>
              </a:rPr>
              <a:t>poslední hladomor z neúrody v českých zemích</a:t>
            </a:r>
            <a:endParaRPr lang="en-US" sz="1600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600" dirty="0" err="1" smtClean="0">
                <a:solidFill>
                  <a:schemeClr val="tx1"/>
                </a:solidFill>
              </a:rPr>
              <a:t>Norfolský</a:t>
            </a:r>
            <a:r>
              <a:rPr lang="cs-CZ" sz="1600" dirty="0" smtClean="0">
                <a:solidFill>
                  <a:schemeClr val="tx1"/>
                </a:solidFill>
              </a:rPr>
              <a:t> osevní postup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364088" y="6536084"/>
            <a:ext cx="37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Trnka et al., Agronom </a:t>
            </a:r>
            <a:r>
              <a:rPr lang="cs-CZ" sz="1400" dirty="0" err="1" smtClean="0"/>
              <a:t>for</a:t>
            </a:r>
            <a:r>
              <a:rPr lang="cs-CZ" sz="1400" dirty="0" smtClean="0"/>
              <a:t> </a:t>
            </a:r>
            <a:r>
              <a:rPr lang="cs-CZ" sz="1400" dirty="0" err="1" smtClean="0"/>
              <a:t>Sust</a:t>
            </a:r>
            <a:r>
              <a:rPr lang="cs-CZ" sz="1400" dirty="0" smtClean="0"/>
              <a:t>. </a:t>
            </a:r>
            <a:r>
              <a:rPr lang="cs-CZ" sz="1400" dirty="0" err="1" smtClean="0"/>
              <a:t>Dev</a:t>
            </a:r>
            <a:r>
              <a:rPr lang="cs-CZ" sz="1400" dirty="0" smtClean="0"/>
              <a:t>. , 2011</a:t>
            </a:r>
            <a:endParaRPr lang="en-US" sz="1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67544" y="5013176"/>
            <a:ext cx="15121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Studovaná oblast</a:t>
            </a:r>
            <a:endParaRPr lang="en-US" sz="10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67544" y="5229200"/>
            <a:ext cx="57606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cs-CZ" sz="1000" dirty="0" smtClean="0"/>
              <a:t>Stanice</a:t>
            </a:r>
            <a:endParaRPr lang="en-US" sz="10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67544" y="5445224"/>
            <a:ext cx="158417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cs-CZ" sz="1000" b="1" dirty="0" smtClean="0"/>
              <a:t>Kukuřičná výrobní oblast</a:t>
            </a:r>
            <a:endParaRPr lang="en-US" sz="1000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467544" y="5661248"/>
            <a:ext cx="158417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cs-CZ" sz="1000" b="1" dirty="0" smtClean="0"/>
              <a:t>Řepařská výrobní oblast</a:t>
            </a:r>
            <a:endParaRPr lang="en-US" sz="1000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467544" y="5889466"/>
            <a:ext cx="194421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cs-CZ" sz="1000" b="1" dirty="0" smtClean="0"/>
              <a:t>Obilnářsko-bramborářská VO</a:t>
            </a:r>
            <a:endParaRPr lang="en-US" sz="1000" b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467544" y="6164976"/>
            <a:ext cx="1944216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cs-CZ" sz="1000" b="1" dirty="0" smtClean="0"/>
              <a:t>Pícninářská výrobní oblast</a:t>
            </a:r>
          </a:p>
          <a:p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0676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14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79388" y="847165"/>
            <a:ext cx="8964612" cy="707886"/>
          </a:xfrm>
        </p:spPr>
        <p:txBody>
          <a:bodyPr wrap="square">
            <a:spAutoFit/>
          </a:bodyPr>
          <a:lstStyle/>
          <a:p>
            <a:r>
              <a:rPr lang="cs-CZ" sz="2000" i="1" dirty="0" err="1" smtClean="0">
                <a:cs typeface="Arial" charset="0"/>
              </a:rPr>
              <a:t>Agroklimatické</a:t>
            </a:r>
            <a:r>
              <a:rPr lang="cs-CZ" sz="2000" i="1" dirty="0" smtClean="0">
                <a:cs typeface="Arial" charset="0"/>
              </a:rPr>
              <a:t> </a:t>
            </a:r>
            <a:r>
              <a:rPr lang="cs-CZ" sz="2000" i="1" dirty="0">
                <a:cs typeface="Arial" charset="0"/>
              </a:rPr>
              <a:t>podmínky 1801-2050</a:t>
            </a:r>
            <a:br>
              <a:rPr lang="cs-CZ" sz="2000" i="1" dirty="0">
                <a:cs typeface="Arial" charset="0"/>
              </a:rPr>
            </a:br>
            <a:endParaRPr lang="cs-CZ" altLang="en-US" sz="2000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číslo snímku 20"/>
          <p:cNvSpPr txBox="1">
            <a:spLocks/>
          </p:cNvSpPr>
          <p:nvPr/>
        </p:nvSpPr>
        <p:spPr bwMode="auto">
          <a:xfrm>
            <a:off x="65532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spcBef>
                <a:spcPct val="0"/>
              </a:spcBef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1B62D0-FFC2-44AE-B1A1-B9BBA5BC9167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Přímá spojovací čára 10"/>
          <p:cNvCxnSpPr/>
          <p:nvPr/>
        </p:nvCxnSpPr>
        <p:spPr bwMode="auto"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D:\00_Pracovni\Production regions changes (Interna project)\GACR_production regions_HISTORY\draft\Figures\new\fig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21" y="1344430"/>
            <a:ext cx="8563428" cy="554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-36512" y="1260292"/>
            <a:ext cx="2906511" cy="5619750"/>
            <a:chOff x="-36512" y="1260292"/>
            <a:chExt cx="2906511" cy="5619750"/>
          </a:xfrm>
        </p:grpSpPr>
        <p:pic>
          <p:nvPicPr>
            <p:cNvPr id="21" name="Objekt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51" t="-661" b="-69"/>
            <a:stretch>
              <a:fillRect/>
            </a:stretch>
          </p:blipFill>
          <p:spPr bwMode="auto">
            <a:xfrm>
              <a:off x="-36512" y="1260292"/>
              <a:ext cx="2906511" cy="561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107504" y="1330593"/>
              <a:ext cx="815088" cy="43088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c</a:t>
              </a:r>
              <a:r>
                <a:rPr lang="cs-CZ" sz="1400" b="1" dirty="0" smtClean="0">
                  <a:solidFill>
                    <a:schemeClr val="bg1"/>
                  </a:solidFill>
                </a:rPr>
                <a:t>ca 2055 (+2.5°C)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1907704" y="1982803"/>
            <a:ext cx="2675373" cy="1851870"/>
            <a:chOff x="1907704" y="1982803"/>
            <a:chExt cx="2675373" cy="1851870"/>
          </a:xfrm>
        </p:grpSpPr>
        <p:pic>
          <p:nvPicPr>
            <p:cNvPr id="11" name="Objekt 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55" t="12193" r="1" b="75902"/>
            <a:stretch/>
          </p:blipFill>
          <p:spPr bwMode="auto">
            <a:xfrm>
              <a:off x="1907704" y="1982803"/>
              <a:ext cx="2675373" cy="185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Skupina 3"/>
            <p:cNvGrpSpPr/>
            <p:nvPr/>
          </p:nvGrpSpPr>
          <p:grpSpPr>
            <a:xfrm>
              <a:off x="2267744" y="2100552"/>
              <a:ext cx="1949754" cy="1616480"/>
              <a:chOff x="2267744" y="2100552"/>
              <a:chExt cx="1949754" cy="1616480"/>
            </a:xfrm>
          </p:grpSpPr>
          <p:grpSp>
            <p:nvGrpSpPr>
              <p:cNvPr id="3" name="Skupina 2"/>
              <p:cNvGrpSpPr/>
              <p:nvPr/>
            </p:nvGrpSpPr>
            <p:grpSpPr>
              <a:xfrm>
                <a:off x="2267744" y="2597170"/>
                <a:ext cx="1944216" cy="1119862"/>
                <a:chOff x="2267744" y="2060848"/>
                <a:chExt cx="1944216" cy="1119862"/>
              </a:xfrm>
            </p:grpSpPr>
            <p:sp>
              <p:nvSpPr>
                <p:cNvPr id="12" name="TextovéPole 11"/>
                <p:cNvSpPr txBox="1"/>
                <p:nvPr/>
              </p:nvSpPr>
              <p:spPr>
                <a:xfrm>
                  <a:off x="2267744" y="2060848"/>
                  <a:ext cx="1944216" cy="24622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cs-CZ" sz="1000" b="1" dirty="0" smtClean="0"/>
                    <a:t>Kukuřičná výrobní oblast</a:t>
                  </a:r>
                  <a:endParaRPr lang="en-US" sz="1000" b="1" dirty="0"/>
                </a:p>
              </p:txBody>
            </p:sp>
            <p:sp>
              <p:nvSpPr>
                <p:cNvPr id="13" name="TextovéPole 12"/>
                <p:cNvSpPr txBox="1"/>
                <p:nvPr/>
              </p:nvSpPr>
              <p:spPr>
                <a:xfrm>
                  <a:off x="2267744" y="2276872"/>
                  <a:ext cx="1944216" cy="24622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cs-CZ" sz="1000" b="1" dirty="0" smtClean="0"/>
                    <a:t>Řepařská výrobní oblast</a:t>
                  </a:r>
                  <a:endParaRPr lang="en-US" sz="1000" b="1" dirty="0"/>
                </a:p>
              </p:txBody>
            </p:sp>
            <p:sp>
              <p:nvSpPr>
                <p:cNvPr id="14" name="TextovéPole 13"/>
                <p:cNvSpPr txBox="1"/>
                <p:nvPr/>
              </p:nvSpPr>
              <p:spPr>
                <a:xfrm>
                  <a:off x="2267744" y="2505090"/>
                  <a:ext cx="1944216" cy="40011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cs-CZ" sz="1000" b="1" dirty="0" smtClean="0"/>
                    <a:t>Obilnářsko-bramborářská VO</a:t>
                  </a:r>
                </a:p>
                <a:p>
                  <a:endParaRPr lang="en-US" sz="1000" b="1" dirty="0"/>
                </a:p>
              </p:txBody>
            </p:sp>
            <p:sp>
              <p:nvSpPr>
                <p:cNvPr id="15" name="TextovéPole 14"/>
                <p:cNvSpPr txBox="1"/>
                <p:nvPr/>
              </p:nvSpPr>
              <p:spPr>
                <a:xfrm>
                  <a:off x="2267744" y="2780600"/>
                  <a:ext cx="1944216" cy="40011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cs-CZ" sz="1000" b="1" dirty="0" smtClean="0"/>
                    <a:t>Pícninářská výrobní oblast</a:t>
                  </a:r>
                </a:p>
                <a:p>
                  <a:endParaRPr lang="en-US" sz="1000" b="1" dirty="0"/>
                </a:p>
              </p:txBody>
            </p:sp>
          </p:grpSp>
          <p:sp>
            <p:nvSpPr>
              <p:cNvPr id="17" name="TextovéPole 16"/>
              <p:cNvSpPr txBox="1"/>
              <p:nvPr/>
            </p:nvSpPr>
            <p:spPr>
              <a:xfrm>
                <a:off x="2273282" y="2343658"/>
                <a:ext cx="1944216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rIns="0" rtlCol="0">
                <a:spAutoFit/>
              </a:bodyPr>
              <a:lstStyle/>
              <a:p>
                <a:r>
                  <a:rPr lang="cs-CZ" sz="1100" b="1" dirty="0" smtClean="0">
                    <a:solidFill>
                      <a:srgbClr val="FF0000"/>
                    </a:solidFill>
                  </a:rPr>
                  <a:t>TEPLÁ A SUCHÁ VO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2273282" y="2100552"/>
                <a:ext cx="1944216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rIns="0" rtlCol="0">
                <a:spAutoFit/>
              </a:bodyPr>
              <a:lstStyle/>
              <a:p>
                <a:r>
                  <a:rPr lang="cs-CZ" sz="1100" b="1" dirty="0" smtClean="0">
                    <a:solidFill>
                      <a:srgbClr val="FF0000"/>
                    </a:solidFill>
                  </a:rPr>
                  <a:t>VELMI TEPLÁ A SUCHÁ VO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76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15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07504" y="916707"/>
            <a:ext cx="2808436" cy="707886"/>
          </a:xfrm>
        </p:spPr>
        <p:txBody>
          <a:bodyPr wrap="square">
            <a:spAutoFit/>
          </a:bodyPr>
          <a:lstStyle/>
          <a:p>
            <a:r>
              <a:rPr lang="cs-CZ" altLang="en-US" sz="2000" dirty="0" smtClean="0"/>
              <a:t>Změna půdně-klimatických režimů</a:t>
            </a:r>
            <a:endParaRPr lang="cs-CZ" altLang="en-US" sz="2000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číslo snímku 20"/>
          <p:cNvSpPr txBox="1">
            <a:spLocks/>
          </p:cNvSpPr>
          <p:nvPr/>
        </p:nvSpPr>
        <p:spPr bwMode="auto">
          <a:xfrm>
            <a:off x="65532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spcBef>
                <a:spcPct val="0"/>
              </a:spcBef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9D277B3-E94D-4459-BDD5-F4E0C3974E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131840" cy="3651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Trnka et </a:t>
            </a:r>
            <a:r>
              <a:rPr lang="cs-CZ" dirty="0"/>
              <a:t>al., </a:t>
            </a:r>
            <a:r>
              <a:rPr lang="cs-CZ" dirty="0" smtClean="0"/>
              <a:t>2013 (</a:t>
            </a:r>
            <a:r>
              <a:rPr lang="cs-CZ" dirty="0" err="1" smtClean="0"/>
              <a:t>Climate</a:t>
            </a:r>
            <a:r>
              <a:rPr lang="cs-CZ" dirty="0" smtClean="0"/>
              <a:t> </a:t>
            </a:r>
            <a:r>
              <a:rPr lang="cs-CZ" dirty="0" err="1" smtClean="0"/>
              <a:t>Change</a:t>
            </a:r>
            <a:r>
              <a:rPr lang="cs-CZ" dirty="0" smtClean="0"/>
              <a:t>)</a:t>
            </a:r>
            <a:endParaRPr lang="en-US" dirty="0"/>
          </a:p>
        </p:txBody>
      </p:sp>
      <p:cxnSp>
        <p:nvCxnSpPr>
          <p:cNvPr id="10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533400"/>
            <a:ext cx="9036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3300"/>
              </a:buClr>
              <a:buFont typeface="Comic Sans MS" pitchFamily="66" charset="0"/>
              <a:buNone/>
            </a:pPr>
            <a:endParaRPr lang="en-US" altLang="en-US" sz="2100" b="1">
              <a:solidFill>
                <a:srgbClr val="000000"/>
              </a:solidFill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3733576" y="836712"/>
            <a:ext cx="3214688" cy="5940425"/>
            <a:chOff x="25400" y="542925"/>
            <a:chExt cx="3214688" cy="5940425"/>
          </a:xfrm>
        </p:grpSpPr>
        <p:pic>
          <p:nvPicPr>
            <p:cNvPr id="13" name="Obráze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8" r="32448"/>
            <a:stretch>
              <a:fillRect/>
            </a:stretch>
          </p:blipFill>
          <p:spPr bwMode="auto">
            <a:xfrm>
              <a:off x="25400" y="542925"/>
              <a:ext cx="3214688" cy="594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2"/>
            <p:cNvSpPr txBox="1">
              <a:spLocks noChangeArrowheads="1"/>
            </p:cNvSpPr>
            <p:nvPr/>
          </p:nvSpPr>
          <p:spPr bwMode="auto">
            <a:xfrm>
              <a:off x="25400" y="2133600"/>
              <a:ext cx="15922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en-US" sz="1600" b="1" dirty="0">
                  <a:latin typeface="Arial" pitchFamily="34" charset="0"/>
                </a:rPr>
                <a:t>1961- 1990</a:t>
              </a:r>
              <a:endParaRPr lang="en-US" altLang="en-US" sz="1600" b="1" dirty="0">
                <a:latin typeface="Arial" pitchFamily="34" charset="0"/>
              </a:endParaRPr>
            </a:p>
          </p:txBody>
        </p:sp>
        <p:sp>
          <p:nvSpPr>
            <p:cNvPr id="16" name="TextovéPole 12"/>
            <p:cNvSpPr txBox="1">
              <a:spLocks noChangeArrowheads="1"/>
            </p:cNvSpPr>
            <p:nvPr/>
          </p:nvSpPr>
          <p:spPr bwMode="auto">
            <a:xfrm>
              <a:off x="25400" y="4149725"/>
              <a:ext cx="15922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en-US" sz="1600" b="1" dirty="0" err="1">
                  <a:latin typeface="Arial" pitchFamily="34" charset="0"/>
                </a:rPr>
                <a:t>HadCM</a:t>
              </a:r>
              <a:r>
                <a:rPr lang="cs-CZ" altLang="en-US" sz="1600" b="1" dirty="0">
                  <a:latin typeface="Arial" pitchFamily="34" charset="0"/>
                </a:rPr>
                <a:t> +2.5°C </a:t>
              </a:r>
              <a:endParaRPr lang="en-US" altLang="en-US" sz="1600" b="1" dirty="0">
                <a:latin typeface="Arial" pitchFamily="34" charset="0"/>
              </a:endParaRPr>
            </a:p>
          </p:txBody>
        </p:sp>
        <p:sp>
          <p:nvSpPr>
            <p:cNvPr id="17" name="TextovéPole 13"/>
            <p:cNvSpPr txBox="1">
              <a:spLocks noChangeArrowheads="1"/>
            </p:cNvSpPr>
            <p:nvPr/>
          </p:nvSpPr>
          <p:spPr bwMode="auto">
            <a:xfrm>
              <a:off x="25400" y="6130925"/>
              <a:ext cx="15922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en-US" sz="1600" b="1" dirty="0">
                  <a:latin typeface="Arial" pitchFamily="34" charset="0"/>
                </a:rPr>
                <a:t>NCAR +2.5°C </a:t>
              </a:r>
              <a:endParaRPr lang="en-US" altLang="en-US" sz="1600" b="1" dirty="0">
                <a:latin typeface="Arial" pitchFamily="34" charset="0"/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6931380" y="2673589"/>
            <a:ext cx="1052335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0000FF"/>
                </a:solidFill>
              </a:rPr>
              <a:t>Velmi vlhké půdní klima</a:t>
            </a:r>
            <a:endParaRPr lang="cs-CZ" sz="1200" b="1" dirty="0" smtClean="0">
              <a:solidFill>
                <a:srgbClr val="0000FF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r>
              <a:rPr lang="cs-CZ" sz="1200" b="1" dirty="0" smtClean="0">
                <a:solidFill>
                  <a:srgbClr val="FF0000"/>
                </a:solidFill>
              </a:rPr>
              <a:t>Extrémně suché půdní klima</a:t>
            </a:r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en-US" sz="1200" b="1" dirty="0">
              <a:solidFill>
                <a:srgbClr val="009900"/>
              </a:solidFill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3733576" y="914400"/>
            <a:ext cx="334368" cy="3543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3805584" y="914400"/>
            <a:ext cx="334368" cy="3543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bdélník 21"/>
          <p:cNvSpPr/>
          <p:nvPr/>
        </p:nvSpPr>
        <p:spPr bwMode="auto">
          <a:xfrm>
            <a:off x="3733576" y="2786608"/>
            <a:ext cx="334368" cy="3543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bdélník 22"/>
          <p:cNvSpPr/>
          <p:nvPr/>
        </p:nvSpPr>
        <p:spPr bwMode="auto">
          <a:xfrm>
            <a:off x="3786895" y="4781650"/>
            <a:ext cx="334368" cy="3543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16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45504" y="796642"/>
            <a:ext cx="6946775" cy="400110"/>
          </a:xfrm>
        </p:spPr>
        <p:txBody>
          <a:bodyPr wrap="square">
            <a:spAutoFit/>
          </a:bodyPr>
          <a:lstStyle/>
          <a:p>
            <a:r>
              <a:rPr lang="cs-CZ" altLang="en-US" sz="2000" dirty="0" smtClean="0"/>
              <a:t>Změna ve frekvenci agrometeorologických extrémů</a:t>
            </a:r>
            <a:endParaRPr lang="cs-CZ" altLang="en-US" sz="2000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číslo snímku 20"/>
          <p:cNvSpPr txBox="1">
            <a:spLocks/>
          </p:cNvSpPr>
          <p:nvPr/>
        </p:nvSpPr>
        <p:spPr bwMode="auto">
          <a:xfrm>
            <a:off x="65532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spcBef>
                <a:spcPct val="0"/>
              </a:spcBef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9D277B3-E94D-4459-BDD5-F4E0C3974E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220072" cy="3651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Trnka et </a:t>
            </a:r>
            <a:r>
              <a:rPr lang="cs-CZ" dirty="0"/>
              <a:t>al., </a:t>
            </a:r>
            <a:r>
              <a:rPr lang="cs-CZ" dirty="0" smtClean="0"/>
              <a:t>in </a:t>
            </a:r>
            <a:r>
              <a:rPr lang="cs-CZ" dirty="0" err="1" smtClean="0"/>
              <a:t>review</a:t>
            </a:r>
            <a:r>
              <a:rPr lang="cs-CZ" dirty="0" smtClean="0"/>
              <a:t> (</a:t>
            </a:r>
            <a:r>
              <a:rPr lang="cs-CZ" dirty="0" err="1" smtClean="0"/>
              <a:t>Nature-Climate</a:t>
            </a:r>
            <a:r>
              <a:rPr lang="cs-CZ" dirty="0" smtClean="0"/>
              <a:t> </a:t>
            </a:r>
            <a:r>
              <a:rPr lang="cs-CZ" dirty="0" err="1" smtClean="0"/>
              <a:t>Change</a:t>
            </a:r>
            <a:r>
              <a:rPr lang="cs-CZ" dirty="0" smtClean="0"/>
              <a:t>)</a:t>
            </a:r>
            <a:endParaRPr lang="en-US" dirty="0"/>
          </a:p>
        </p:txBody>
      </p:sp>
      <p:cxnSp>
        <p:nvCxnSpPr>
          <p:cNvPr id="10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533400"/>
            <a:ext cx="9036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3300"/>
              </a:buClr>
              <a:buFont typeface="Comic Sans MS" pitchFamily="66" charset="0"/>
              <a:buNone/>
            </a:pPr>
            <a:endParaRPr lang="en-US" altLang="en-US" sz="2100" b="1">
              <a:solidFill>
                <a:srgbClr val="000000"/>
              </a:solidFill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6" y="1365404"/>
            <a:ext cx="466008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4860032" y="1340768"/>
            <a:ext cx="4176464" cy="3600000"/>
            <a:chOff x="4860032" y="1340768"/>
            <a:chExt cx="4176464" cy="3600000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4" r="30868" b="50000"/>
            <a:stretch/>
          </p:blipFill>
          <p:spPr bwMode="auto">
            <a:xfrm>
              <a:off x="4871324" y="1340768"/>
              <a:ext cx="4165172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bdélník 12"/>
            <p:cNvSpPr/>
            <p:nvPr/>
          </p:nvSpPr>
          <p:spPr bwMode="auto">
            <a:xfrm>
              <a:off x="5580112" y="1476073"/>
              <a:ext cx="3383929" cy="5847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sz="1600" dirty="0" smtClean="0">
                  <a:latin typeface="Arial" charset="0"/>
                </a:rPr>
                <a:t>Výskyt extrémně nepříznivých agrometeorologických  podmínek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bdélník 13"/>
            <p:cNvSpPr/>
            <p:nvPr/>
          </p:nvSpPr>
          <p:spPr bwMode="auto">
            <a:xfrm rot="16200000">
              <a:off x="3761375" y="2871474"/>
              <a:ext cx="2520480" cy="3231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5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Pravděpodobnost</a:t>
              </a:r>
              <a:r>
                <a:rPr kumimoji="0" lang="cs-CZ" sz="15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výskytu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bdélník 14"/>
            <p:cNvSpPr/>
            <p:nvPr/>
          </p:nvSpPr>
          <p:spPr bwMode="auto">
            <a:xfrm>
              <a:off x="6622032" y="4581128"/>
              <a:ext cx="997968" cy="3231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5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Lokalita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43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17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-36512" y="908720"/>
            <a:ext cx="9073008" cy="584775"/>
          </a:xfrm>
        </p:spPr>
        <p:txBody>
          <a:bodyPr wrap="square">
            <a:spAutoFit/>
          </a:bodyPr>
          <a:lstStyle/>
          <a:p>
            <a:r>
              <a:rPr lang="cs-CZ" altLang="en-US" dirty="0" smtClean="0"/>
              <a:t>Jak změně klimatu lépe čelit? </a:t>
            </a:r>
            <a:endParaRPr lang="cs-CZ" altLang="en-US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" y="1628800"/>
            <a:ext cx="9144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2" y="1628800"/>
            <a:ext cx="9144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17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18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07504" y="929045"/>
            <a:ext cx="9036496" cy="400110"/>
          </a:xfrm>
        </p:spPr>
        <p:txBody>
          <a:bodyPr wrap="square">
            <a:spAutoFit/>
          </a:bodyPr>
          <a:lstStyle/>
          <a:p>
            <a:r>
              <a:rPr lang="cs-CZ" altLang="en-US" sz="2000" i="1" dirty="0" smtClean="0"/>
              <a:t>Příklad roku 2012 v okresech</a:t>
            </a:r>
            <a:r>
              <a:rPr lang="cs-CZ" altLang="en-US" sz="2000" i="1" dirty="0" smtClean="0"/>
              <a:t> </a:t>
            </a:r>
            <a:r>
              <a:rPr lang="cs-CZ" altLang="en-US" sz="2000" i="1" dirty="0"/>
              <a:t>Břeclav, </a:t>
            </a:r>
            <a:r>
              <a:rPr lang="cs-CZ" altLang="en-US" sz="2000" i="1" dirty="0" smtClean="0"/>
              <a:t>Brno-venkov, </a:t>
            </a:r>
            <a:r>
              <a:rPr lang="cs-CZ" altLang="en-US" sz="2000" i="1" dirty="0" smtClean="0"/>
              <a:t>P</a:t>
            </a:r>
            <a:r>
              <a:rPr lang="cs-CZ" altLang="en-US" sz="2000" i="1" dirty="0" smtClean="0"/>
              <a:t>řerov, Prostějov</a:t>
            </a:r>
            <a:endParaRPr lang="cs-CZ" altLang="en-US" sz="2000" i="1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1" b="32987"/>
          <a:stretch/>
        </p:blipFill>
        <p:spPr bwMode="auto">
          <a:xfrm>
            <a:off x="526296" y="1660460"/>
            <a:ext cx="7954567" cy="4536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2" name="TextovéPole 1"/>
          <p:cNvSpPr txBox="1"/>
          <p:nvPr/>
        </p:nvSpPr>
        <p:spPr>
          <a:xfrm>
            <a:off x="1043608" y="1700808"/>
            <a:ext cx="18722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j</a:t>
            </a:r>
            <a:r>
              <a:rPr lang="cs-CZ" sz="1600" b="1" dirty="0" smtClean="0"/>
              <a:t>arní ječmen </a:t>
            </a:r>
            <a:endParaRPr lang="en-US" sz="16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076056" y="1700808"/>
            <a:ext cx="18722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ozimá pšenice</a:t>
            </a:r>
            <a:endParaRPr lang="en-US" sz="1600" b="1" dirty="0"/>
          </a:p>
        </p:txBody>
      </p:sp>
      <p:sp>
        <p:nvSpPr>
          <p:cNvPr id="14" name="TextovéPole 13"/>
          <p:cNvSpPr txBox="1"/>
          <p:nvPr/>
        </p:nvSpPr>
        <p:spPr>
          <a:xfrm rot="16200000">
            <a:off x="19818" y="2652591"/>
            <a:ext cx="122413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s-CZ" sz="1200" b="1" dirty="0" smtClean="0"/>
              <a:t>Výnos (t/ha)</a:t>
            </a:r>
            <a:endParaRPr lang="en-US" sz="1200" b="1" dirty="0"/>
          </a:p>
        </p:txBody>
      </p:sp>
      <p:sp>
        <p:nvSpPr>
          <p:cNvPr id="15" name="TextovéPole 14"/>
          <p:cNvSpPr txBox="1"/>
          <p:nvPr/>
        </p:nvSpPr>
        <p:spPr>
          <a:xfrm rot="16200000">
            <a:off x="4011615" y="2632930"/>
            <a:ext cx="122413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s-CZ" sz="1200" b="1" dirty="0" smtClean="0"/>
              <a:t>Výnos (t/ha)</a:t>
            </a:r>
            <a:endParaRPr lang="en-US" sz="1200" b="1" dirty="0"/>
          </a:p>
        </p:txBody>
      </p:sp>
      <p:sp>
        <p:nvSpPr>
          <p:cNvPr id="16" name="TextovéPole 15"/>
          <p:cNvSpPr txBox="1"/>
          <p:nvPr/>
        </p:nvSpPr>
        <p:spPr>
          <a:xfrm rot="16200000">
            <a:off x="-109041" y="4784522"/>
            <a:ext cx="15841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s-CZ" sz="1100" b="1" dirty="0" smtClean="0"/>
              <a:t>Odchylka výnosu  (%)</a:t>
            </a:r>
            <a:endParaRPr lang="en-US" sz="1100" b="1" dirty="0"/>
          </a:p>
        </p:txBody>
      </p:sp>
      <p:sp>
        <p:nvSpPr>
          <p:cNvPr id="17" name="TextovéPole 16"/>
          <p:cNvSpPr txBox="1"/>
          <p:nvPr/>
        </p:nvSpPr>
        <p:spPr>
          <a:xfrm rot="16200000">
            <a:off x="3839289" y="4784522"/>
            <a:ext cx="15841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s-CZ" sz="1100" b="1" dirty="0" smtClean="0"/>
              <a:t>Odchylka výnosu  (%)</a:t>
            </a:r>
            <a:endParaRPr lang="en-US" sz="1100" b="1" dirty="0"/>
          </a:p>
        </p:txBody>
      </p:sp>
      <p:sp>
        <p:nvSpPr>
          <p:cNvPr id="3" name="Obdélník 2"/>
          <p:cNvSpPr/>
          <p:nvPr/>
        </p:nvSpPr>
        <p:spPr bwMode="auto">
          <a:xfrm>
            <a:off x="1115616" y="4077072"/>
            <a:ext cx="360040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bdélník 17"/>
          <p:cNvSpPr/>
          <p:nvPr/>
        </p:nvSpPr>
        <p:spPr bwMode="auto">
          <a:xfrm>
            <a:off x="5076056" y="4085456"/>
            <a:ext cx="360040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19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06513"/>
            <a:ext cx="68707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832100" y="2673350"/>
            <a:ext cx="4826000" cy="4068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3"/>
          <p:cNvSpPr txBox="1">
            <a:spLocks/>
          </p:cNvSpPr>
          <p:nvPr/>
        </p:nvSpPr>
        <p:spPr bwMode="auto">
          <a:xfrm>
            <a:off x="98053" y="836712"/>
            <a:ext cx="903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7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78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78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78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78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B9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B9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B9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B9000"/>
                </a:solidFill>
                <a:latin typeface="Arial" charset="0"/>
              </a:defRPr>
            </a:lvl9pPr>
          </a:lstStyle>
          <a:p>
            <a:r>
              <a:rPr lang="cs-CZ" altLang="en-US" sz="2000" i="1" kern="0" dirty="0" smtClean="0"/>
              <a:t>Příklad roku 2012 v okresech Břeclav, Brno-venkov, Přerov, Prostějov</a:t>
            </a:r>
            <a:endParaRPr lang="cs-CZ" altLang="en-US" sz="2000" i="1" kern="0" dirty="0" smtClean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27ED0688-FBA1-4FD3-B751-475C322313CB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3" y="836613"/>
            <a:ext cx="2879725" cy="574675"/>
          </a:xfrm>
        </p:spPr>
        <p:txBody>
          <a:bodyPr/>
          <a:lstStyle/>
          <a:p>
            <a:pPr eaLnBrk="1" hangingPunct="1"/>
            <a:r>
              <a:rPr lang="cs-CZ" altLang="en-US" smtClean="0"/>
              <a:t>Osnova</a:t>
            </a:r>
            <a:endParaRPr lang="cs-CZ" altLang="en-US" smtClean="0">
              <a:solidFill>
                <a:srgbClr val="C78A11"/>
              </a:solidFill>
            </a:endParaRPr>
          </a:p>
        </p:txBody>
      </p:sp>
      <p:pic>
        <p:nvPicPr>
          <p:cNvPr id="4100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1560" y="1484784"/>
            <a:ext cx="813690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cs-CZ" altLang="en-US" sz="2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H</a:t>
            </a:r>
            <a:r>
              <a:rPr lang="en-US" altLang="en-US" sz="28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lavní</a:t>
            </a:r>
            <a:r>
              <a:rPr lang="en-US" altLang="en-US" sz="2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cíl</a:t>
            </a:r>
            <a:r>
              <a:rPr lang="en-US" altLang="en-US" sz="2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28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seznámit</a:t>
            </a:r>
            <a:r>
              <a:rPr lang="en-US" altLang="en-US" sz="2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členy</a:t>
            </a:r>
            <a:r>
              <a:rPr lang="en-US" altLang="en-US" sz="2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 VR s </a:t>
            </a:r>
            <a:r>
              <a:rPr lang="en-US" altLang="en-US" sz="28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koncepcí</a:t>
            </a:r>
            <a:r>
              <a:rPr lang="en-US" altLang="en-US" sz="2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rozvoje</a:t>
            </a:r>
            <a:endParaRPr lang="en-US" altLang="en-US" sz="2800" b="1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altLang="en-US" sz="28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oboru</a:t>
            </a:r>
            <a:endParaRPr lang="en-US" altLang="en-US" sz="2800" b="1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en-US" sz="1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endParaRPr lang="cs-CZ" altLang="en-US" sz="1200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None/>
            </a:pPr>
            <a:endParaRPr lang="en-US" altLang="en-US" sz="1200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</a:t>
            </a:r>
            <a:r>
              <a:rPr lang="cs-CZ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A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nalýza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současného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stavu</a:t>
            </a:r>
            <a:endParaRPr lang="en-US" altLang="en-US" sz="2800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</a:t>
            </a:r>
            <a:r>
              <a:rPr lang="cs-CZ" altLang="en-US" sz="2800" dirty="0" err="1">
                <a:solidFill>
                  <a:srgbClr val="CC6600"/>
                </a:solidFill>
                <a:latin typeface="Calibri" panose="020F0502020204030204" pitchFamily="34" charset="0"/>
              </a:rPr>
              <a:t>V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ymezení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aktuálních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problémů</a:t>
            </a:r>
            <a:endParaRPr lang="en-US" altLang="en-US" sz="2800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</a:t>
            </a:r>
            <a:r>
              <a:rPr lang="cs-CZ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S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trategie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rozvoje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a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směry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výzkumu</a:t>
            </a:r>
            <a:endParaRPr lang="en-US" altLang="en-US" sz="2800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1371600" lvl="2" indent="-457200">
              <a:buClr>
                <a:srgbClr val="FFCC00"/>
              </a:buClr>
              <a:buSzPct val="60000"/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 </a:t>
            </a:r>
            <a:r>
              <a:rPr lang="cs-CZ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V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lastní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vědecké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zaměření</a:t>
            </a:r>
            <a:endParaRPr lang="en-US" altLang="en-US" sz="2800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</a:t>
            </a:r>
            <a:r>
              <a:rPr lang="cs-CZ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P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edagogická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koncepce</a:t>
            </a:r>
            <a:endParaRPr lang="en-US" altLang="en-US" sz="2800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1371600" lvl="2" indent="-457200">
              <a:buClr>
                <a:srgbClr val="FFCC00"/>
              </a:buClr>
              <a:buSzPct val="60000"/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  </a:t>
            </a:r>
            <a:r>
              <a:rPr lang="cs-CZ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V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lastní</a:t>
            </a:r>
            <a:r>
              <a:rPr lang="en-US" altLang="en-US" sz="28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přístup</a:t>
            </a:r>
            <a:endParaRPr lang="en-US" altLang="en-US" sz="2800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20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" y="954887"/>
            <a:ext cx="9143999" cy="430887"/>
          </a:xfrm>
        </p:spPr>
        <p:txBody>
          <a:bodyPr wrap="square">
            <a:spAutoFit/>
          </a:bodyPr>
          <a:lstStyle/>
          <a:p>
            <a:r>
              <a:rPr lang="cs-CZ" altLang="en-US" sz="2200" dirty="0" smtClean="0"/>
              <a:t>Jak změně klimatu čelit? </a:t>
            </a:r>
            <a:r>
              <a:rPr lang="cs-CZ" altLang="en-US" sz="2200" dirty="0"/>
              <a:t>– </a:t>
            </a:r>
            <a:r>
              <a:rPr lang="cs-CZ" altLang="en-US" sz="2200" dirty="0" smtClean="0"/>
              <a:t>Komplexní </a:t>
            </a:r>
            <a:r>
              <a:rPr lang="cs-CZ" sz="2200" dirty="0" smtClean="0"/>
              <a:t>analýzou </a:t>
            </a:r>
            <a:r>
              <a:rPr lang="cs-CZ" sz="2200" dirty="0"/>
              <a:t>rizik</a:t>
            </a:r>
            <a:endParaRPr lang="cs-CZ" altLang="en-US" sz="2200" dirty="0"/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572000" cy="365125"/>
          </a:xfrm>
        </p:spPr>
        <p:txBody>
          <a:bodyPr/>
          <a:lstStyle/>
          <a:p>
            <a:pPr>
              <a:defRPr/>
            </a:pPr>
            <a:r>
              <a:rPr lang="cs-CZ" dirty="0" err="1" smtClean="0"/>
              <a:t>Ausdsley</a:t>
            </a:r>
            <a:r>
              <a:rPr lang="cs-CZ" dirty="0" smtClean="0"/>
              <a:t>  et </a:t>
            </a:r>
            <a:r>
              <a:rPr lang="cs-CZ" dirty="0"/>
              <a:t>al., </a:t>
            </a:r>
            <a:r>
              <a:rPr lang="cs-CZ" dirty="0" smtClean="0"/>
              <a:t>in </a:t>
            </a:r>
            <a:r>
              <a:rPr lang="cs-CZ" dirty="0" err="1" smtClean="0"/>
              <a:t>review</a:t>
            </a:r>
            <a:r>
              <a:rPr lang="cs-CZ" dirty="0" smtClean="0"/>
              <a:t> (</a:t>
            </a:r>
            <a:r>
              <a:rPr lang="cs-CZ" dirty="0" err="1" smtClean="0"/>
              <a:t>Climate</a:t>
            </a:r>
            <a:r>
              <a:rPr lang="cs-CZ" dirty="0" smtClean="0"/>
              <a:t> </a:t>
            </a:r>
            <a:r>
              <a:rPr lang="cs-CZ" dirty="0" err="1" smtClean="0"/>
              <a:t>Change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3" t="24170" r="14636" b="26552"/>
          <a:stretch/>
        </p:blipFill>
        <p:spPr bwMode="auto">
          <a:xfrm>
            <a:off x="4705528" y="2204864"/>
            <a:ext cx="440297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0" t="24200" r="14511" b="27161"/>
          <a:stretch/>
        </p:blipFill>
        <p:spPr bwMode="auto">
          <a:xfrm>
            <a:off x="107504" y="2204864"/>
            <a:ext cx="459385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6" b="17782"/>
          <a:stretch/>
        </p:blipFill>
        <p:spPr bwMode="auto">
          <a:xfrm>
            <a:off x="3059832" y="1628800"/>
            <a:ext cx="599881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r="12115" b="17647"/>
          <a:stretch/>
        </p:blipFill>
        <p:spPr bwMode="auto">
          <a:xfrm>
            <a:off x="29219" y="1629280"/>
            <a:ext cx="547888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57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dirty="0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21</a:t>
            </a:fld>
            <a:endParaRPr lang="cs-CZ" altLang="en-US" dirty="0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-36513" y="908720"/>
            <a:ext cx="9289033" cy="430887"/>
          </a:xfrm>
        </p:spPr>
        <p:txBody>
          <a:bodyPr wrap="square">
            <a:spAutoFit/>
          </a:bodyPr>
          <a:lstStyle/>
          <a:p>
            <a:r>
              <a:rPr lang="cs-CZ" altLang="en-US" sz="2200" dirty="0"/>
              <a:t>Jak změně klimatu čelit</a:t>
            </a:r>
            <a:r>
              <a:rPr lang="cs-CZ" altLang="en-US" sz="2200" dirty="0" smtClean="0"/>
              <a:t>? – systematickým přístupem (i ve výzkumu) </a:t>
            </a:r>
            <a:endParaRPr lang="cs-CZ" altLang="en-US" sz="2200" i="1" dirty="0"/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21257228"/>
              </p:ext>
            </p:extLst>
          </p:nvPr>
        </p:nvGraphicFramePr>
        <p:xfrm>
          <a:off x="611560" y="1536802"/>
          <a:ext cx="6096000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6" b="17782"/>
          <a:stretch/>
        </p:blipFill>
        <p:spPr bwMode="auto">
          <a:xfrm>
            <a:off x="6588224" y="1712641"/>
            <a:ext cx="2016000" cy="14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r="12115" b="17647"/>
          <a:stretch/>
        </p:blipFill>
        <p:spPr bwMode="auto">
          <a:xfrm>
            <a:off x="6753298" y="2348880"/>
            <a:ext cx="2016000" cy="158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PEMA issues advice for flash flood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78" y="4094671"/>
            <a:ext cx="2016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 corn plant that was  struggling to survive this week in a drought-stricken farm field near Shawneetown, Ill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29200"/>
            <a:ext cx="2016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 descr="DSC_0200.JPG"/>
          <p:cNvPicPr>
            <a:picLocks noChangeAspect="1"/>
          </p:cNvPicPr>
          <p:nvPr/>
        </p:nvPicPr>
        <p:blipFill>
          <a:blip r:embed="rId13" cstate="print">
            <a:lum bright="-10000" contrast="20000"/>
          </a:blip>
          <a:stretch>
            <a:fillRect/>
          </a:stretch>
        </p:blipFill>
        <p:spPr>
          <a:xfrm>
            <a:off x="16421" y="5140746"/>
            <a:ext cx="2016000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C:\Users\Michal\AppData\Local\Microsoft\Windows\Temporary Internet Files\Content.Outlook\T2MJUR79\IMGP473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9712" y="5533278"/>
            <a:ext cx="2016000" cy="134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68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22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0" y="734507"/>
            <a:ext cx="9009831" cy="1077218"/>
          </a:xfrm>
        </p:spPr>
        <p:txBody>
          <a:bodyPr wrap="square">
            <a:spAutoFit/>
          </a:bodyPr>
          <a:lstStyle/>
          <a:p>
            <a:r>
              <a:rPr lang="cs-CZ" altLang="en-US" dirty="0">
                <a:solidFill>
                  <a:srgbClr val="CC6600"/>
                </a:solidFill>
                <a:latin typeface="Calibri" panose="020F0502020204030204" pitchFamily="34" charset="0"/>
              </a:rPr>
              <a:t>Jak změně klimatu čelit? </a:t>
            </a:r>
            <a:r>
              <a:rPr lang="cs-CZ" altLang="en-US" dirty="0">
                <a:solidFill>
                  <a:srgbClr val="CC6600"/>
                </a:solidFill>
                <a:latin typeface="Calibri" panose="020F0502020204030204" pitchFamily="34" charset="0"/>
              </a:rPr>
              <a:t>- </a:t>
            </a:r>
            <a:r>
              <a:rPr lang="cs-CZ" dirty="0" smtClean="0">
                <a:solidFill>
                  <a:srgbClr val="CC6600"/>
                </a:solidFill>
                <a:latin typeface="Calibri" panose="020F0502020204030204" pitchFamily="34" charset="0"/>
              </a:rPr>
              <a:t>Přenosem </a:t>
            </a:r>
            <a:r>
              <a:rPr lang="cs-CZ" dirty="0" smtClean="0">
                <a:solidFill>
                  <a:srgbClr val="CC6600"/>
                </a:solidFill>
                <a:latin typeface="Calibri" panose="020F0502020204030204" pitchFamily="34" charset="0"/>
              </a:rPr>
              <a:t>získaných poznatků uživatelům a studentům</a:t>
            </a:r>
            <a:endParaRPr lang="cs-CZ" altLang="en-US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450850" y="1772816"/>
            <a:ext cx="82423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ð"/>
              <a:defRPr sz="2000">
                <a:solidFill>
                  <a:srgbClr val="000066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76200" lvl="1" indent="0" eaLnBrk="1" hangingPunct="1">
              <a:lnSpc>
                <a:spcPct val="110000"/>
              </a:lnSpc>
              <a:buClr>
                <a:srgbClr val="FFCC00"/>
              </a:buClr>
              <a:buSzPct val="90000"/>
              <a:buNone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Formou: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webových prezentací (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  <a:hlinkClick r:id="rId4"/>
              </a:rPr>
              <a:t>www.intersucho.cz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);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rozhovorů a komentářů (</a:t>
            </a:r>
            <a:r>
              <a:rPr lang="cs-CZ" sz="24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ČRo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, ČT, denní tisk);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d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iskusí se </a:t>
            </a:r>
            <a:r>
              <a:rPr lang="cs-CZ" sz="24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stakeholdery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(např. pro monitoring sucha);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společných projektů (např. NAZV, OP </a:t>
            </a:r>
            <a:r>
              <a:rPr lang="cs-CZ" sz="24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VaVPI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, TAČR);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letních škol a workshopů (např. Telč 2013);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závěrečných a disertačních prací;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přednášek a seminářů;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webových stránek předmětů </a:t>
            </a:r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	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		(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  <a:hlinkClick r:id="rId5"/>
              </a:rPr>
              <a:t>www.aplbio.wz.cz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; 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  <a:hlinkClick r:id="rId6"/>
              </a:rPr>
              <a:t>www.zmenaklimatu.wz.cz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43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23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920880" cy="584775"/>
          </a:xfrm>
        </p:spPr>
        <p:txBody>
          <a:bodyPr wrap="square">
            <a:spAutoFit/>
          </a:bodyPr>
          <a:lstStyle/>
          <a:p>
            <a:r>
              <a:rPr lang="cs-CZ" altLang="en-US" dirty="0" smtClean="0"/>
              <a:t>Koncepce </a:t>
            </a:r>
            <a:r>
              <a:rPr lang="cs-CZ" altLang="en-US" dirty="0" smtClean="0"/>
              <a:t>výzkumné činnosti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483994" y="1556792"/>
            <a:ext cx="82423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ð"/>
              <a:defRPr sz="2000">
                <a:solidFill>
                  <a:srgbClr val="000066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2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Založená</a:t>
            </a:r>
            <a:r>
              <a:rPr lang="en-US" altLang="en-US" sz="22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CC6600"/>
                </a:solidFill>
                <a:latin typeface="Calibri" panose="020F0502020204030204" pitchFamily="34" charset="0"/>
              </a:rPr>
              <a:t>na</a:t>
            </a:r>
            <a:r>
              <a:rPr lang="en-US" altLang="en-US" sz="2200" b="1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CC6600"/>
                </a:solidFill>
                <a:latin typeface="Calibri" panose="020F0502020204030204" pitchFamily="34" charset="0"/>
              </a:rPr>
              <a:t>prioritách</a:t>
            </a:r>
            <a:r>
              <a:rPr lang="en-US" altLang="en-US" sz="2200" b="1" dirty="0">
                <a:solidFill>
                  <a:srgbClr val="CC6600"/>
                </a:solidFill>
                <a:latin typeface="Calibri" panose="020F0502020204030204" pitchFamily="34" charset="0"/>
              </a:rPr>
              <a:t> a </a:t>
            </a:r>
            <a:r>
              <a:rPr lang="en-US" altLang="en-US" sz="2200" b="1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projektech</a:t>
            </a:r>
            <a:endParaRPr lang="en-US" altLang="en-US" sz="2200" b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lvl="1"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= </a:t>
            </a:r>
            <a:r>
              <a:rPr lang="en-US" altLang="en-US" sz="22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Tým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– kvalitní, soudržný a motivovaný</a:t>
            </a:r>
          </a:p>
          <a:p>
            <a:pPr lvl="1"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= Experimentální a datové zázemí – sdílení infrastruktur MENDELU a AV ČR</a:t>
            </a:r>
            <a:endParaRPr lang="en-US" altLang="en-US" sz="2200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lvl="1"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= </a:t>
            </a:r>
            <a:r>
              <a:rPr lang="en-US" altLang="en-US" sz="2200" dirty="0" err="1">
                <a:solidFill>
                  <a:srgbClr val="CC6600"/>
                </a:solidFill>
                <a:latin typeface="Calibri" panose="020F0502020204030204" pitchFamily="34" charset="0"/>
              </a:rPr>
              <a:t>Finanční</a:t>
            </a:r>
            <a:r>
              <a:rPr lang="en-US" altLang="en-US" sz="22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2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zázemí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– vícezdrojové financování</a:t>
            </a:r>
            <a:endParaRPr lang="en-US" altLang="en-US" sz="2200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lvl="1"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= </a:t>
            </a:r>
            <a:r>
              <a:rPr lang="en-US" altLang="en-US" sz="22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Spolupráce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- v rámci MENDELU, ČR, EU i světa</a:t>
            </a:r>
          </a:p>
          <a:p>
            <a:pPr lvl="1"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= Vyvážená internacionalizace týmu</a:t>
            </a:r>
            <a:endParaRPr lang="cs-CZ" altLang="en-US" sz="2200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lvl="1">
              <a:buNone/>
            </a:pPr>
            <a:r>
              <a:rPr lang="cs-CZ" altLang="en-US" sz="22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Respektující česká „specifika“</a:t>
            </a:r>
            <a:endParaRPr lang="en-US" altLang="en-US" sz="2200" b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lvl="1"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= RIV 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– být si vědom </a:t>
            </a:r>
            <a:r>
              <a:rPr lang="cs-CZ" altLang="en-US" sz="22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scientometrických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pravidel, ale neotročit jim;</a:t>
            </a:r>
            <a:endParaRPr lang="en-US" altLang="en-US" sz="2200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lvl="1">
              <a:buNone/>
            </a:pPr>
            <a:r>
              <a:rPr lang="cs-CZ" altLang="en-US" sz="22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Přinášející dobré jméno</a:t>
            </a:r>
            <a:endParaRPr lang="en-US" altLang="en-US" sz="2200" b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lvl="1"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= 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200" dirty="0">
                <a:solidFill>
                  <a:srgbClr val="CC6600"/>
                </a:solidFill>
                <a:latin typeface="Calibri" panose="020F0502020204030204" pitchFamily="34" charset="0"/>
              </a:rPr>
              <a:t>Dodržování pravidel „</a:t>
            </a:r>
            <a:r>
              <a:rPr lang="cs-CZ" altLang="en-US" sz="2200" dirty="0" err="1">
                <a:solidFill>
                  <a:srgbClr val="CC6600"/>
                </a:solidFill>
                <a:latin typeface="Calibri" panose="020F0502020204030204" pitchFamily="34" charset="0"/>
              </a:rPr>
              <a:t>Good</a:t>
            </a:r>
            <a:r>
              <a:rPr lang="cs-CZ" altLang="en-US" sz="2200" dirty="0">
                <a:solidFill>
                  <a:srgbClr val="CC6600"/>
                </a:solidFill>
                <a:latin typeface="Calibri" panose="020F0502020204030204" pitchFamily="34" charset="0"/>
              </a:rPr>
              <a:t> Science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“</a:t>
            </a:r>
          </a:p>
          <a:p>
            <a:pPr lvl="1">
              <a:buNone/>
            </a:pP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	=  </a:t>
            </a:r>
            <a:r>
              <a:rPr lang="en-US" altLang="en-US" sz="22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Propagace</a:t>
            </a:r>
            <a:r>
              <a:rPr lang="en-US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„značky“ </a:t>
            </a:r>
            <a:r>
              <a:rPr lang="en-US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solidFill>
                  <a:srgbClr val="CC6600"/>
                </a:solidFill>
                <a:latin typeface="Calibri" panose="020F0502020204030204" pitchFamily="34" charset="0"/>
              </a:rPr>
              <a:t>AF </a:t>
            </a:r>
            <a:r>
              <a:rPr lang="en-US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M</a:t>
            </a:r>
            <a:r>
              <a:rPr lang="cs-CZ" altLang="en-US" sz="2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ENDELU</a:t>
            </a:r>
          </a:p>
        </p:txBody>
      </p:sp>
    </p:spTree>
    <p:extLst>
      <p:ext uri="{BB962C8B-B14F-4D97-AF65-F5344CB8AC3E}">
        <p14:creationId xmlns:p14="http://schemas.microsoft.com/office/powerpoint/2010/main" val="42401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24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79388" y="980728"/>
            <a:ext cx="8496944" cy="584775"/>
          </a:xfrm>
        </p:spPr>
        <p:txBody>
          <a:bodyPr wrap="square">
            <a:spAutoFit/>
          </a:bodyPr>
          <a:lstStyle/>
          <a:p>
            <a:r>
              <a:rPr lang="cs-CZ" altLang="en-US" dirty="0" smtClean="0"/>
              <a:t>Pedagogická činnost a koncepce rozvoje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5467076"/>
              </p:ext>
            </p:extLst>
          </p:nvPr>
        </p:nvGraphicFramePr>
        <p:xfrm>
          <a:off x="179388" y="2057400"/>
          <a:ext cx="8583612" cy="398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7131" y="1556792"/>
            <a:ext cx="885710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1pPr>
            <a:lvl2pPr marL="742950" indent="-28575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2pPr>
            <a:lvl3pPr marL="11430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3pPr>
            <a:lvl4pPr marL="16002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4pPr>
            <a:lvl5pPr marL="20574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9pPr>
          </a:lstStyle>
          <a:p>
            <a:pPr marL="914400" lvl="1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cs-CZ" sz="24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Přehled předmětů vyučovaných a zamýšlených</a:t>
            </a:r>
            <a:endParaRPr lang="cs-CZ" sz="24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6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25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611560" y="811337"/>
            <a:ext cx="6996113" cy="777875"/>
          </a:xfrm>
        </p:spPr>
        <p:txBody>
          <a:bodyPr>
            <a:spAutoFit/>
          </a:bodyPr>
          <a:lstStyle/>
          <a:p>
            <a:r>
              <a:rPr lang="cs-CZ" altLang="en-US" dirty="0" smtClean="0"/>
              <a:t>Koncepce pedagogické činnosti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556792"/>
            <a:ext cx="8857108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1pPr>
            <a:lvl2pPr marL="742950" indent="-28575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2pPr>
            <a:lvl3pPr marL="11430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3pPr>
            <a:lvl4pPr marL="16002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4pPr>
            <a:lvl5pPr marL="20574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9pPr>
          </a:lstStyle>
          <a:p>
            <a:pPr marL="800100" lvl="1" indent="-342900" algn="just">
              <a:spcBef>
                <a:spcPts val="600"/>
              </a:spcBef>
              <a:buFont typeface="+mj-lt"/>
              <a:buAutoNum type="arabicPeriod" startAt="2"/>
            </a:pPr>
            <a:r>
              <a:rPr lang="cs-CZ" sz="24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Zajistit prodloužení akreditace </a:t>
            </a:r>
            <a:r>
              <a:rPr lang="cs-CZ" sz="24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doktorského studijního programu </a:t>
            </a:r>
            <a:r>
              <a:rPr lang="cs-CZ" sz="24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Aplikovaná bioklimatologie;</a:t>
            </a:r>
            <a:endParaRPr lang="cs-CZ" sz="24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  <a:p>
            <a:pPr marL="800100" lvl="1" indent="-342900" algn="just">
              <a:spcBef>
                <a:spcPts val="600"/>
              </a:spcBef>
              <a:buFont typeface="+mj-lt"/>
              <a:buAutoNum type="arabicPeriod" startAt="2"/>
            </a:pPr>
            <a:r>
              <a:rPr lang="cs-CZ" sz="24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Zapojení </a:t>
            </a:r>
            <a:r>
              <a:rPr lang="cs-CZ" sz="24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studentů podle jejich zájmu do výzkumné činnosti různými formami:</a:t>
            </a:r>
          </a:p>
          <a:p>
            <a:pPr marL="1257300" lvl="2" indent="-342900" algn="just">
              <a:spcBef>
                <a:spcPts val="600"/>
              </a:spcBef>
              <a:buFont typeface="+mj-lt"/>
              <a:buAutoNum type="alphaLcParenR"/>
            </a:pPr>
            <a:r>
              <a:rPr lang="cs-CZ" sz="20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Nabídka ad-hoc účasti na vědecko-pedagogických aktivitách </a:t>
            </a:r>
            <a:r>
              <a:rPr lang="cs-CZ" sz="20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(instalace </a:t>
            </a:r>
            <a:r>
              <a:rPr lang="cs-CZ" sz="20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měřících systémů, výměnné exkurze v zahraničí, účast </a:t>
            </a:r>
            <a:r>
              <a:rPr lang="cs-CZ" sz="20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na </a:t>
            </a:r>
            <a:r>
              <a:rPr lang="cs-CZ" sz="20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plánovaných měřících kampaních atp.) </a:t>
            </a:r>
          </a:p>
          <a:p>
            <a:pPr marL="1257300" lvl="2" indent="-342900" algn="just">
              <a:spcBef>
                <a:spcPts val="600"/>
              </a:spcBef>
              <a:buFont typeface="+mj-lt"/>
              <a:buAutoNum type="alphaLcParenR"/>
            </a:pPr>
            <a:r>
              <a:rPr lang="cs-CZ" sz="20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Zapojení do sítě dobrovolných fenologických pozorovatelů, zpravodajů </a:t>
            </a:r>
            <a:r>
              <a:rPr lang="cs-CZ" sz="20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   o </a:t>
            </a:r>
            <a:r>
              <a:rPr lang="cs-CZ" sz="20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úrovni sucha atp</a:t>
            </a:r>
            <a:r>
              <a:rPr lang="cs-CZ" sz="20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.</a:t>
            </a:r>
            <a:endParaRPr lang="cs-CZ" sz="20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  <a:p>
            <a:pPr marL="1257300" lvl="2" indent="-342900" algn="just">
              <a:spcBef>
                <a:spcPts val="600"/>
              </a:spcBef>
              <a:buFont typeface="+mj-lt"/>
              <a:buAutoNum type="alphaLcParenR"/>
            </a:pPr>
            <a:r>
              <a:rPr lang="cs-CZ" sz="20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Podíl na výzkumných projektech v rámci závěrečných prací (dlouhodobá spolupráce</a:t>
            </a:r>
            <a:r>
              <a:rPr lang="cs-CZ" sz="20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)</a:t>
            </a:r>
          </a:p>
          <a:p>
            <a:pPr marL="857250" lvl="1" indent="-342900" algn="just">
              <a:spcBef>
                <a:spcPts val="600"/>
              </a:spcBef>
              <a:buFont typeface="+mj-lt"/>
              <a:buAutoNum type="arabicPeriod" startAt="2"/>
            </a:pPr>
            <a:r>
              <a:rPr lang="cs-CZ" sz="20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sz="24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Důraz na samostatné projekty studentů s jejich následnou prezentací;  </a:t>
            </a:r>
          </a:p>
          <a:p>
            <a:pPr marL="1257300" lvl="2" indent="-342900" algn="just">
              <a:spcBef>
                <a:spcPts val="600"/>
              </a:spcBef>
              <a:buFont typeface="+mj-lt"/>
              <a:buAutoNum type="alphaLcParenR"/>
            </a:pPr>
            <a:endParaRPr lang="cs-CZ" sz="20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6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26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611560" y="811337"/>
            <a:ext cx="6996113" cy="777875"/>
          </a:xfrm>
        </p:spPr>
        <p:txBody>
          <a:bodyPr>
            <a:spAutoFit/>
          </a:bodyPr>
          <a:lstStyle/>
          <a:p>
            <a:r>
              <a:rPr lang="cs-CZ" altLang="en-US" dirty="0" smtClean="0"/>
              <a:t>Koncepce pedagogické činnosti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442492"/>
            <a:ext cx="8857108" cy="47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1pPr>
            <a:lvl2pPr marL="742950" indent="-28575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2pPr>
            <a:lvl3pPr marL="11430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3pPr>
            <a:lvl4pPr marL="16002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4pPr>
            <a:lvl5pPr marL="20574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9pPr>
          </a:lstStyle>
          <a:p>
            <a:pPr marL="914400" lvl="1" indent="-457200" algn="just">
              <a:spcBef>
                <a:spcPts val="600"/>
              </a:spcBef>
              <a:buFont typeface="+mj-lt"/>
              <a:buAutoNum type="arabicPeriod" startAt="5"/>
            </a:pPr>
            <a:r>
              <a:rPr lang="cs-CZ" sz="24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Excelentní podmínky pro excelentní studenty;</a:t>
            </a:r>
          </a:p>
          <a:p>
            <a:pPr marL="914400" lvl="1" indent="-457200" algn="just">
              <a:spcBef>
                <a:spcPts val="600"/>
              </a:spcBef>
              <a:buFont typeface="+mj-lt"/>
              <a:buAutoNum type="arabicPeriod" startAt="5"/>
            </a:pPr>
            <a:endParaRPr lang="cs-CZ" sz="24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  <a:p>
            <a:pPr marL="914400" lvl="1" indent="-457200" algn="just">
              <a:spcBef>
                <a:spcPts val="600"/>
              </a:spcBef>
              <a:buFont typeface="+mj-lt"/>
              <a:buAutoNum type="arabicPeriod" startAt="5"/>
            </a:pPr>
            <a:endParaRPr lang="cs-CZ" sz="2400" b="0" dirty="0" smtClean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  <a:p>
            <a:pPr marL="914400" lvl="1" indent="-457200" algn="just">
              <a:spcBef>
                <a:spcPts val="600"/>
              </a:spcBef>
              <a:buFont typeface="+mj-lt"/>
              <a:buAutoNum type="arabicPeriod" startAt="5"/>
            </a:pPr>
            <a:endParaRPr lang="cs-CZ" sz="24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  <a:p>
            <a:pPr marL="914400" lvl="1" indent="-457200" algn="just">
              <a:spcBef>
                <a:spcPts val="600"/>
              </a:spcBef>
              <a:buFont typeface="+mj-lt"/>
              <a:buAutoNum type="arabicPeriod" startAt="5"/>
            </a:pPr>
            <a:endParaRPr lang="cs-CZ" sz="2400" b="0" dirty="0" smtClean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7" name="Obrázek 2" descr="DSC_517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7592"/>
            <a:ext cx="3151698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2" descr="2013_0617_1645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4812" y="4147592"/>
            <a:ext cx="1889233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3" descr="DSC_514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159536"/>
            <a:ext cx="3151698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SCF55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6" y="1994517"/>
            <a:ext cx="2168467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6" descr="DSC0640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743" y="1990840"/>
            <a:ext cx="2159753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PA310333.JPG"/>
          <p:cNvPicPr>
            <a:picLocks noChangeAspect="1"/>
          </p:cNvPicPr>
          <p:nvPr/>
        </p:nvPicPr>
        <p:blipFill>
          <a:blip r:embed="rId9" cstate="print">
            <a:lum bright="-10000" contrast="10000"/>
          </a:blip>
          <a:stretch>
            <a:fillRect/>
          </a:stretch>
        </p:blipFill>
        <p:spPr>
          <a:xfrm>
            <a:off x="6876496" y="1990840"/>
            <a:ext cx="216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 descr="C:\Users\Michal\AppData\Local\Microsoft\Windows\Temporary Internet Files\Content.Outlook\T2MJUR79\IMGP47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78633" y="1990840"/>
            <a:ext cx="242906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9388" y="3610840"/>
            <a:ext cx="8857108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1pPr>
            <a:lvl2pPr marL="742950" indent="-28575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2pPr>
            <a:lvl3pPr marL="11430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3pPr>
            <a:lvl4pPr marL="16002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4pPr>
            <a:lvl5pPr marL="20574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9pPr>
          </a:lstStyle>
          <a:p>
            <a:pPr marL="914400" lvl="1" indent="-457200" algn="just">
              <a:spcBef>
                <a:spcPts val="600"/>
              </a:spcBef>
              <a:buFont typeface="+mj-lt"/>
              <a:buAutoNum type="arabicPeriod" startAt="6"/>
            </a:pPr>
            <a:r>
              <a:rPr lang="cs-CZ" sz="24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Pořádání pravidelných tematických workshopů a letních škol.</a:t>
            </a:r>
            <a:endParaRPr lang="cs-CZ" sz="24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6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27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611560" y="907887"/>
            <a:ext cx="6996113" cy="584775"/>
          </a:xfrm>
        </p:spPr>
        <p:txBody>
          <a:bodyPr>
            <a:spAutoFit/>
          </a:bodyPr>
          <a:lstStyle/>
          <a:p>
            <a:r>
              <a:rPr lang="cs-CZ" altLang="en-US" dirty="0" smtClean="0"/>
              <a:t>Závěrečné poznámky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442492"/>
            <a:ext cx="885710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1pPr>
            <a:lvl2pPr marL="742950" indent="-28575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2pPr>
            <a:lvl3pPr marL="11430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3pPr>
            <a:lvl4pPr marL="16002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4pPr>
            <a:lvl5pPr marL="2057400" indent="-228600" eaLnBrk="0" hangingPunct="0"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99"/>
                </a:solidFill>
                <a:latin typeface="Arial CE" charset="-18"/>
                <a:cs typeface="Arial" pitchFamily="34" charset="0"/>
              </a:defRPr>
            </a:lvl9pPr>
          </a:lstStyle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800" b="0" dirty="0" smtClean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Úzce spolupracovat s Centry Excelence (např. </a:t>
            </a:r>
            <a:r>
              <a:rPr lang="cs-CZ" sz="2800" b="0" dirty="0" err="1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CzechGlobe</a:t>
            </a:r>
            <a:r>
              <a:rPr lang="cs-CZ" sz="28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)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Publikovat v časopisech kategorie Q1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Aspirovat na periodika s nejvyšším ohlasem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Zlepšit návaznost předmětů v </a:t>
            </a:r>
            <a:r>
              <a:rPr lang="cs-CZ" sz="28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rámci MENDELU </a:t>
            </a:r>
            <a:r>
              <a:rPr lang="cs-CZ" sz="28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(</a:t>
            </a:r>
            <a:r>
              <a:rPr lang="cs-CZ" sz="2800" b="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OPVK</a:t>
            </a:r>
            <a:r>
              <a:rPr lang="cs-CZ" sz="28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) </a:t>
            </a:r>
            <a:endParaRPr lang="cs-CZ" sz="28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b="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Zapojit studenty do týmů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Připravovat </a:t>
            </a:r>
            <a:r>
              <a:rPr lang="cs-CZ" sz="2800" dirty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studenty na kariéru v podmínkách klimatické </a:t>
            </a:r>
            <a:r>
              <a:rPr lang="cs-CZ" sz="2800" dirty="0" smtClean="0">
                <a:solidFill>
                  <a:srgbClr val="CC6600"/>
                </a:solidFill>
                <a:latin typeface="Calibri" panose="020F0502020204030204" pitchFamily="34" charset="0"/>
                <a:cs typeface="+mn-cs"/>
              </a:rPr>
              <a:t>změny</a:t>
            </a:r>
            <a:endParaRPr lang="cs-CZ" sz="280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800" b="0" dirty="0">
              <a:solidFill>
                <a:srgbClr val="CC660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59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28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611560" y="907887"/>
            <a:ext cx="6996113" cy="584775"/>
          </a:xfrm>
        </p:spPr>
        <p:txBody>
          <a:bodyPr>
            <a:spAutoFit/>
          </a:bodyPr>
          <a:lstStyle/>
          <a:p>
            <a:r>
              <a:rPr lang="cs-CZ" altLang="en-US" dirty="0" smtClean="0"/>
              <a:t>Děkuji Vám za pozornost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1"/>
          <p:cNvGrpSpPr>
            <a:grpSpLocks/>
          </p:cNvGrpSpPr>
          <p:nvPr/>
        </p:nvGrpSpPr>
        <p:grpSpPr bwMode="auto">
          <a:xfrm>
            <a:off x="971600" y="1752600"/>
            <a:ext cx="7545388" cy="4651375"/>
            <a:chOff x="395288" y="2060575"/>
            <a:chExt cx="7545387" cy="4651375"/>
          </a:xfrm>
        </p:grpSpPr>
        <p:pic>
          <p:nvPicPr>
            <p:cNvPr id="8" name="Picture 4" descr="fire01_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60575"/>
              <a:ext cx="2074862" cy="155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fire02_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738" y="3081958"/>
              <a:ext cx="2074863" cy="155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fire03_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8" y="4221163"/>
              <a:ext cx="2074862" cy="155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fire04_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5157788"/>
              <a:ext cx="2073275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92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3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187450" y="1124744"/>
            <a:ext cx="6996113" cy="584775"/>
          </a:xfrm>
        </p:spPr>
        <p:txBody>
          <a:bodyPr>
            <a:spAutoFit/>
          </a:bodyPr>
          <a:lstStyle/>
          <a:p>
            <a:r>
              <a:rPr lang="cs-CZ" altLang="en-US" dirty="0" smtClean="0"/>
              <a:t>Vymezení problémů výzkumu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442119" y="2202135"/>
            <a:ext cx="82423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ð"/>
              <a:defRPr sz="2000">
                <a:solidFill>
                  <a:srgbClr val="000066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457200" lvl="1" indent="-342900" eaLnBrk="1" hangingPunct="1">
              <a:lnSpc>
                <a:spcPct val="110000"/>
              </a:lnSpc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Spolehlivé zajištění dostatku kvalitních potravin pro </a:t>
            </a:r>
            <a:r>
              <a:rPr lang="en-US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9</a:t>
            </a: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,</a:t>
            </a:r>
            <a:r>
              <a:rPr lang="en-US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2 </a:t>
            </a: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miliardy obyvatel Země v roce </a:t>
            </a:r>
            <a:r>
              <a:rPr lang="en-US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2050 </a:t>
            </a:r>
            <a:r>
              <a:rPr lang="en-US" altLang="da-DK" dirty="0">
                <a:solidFill>
                  <a:srgbClr val="CC6600"/>
                </a:solidFill>
                <a:latin typeface="Calibri" panose="020F0502020204030204" pitchFamily="34" charset="0"/>
              </a:rPr>
              <a:t>– </a:t>
            </a: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	</a:t>
            </a:r>
            <a:r>
              <a:rPr lang="cs-CZ" altLang="da-DK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bude třeba o cca </a:t>
            </a:r>
            <a:r>
              <a:rPr lang="en-US" altLang="da-DK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70 </a:t>
            </a:r>
            <a:r>
              <a:rPr lang="en-US" altLang="da-DK" i="1" dirty="0">
                <a:solidFill>
                  <a:srgbClr val="CC6600"/>
                </a:solidFill>
                <a:latin typeface="Calibri" panose="020F0502020204030204" pitchFamily="34" charset="0"/>
              </a:rPr>
              <a:t>% </a:t>
            </a:r>
            <a:r>
              <a:rPr lang="cs-CZ" altLang="da-DK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více potravin než dnes;</a:t>
            </a:r>
          </a:p>
          <a:p>
            <a:pPr marL="457200" lvl="1" indent="-342900" eaLnBrk="1" hangingPunct="1">
              <a:lnSpc>
                <a:spcPct val="110000"/>
              </a:lnSpc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Zajistit biomasu pro rostoucí trh s biopalivy a bioenergetiku </a:t>
            </a:r>
            <a:r>
              <a:rPr lang="cs-CZ" altLang="da-DK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– 		nárůst spotřeby o 100 %  do roku 2019 (oproti 2007/09);</a:t>
            </a:r>
            <a:endParaRPr lang="en-US" altLang="da-DK" i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457200" lvl="1" indent="-342900" eaLnBrk="1" hangingPunct="1">
              <a:lnSpc>
                <a:spcPct val="110000"/>
              </a:lnSpc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Hospodařit s tenčícími se zdroji jakou jsou půda</a:t>
            </a:r>
            <a:r>
              <a:rPr lang="en-US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,</a:t>
            </a: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 živiny</a:t>
            </a:r>
            <a:r>
              <a:rPr lang="cs-CZ" altLang="da-DK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a voda - 	</a:t>
            </a:r>
            <a:r>
              <a:rPr lang="cs-CZ" altLang="da-DK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zemědělství spotřebovává 70 % veškeré sladké vody;</a:t>
            </a:r>
            <a:endParaRPr lang="en-US" altLang="da-DK" i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457200" lvl="1" indent="-342900" eaLnBrk="1" hangingPunct="1">
              <a:lnSpc>
                <a:spcPct val="110000"/>
              </a:lnSpc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Snížit dopady zemědělské výroby na životní prostředí a klima – 		</a:t>
            </a:r>
            <a:r>
              <a:rPr lang="cs-CZ" altLang="da-DK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25 % emisí GHG způsobuje zemědělství a změna využití území;</a:t>
            </a:r>
            <a:endParaRPr lang="en-US" altLang="da-DK" i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457200" lvl="1" indent="-342900" eaLnBrk="1" hangingPunct="1">
              <a:lnSpc>
                <a:spcPct val="110000"/>
              </a:lnSpc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cs-CZ" altLang="da-DK" dirty="0" smtClean="0">
                <a:solidFill>
                  <a:srgbClr val="CC6600"/>
                </a:solidFill>
                <a:latin typeface="Calibri" panose="020F0502020204030204" pitchFamily="34" charset="0"/>
              </a:rPr>
              <a:t>Adaptovat se na podmínky klimatické změny a vyšší variabilitu klimatu     </a:t>
            </a:r>
            <a:r>
              <a:rPr lang="cs-CZ" altLang="da-DK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a počítat i s možností oteplení o více než 4°C během 2 generací.		</a:t>
            </a:r>
            <a:endParaRPr lang="en-US" altLang="en-US" i="1" dirty="0" smtClean="0">
              <a:latin typeface="Comic Sans MS CE" charset="-18"/>
            </a:endParaRPr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4555096" y="6486797"/>
            <a:ext cx="4572000" cy="3651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Valin et </a:t>
            </a:r>
            <a:r>
              <a:rPr lang="cs-CZ" dirty="0" smtClean="0"/>
              <a:t>al. </a:t>
            </a:r>
            <a:r>
              <a:rPr lang="cs-CZ" dirty="0" smtClean="0"/>
              <a:t>2013; EC - 2013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4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0" y="908720"/>
            <a:ext cx="9324528" cy="954107"/>
          </a:xfrm>
        </p:spPr>
        <p:txBody>
          <a:bodyPr wrap="square">
            <a:spAutoFit/>
          </a:bodyPr>
          <a:lstStyle/>
          <a:p>
            <a:r>
              <a:rPr lang="cs-CZ" altLang="en-US" sz="2400" dirty="0" smtClean="0"/>
              <a:t>Možnosti řešení problému potravinové bezpečnosti</a:t>
            </a:r>
            <a:r>
              <a:rPr lang="cs-CZ" altLang="en-US" dirty="0" smtClean="0"/>
              <a:t/>
            </a:r>
            <a:br>
              <a:rPr lang="cs-CZ" altLang="en-US" dirty="0" smtClean="0"/>
            </a:br>
            <a:endParaRPr lang="cs-CZ" altLang="en-US" dirty="0" smtClean="0"/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71" b="16936"/>
          <a:stretch/>
        </p:blipFill>
        <p:spPr bwMode="auto">
          <a:xfrm>
            <a:off x="178922" y="1531821"/>
            <a:ext cx="495941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5144786" y="1525434"/>
            <a:ext cx="3518871" cy="4824536"/>
            <a:chOff x="5144786" y="1484784"/>
            <a:chExt cx="3518871" cy="48245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3"/>
            <a:stretch/>
          </p:blipFill>
          <p:spPr bwMode="auto">
            <a:xfrm>
              <a:off x="5144786" y="1484784"/>
              <a:ext cx="3499871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6084168" y="1600310"/>
              <a:ext cx="19442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000" b="1" dirty="0" smtClean="0"/>
                <a:t>Opatření pro dosažení potravinové bezpečnosti</a:t>
              </a:r>
              <a:endParaRPr lang="en-US" sz="1000" b="1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894722" y="2636912"/>
              <a:ext cx="174150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rgbClr val="FF0000"/>
                  </a:solidFill>
                </a:rPr>
                <a:t>ZMĚNA JÍDELNÍČKU A OMEZENÍ PLÝTVÁNÍ POTRAVINAMI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901814" y="3897052"/>
              <a:ext cx="176184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rgbClr val="FF0000"/>
                  </a:solidFill>
                </a:rPr>
                <a:t>REDUKCE EMISÍ SKLENÍKOVÝCH PLYNŮ V ZEMĚDĚLSTVÍ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874380" y="5262299"/>
              <a:ext cx="176184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rgbClr val="FF0000"/>
                  </a:solidFill>
                </a:rPr>
                <a:t>ADAPTAČNÍ OPATŘENÍ KE ZVÝŠENÍ VÝNOSŮ, VYŠŠÍ EFEKTIVITA PRODUKCE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572000" cy="365125"/>
          </a:xfrm>
        </p:spPr>
        <p:txBody>
          <a:bodyPr/>
          <a:lstStyle/>
          <a:p>
            <a:pPr>
              <a:defRPr/>
            </a:pPr>
            <a:r>
              <a:rPr lang="cs-CZ" dirty="0" err="1" smtClean="0"/>
              <a:t>Beddington</a:t>
            </a:r>
            <a:r>
              <a:rPr lang="cs-CZ" dirty="0" smtClean="0"/>
              <a:t> et al. 2011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898524" y="2190636"/>
            <a:ext cx="17601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+mj-lt"/>
              </a:rPr>
              <a:t>Změna klimatu způsobená zemědělskou činností</a:t>
            </a:r>
            <a:endParaRPr lang="en-US" sz="1200" dirty="0"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55777" y="2967335"/>
            <a:ext cx="15121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+mj-lt"/>
              </a:rPr>
              <a:t>Světová spotřeba potravin</a:t>
            </a:r>
            <a:endParaRPr lang="en-US" sz="1200" dirty="0"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707904" y="4451920"/>
            <a:ext cx="15121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+mj-lt"/>
              </a:rPr>
              <a:t>Maximálně možná produkce potravin</a:t>
            </a:r>
            <a:endParaRPr lang="en-US" sz="1200" dirty="0">
              <a:latin typeface="+mj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626171" y="5763601"/>
            <a:ext cx="151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+mj-lt"/>
              </a:rPr>
              <a:t>Extrémní</a:t>
            </a:r>
            <a:endParaRPr lang="en-US" sz="1200" dirty="0"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83569" y="5763600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+mj-lt"/>
              </a:rPr>
              <a:t>Nízká</a:t>
            </a:r>
            <a:endParaRPr lang="en-US" sz="1200" dirty="0"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17663" y="5871323"/>
            <a:ext cx="20085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+mj-lt"/>
              </a:rPr>
              <a:t>Změna klimatu</a:t>
            </a:r>
            <a:endParaRPr lang="en-US" sz="1600" b="1" dirty="0">
              <a:latin typeface="+mj-lt"/>
            </a:endParaRPr>
          </a:p>
        </p:txBody>
      </p:sp>
      <p:sp>
        <p:nvSpPr>
          <p:cNvPr id="19" name="TextovéPole 18"/>
          <p:cNvSpPr txBox="1"/>
          <p:nvPr/>
        </p:nvSpPr>
        <p:spPr>
          <a:xfrm rot="16200000">
            <a:off x="-587950" y="3979803"/>
            <a:ext cx="21602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+mj-lt"/>
              </a:rPr>
              <a:t>Produkce potravin</a:t>
            </a:r>
            <a:endParaRPr lang="en-US" sz="1600" b="1" dirty="0">
              <a:latin typeface="+mj-lt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475656" y="4952201"/>
            <a:ext cx="99322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cs-CZ" sz="1200" b="1" dirty="0" smtClean="0">
                <a:latin typeface="+mj-lt"/>
              </a:rPr>
              <a:t>Současnost</a:t>
            </a:r>
            <a:endParaRPr lang="en-US" sz="1200" b="1" dirty="0"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1778576" y="4682752"/>
            <a:ext cx="561176" cy="2214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bdélník 22"/>
          <p:cNvSpPr/>
          <p:nvPr/>
        </p:nvSpPr>
        <p:spPr bwMode="auto">
          <a:xfrm>
            <a:off x="2923260" y="4682751"/>
            <a:ext cx="561176" cy="2214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627784" y="4470211"/>
            <a:ext cx="72008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cs-CZ" sz="1200" b="1" dirty="0" smtClean="0">
                <a:latin typeface="+mj-lt"/>
              </a:rPr>
              <a:t>2050</a:t>
            </a:r>
          </a:p>
          <a:p>
            <a:r>
              <a:rPr lang="cs-CZ" sz="1200" b="1" dirty="0" smtClean="0">
                <a:latin typeface="+mj-lt"/>
              </a:rPr>
              <a:t>Podle dnešních trendů</a:t>
            </a:r>
            <a:endParaRPr lang="en-US" sz="1200" b="1" dirty="0">
              <a:latin typeface="+mj-lt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619672" y="3944089"/>
            <a:ext cx="1152128" cy="276999"/>
          </a:xfrm>
          <a:prstGeom prst="rect">
            <a:avLst/>
          </a:prstGeom>
          <a:solidFill>
            <a:srgbClr val="00B050"/>
          </a:solidFill>
        </p:spPr>
        <p:txBody>
          <a:bodyPr wrap="square" lIns="0" rIns="0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latin typeface="+mj-lt"/>
              </a:rPr>
              <a:t>Bezpečná zóna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178922" y="2791961"/>
            <a:ext cx="9366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+mj-lt"/>
              </a:rPr>
              <a:t>Maximální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329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5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0" y="826259"/>
            <a:ext cx="9217024" cy="1446550"/>
          </a:xfrm>
        </p:spPr>
        <p:txBody>
          <a:bodyPr wrap="square">
            <a:spAutoFit/>
          </a:bodyPr>
          <a:lstStyle/>
          <a:p>
            <a:r>
              <a:rPr lang="cs-CZ" altLang="en-US" sz="2800" dirty="0" smtClean="0"/>
              <a:t>Relativně </a:t>
            </a:r>
            <a:r>
              <a:rPr lang="cs-CZ" altLang="en-US" sz="2800" dirty="0"/>
              <a:t>p</a:t>
            </a:r>
            <a:r>
              <a:rPr lang="cs-CZ" altLang="en-US" sz="2800" dirty="0" smtClean="0"/>
              <a:t>říhodné podmínky v Evropě zvyšují její globální odpovědnost…..</a:t>
            </a:r>
            <a:r>
              <a:rPr lang="cs-CZ" altLang="en-US" dirty="0" smtClean="0"/>
              <a:t/>
            </a:r>
            <a:br>
              <a:rPr lang="cs-CZ" altLang="en-US" dirty="0" smtClean="0"/>
            </a:br>
            <a:endParaRPr lang="cs-CZ" altLang="en-US" dirty="0" smtClean="0"/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2816"/>
            <a:ext cx="8785100" cy="47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572000" cy="3651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Fischer et al. 2002</a:t>
            </a:r>
            <a:endParaRPr lang="en-US" dirty="0"/>
          </a:p>
        </p:txBody>
      </p:sp>
      <p:sp>
        <p:nvSpPr>
          <p:cNvPr id="2" name="TextovéPole 1"/>
          <p:cNvSpPr txBox="1"/>
          <p:nvPr/>
        </p:nvSpPr>
        <p:spPr>
          <a:xfrm>
            <a:off x="683568" y="4077072"/>
            <a:ext cx="172819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009900"/>
                </a:solidFill>
              </a:rPr>
              <a:t>Vhodné pro zemědělství</a:t>
            </a: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cs-CZ" sz="1200" b="1" dirty="0">
              <a:solidFill>
                <a:srgbClr val="0099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r>
              <a:rPr lang="cs-CZ" sz="1200" b="1" dirty="0" smtClean="0">
                <a:solidFill>
                  <a:srgbClr val="FF0000"/>
                </a:solidFill>
              </a:rPr>
              <a:t>Nevhodné pro </a:t>
            </a:r>
            <a:r>
              <a:rPr lang="cs-CZ" sz="1200" b="1" dirty="0" err="1" smtClean="0">
                <a:solidFill>
                  <a:srgbClr val="FF0000"/>
                </a:solidFill>
              </a:rPr>
              <a:t>zěmědělství</a:t>
            </a:r>
            <a:endParaRPr lang="cs-CZ" sz="1200" b="1" dirty="0">
              <a:solidFill>
                <a:srgbClr val="FF0000"/>
              </a:solidFill>
            </a:endParaRPr>
          </a:p>
          <a:p>
            <a:endParaRPr lang="cs-CZ" sz="1200" b="1" dirty="0" smtClean="0">
              <a:solidFill>
                <a:srgbClr val="009900"/>
              </a:solidFill>
            </a:endParaRPr>
          </a:p>
          <a:p>
            <a:endParaRPr lang="en-US" sz="12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6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79388" y="1124744"/>
            <a:ext cx="8004175" cy="584775"/>
          </a:xfrm>
        </p:spPr>
        <p:txBody>
          <a:bodyPr wrap="square">
            <a:spAutoFit/>
          </a:bodyPr>
          <a:lstStyle/>
          <a:p>
            <a:r>
              <a:rPr lang="cs-CZ" altLang="en-US" dirty="0" smtClean="0"/>
              <a:t>Současné výzvy pro zemědělský sektor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450850" y="1772816"/>
            <a:ext cx="82423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ð"/>
              <a:defRPr sz="2000">
                <a:solidFill>
                  <a:srgbClr val="000066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457200" lvl="1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alt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Aktuální program</a:t>
            </a:r>
            <a:r>
              <a:rPr lang="en-US" alt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zemědělského</a:t>
            </a:r>
            <a:r>
              <a:rPr 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aplikovaného</a:t>
            </a:r>
            <a:r>
              <a:rPr 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výzkumu</a:t>
            </a:r>
            <a:r>
              <a:rPr 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      </a:t>
            </a:r>
            <a:r>
              <a:rPr 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a </a:t>
            </a:r>
            <a:r>
              <a:rPr 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experimentálního</a:t>
            </a:r>
            <a:r>
              <a:rPr 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vývoje</a:t>
            </a:r>
            <a:r>
              <a:rPr 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cs-CZ" sz="2400" b="1" dirty="0">
                <a:solidFill>
                  <a:srgbClr val="CC6600"/>
                </a:solidFill>
                <a:latin typeface="Calibri" panose="020F0502020204030204" pitchFamily="34" charset="0"/>
              </a:rPr>
              <a:t>„</a:t>
            </a:r>
            <a:r>
              <a:rPr lang="en-US" sz="2400" b="1" i="1" dirty="0" err="1">
                <a:solidFill>
                  <a:srgbClr val="CC6600"/>
                </a:solidFill>
                <a:latin typeface="Calibri" panose="020F0502020204030204" pitchFamily="34" charset="0"/>
              </a:rPr>
              <a:t>Komplexní</a:t>
            </a:r>
            <a:r>
              <a:rPr lang="en-US" sz="2400" b="1" i="1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C6600"/>
                </a:solidFill>
                <a:latin typeface="Calibri" panose="020F0502020204030204" pitchFamily="34" charset="0"/>
              </a:rPr>
              <a:t>udržitelné</a:t>
            </a:r>
            <a:r>
              <a:rPr lang="en-US" sz="2400" b="1" i="1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C6600"/>
                </a:solidFill>
                <a:latin typeface="Calibri" panose="020F0502020204030204" pitchFamily="34" charset="0"/>
              </a:rPr>
              <a:t>systémy</a:t>
            </a:r>
            <a:r>
              <a:rPr lang="en-US" sz="2400" b="1" i="1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cs-CZ" sz="2400" b="1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 </a:t>
            </a:r>
            <a:r>
              <a:rPr lang="en-US" sz="2400" b="1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v </a:t>
            </a:r>
            <a:r>
              <a:rPr lang="en-US" sz="2400" b="1" i="1" dirty="0" err="1">
                <a:solidFill>
                  <a:srgbClr val="CC6600"/>
                </a:solidFill>
                <a:latin typeface="Calibri" panose="020F0502020204030204" pitchFamily="34" charset="0"/>
              </a:rPr>
              <a:t>zemědělství</a:t>
            </a:r>
            <a:r>
              <a:rPr lang="en-US" sz="2400" b="1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>
                <a:solidFill>
                  <a:srgbClr val="CC6600"/>
                </a:solidFill>
                <a:latin typeface="Calibri" panose="020F0502020204030204" pitchFamily="34" charset="0"/>
              </a:rPr>
              <a:t>2012–2018</a:t>
            </a:r>
            <a:r>
              <a:rPr lang="cs-CZ" sz="2400" b="1" dirty="0">
                <a:solidFill>
                  <a:srgbClr val="CC6600"/>
                </a:solidFill>
                <a:latin typeface="Calibri" panose="020F0502020204030204" pitchFamily="34" charset="0"/>
              </a:rPr>
              <a:t>“</a:t>
            </a:r>
            <a:r>
              <a:rPr lang="en-US" sz="2400" b="1" dirty="0">
                <a:solidFill>
                  <a:srgbClr val="CC6600"/>
                </a:solidFill>
                <a:latin typeface="Calibri" panose="020F0502020204030204" pitchFamily="34" charset="0"/>
              </a:rPr>
              <a:t> </a:t>
            </a:r>
            <a:endParaRPr lang="cs-CZ" sz="2400" b="1" dirty="0" smtClean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457200" lvl="1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endParaRPr lang="en-US" altLang="en-US" sz="2400" b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76200" lvl="1" indent="0" eaLnBrk="1" hangingPunct="1">
              <a:lnSpc>
                <a:spcPct val="110000"/>
              </a:lnSpc>
              <a:buClr>
                <a:srgbClr val="FFCC00"/>
              </a:buClr>
              <a:buSzPct val="90000"/>
              <a:buNone/>
            </a:pPr>
            <a:r>
              <a:rPr lang="en-US" alt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navazuje</a:t>
            </a:r>
            <a:r>
              <a:rPr lang="en-US" alt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na</a:t>
            </a:r>
            <a:r>
              <a:rPr lang="en-US" alt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</a:p>
          <a:p>
            <a:pPr marL="457200" lvl="1" indent="-342900" eaLnBrk="1" hangingPunct="1">
              <a:lnSpc>
                <a:spcPct val="110000"/>
              </a:lnSpc>
              <a:buClr>
                <a:srgbClr val="FFCC00"/>
              </a:buClr>
              <a:buSzPct val="60000"/>
              <a:buFont typeface="Wingdings" pitchFamily="2" charset="2"/>
              <a:buChar char="ü"/>
            </a:pPr>
            <a:r>
              <a:rPr lang="en-US" alt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Program </a:t>
            </a:r>
            <a:r>
              <a:rPr lang="en-US" alt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výzkumu</a:t>
            </a:r>
            <a:r>
              <a:rPr lang="en-US" alt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CC6600"/>
                </a:solidFill>
                <a:latin typeface="Calibri" panose="020F0502020204030204" pitchFamily="34" charset="0"/>
              </a:rPr>
              <a:t>MZe</a:t>
            </a:r>
            <a:r>
              <a:rPr lang="en-US" alt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 2003 – </a:t>
            </a:r>
            <a:r>
              <a:rPr lang="en-US" alt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2007</a:t>
            </a:r>
            <a:r>
              <a:rPr lang="cs-CZ" alt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a 2007-2012</a:t>
            </a:r>
            <a:endParaRPr lang="en-US" altLang="en-US" sz="2400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457200" lvl="1" indent="-342900" eaLnBrk="1" hangingPunct="1">
              <a:lnSpc>
                <a:spcPct val="110000"/>
              </a:lnSpc>
              <a:buClr>
                <a:srgbClr val="FFCC00"/>
              </a:buClr>
              <a:buSzPct val="60000"/>
              <a:buFont typeface="Wingdings" pitchFamily="2" charset="2"/>
              <a:buChar char="ü"/>
            </a:pPr>
            <a:r>
              <a:rPr lang="cs-CZ" alt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Národní </a:t>
            </a:r>
            <a:r>
              <a:rPr lang="cs-CZ" alt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program výzkumu II (</a:t>
            </a:r>
            <a:r>
              <a:rPr lang="en-US" altLang="en-US" sz="2400" dirty="0">
                <a:solidFill>
                  <a:srgbClr val="CC6600"/>
                </a:solidFill>
                <a:latin typeface="Calibri" panose="020F0502020204030204" pitchFamily="34" charset="0"/>
              </a:rPr>
              <a:t>MŠMT</a:t>
            </a:r>
            <a:r>
              <a:rPr lang="en-US" alt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)</a:t>
            </a:r>
            <a:r>
              <a:rPr lang="cs-CZ" alt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a Výzkumné záměry</a:t>
            </a:r>
          </a:p>
          <a:p>
            <a:pPr marL="457200" lvl="1" indent="-342900" eaLnBrk="1" hangingPunct="1">
              <a:lnSpc>
                <a:spcPct val="110000"/>
              </a:lnSpc>
              <a:buClr>
                <a:srgbClr val="FFCC00"/>
              </a:buClr>
              <a:buSzPct val="60000"/>
              <a:buFont typeface="Wingdings" pitchFamily="2" charset="2"/>
              <a:buChar char="ü"/>
            </a:pPr>
            <a:r>
              <a:rPr lang="cs-CZ" altLang="en-US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Odráží ale i priority programů Horizont 2020 a Společného programování (JPI)</a:t>
            </a:r>
            <a:endParaRPr lang="en-US" altLang="en-US" sz="2400" dirty="0" smtClean="0">
              <a:latin typeface="Comic Sans MS" pitchFamily="66" charset="0"/>
            </a:endParaRPr>
          </a:p>
          <a:p>
            <a:pPr marL="381000" indent="-381000" eaLnBrk="1" hangingPunct="1">
              <a:lnSpc>
                <a:spcPct val="110000"/>
              </a:lnSpc>
              <a:buClr>
                <a:srgbClr val="CC0099"/>
              </a:buClr>
              <a:buSzPct val="90000"/>
            </a:pPr>
            <a:endParaRPr lang="en-US" altLang="en-US" sz="2400" b="1" dirty="0" smtClean="0">
              <a:latin typeface="Comic Sans MS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122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7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187450" y="1052736"/>
            <a:ext cx="6996113" cy="584775"/>
          </a:xfrm>
        </p:spPr>
        <p:txBody>
          <a:bodyPr>
            <a:spAutoFit/>
          </a:bodyPr>
          <a:lstStyle/>
          <a:p>
            <a:r>
              <a:rPr lang="cs-CZ" altLang="en-US" dirty="0" smtClean="0"/>
              <a:t>Analýza výzkumných priorit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3528" y="1844824"/>
            <a:ext cx="86409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Priority navazují na: „Evropský plán zemědělského 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výzkumu“, který </a:t>
            </a:r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mj. akcentuje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Zajištění </a:t>
            </a:r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biotechnického a technologického pokroku 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(a </a:t>
            </a:r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produkce) udržitelným 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způsobem (i v měnícím se klimatu);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Projekty NAZV a KONTAKT navazující na Výzkumný záměr 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Globální </a:t>
            </a:r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výzvy, které se týkají 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potravin a potravinové bezpečnosti;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Projekt EU </a:t>
            </a:r>
            <a:r>
              <a:rPr 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Climsave</a:t>
            </a:r>
            <a:r>
              <a:rPr 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, </a:t>
            </a:r>
            <a:r>
              <a:rPr 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projekt </a:t>
            </a:r>
            <a:r>
              <a:rPr 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JPI-MACSUR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Hledání alternativních </a:t>
            </a:r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zdrojů 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energie;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Projekty KONTAKT II a </a:t>
            </a:r>
            <a:r>
              <a:rPr 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OP </a:t>
            </a:r>
            <a:r>
              <a:rPr 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VaVPI</a:t>
            </a:r>
            <a:r>
              <a:rPr 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Czech</a:t>
            </a:r>
            <a:r>
              <a:rPr 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Globe</a:t>
            </a:r>
            <a:endParaRPr 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Přizpůsobení </a:t>
            </a:r>
            <a:r>
              <a:rPr lang="cs-CZ" sz="2400" dirty="0">
                <a:solidFill>
                  <a:srgbClr val="CC6600"/>
                </a:solidFill>
                <a:latin typeface="Calibri" panose="020F0502020204030204" pitchFamily="34" charset="0"/>
              </a:rPr>
              <a:t>se změně 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klimatu.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Projekt KUS NAZV, </a:t>
            </a:r>
            <a:r>
              <a:rPr 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OP </a:t>
            </a:r>
            <a:r>
              <a:rPr 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VaVPI</a:t>
            </a:r>
            <a:r>
              <a:rPr 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CzechGlobe</a:t>
            </a:r>
            <a:r>
              <a:rPr 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, </a:t>
            </a:r>
            <a:r>
              <a:rPr 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GAČR</a:t>
            </a:r>
            <a:endParaRPr 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8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187450" y="1293525"/>
            <a:ext cx="6996113" cy="584775"/>
          </a:xfrm>
        </p:spPr>
        <p:txBody>
          <a:bodyPr>
            <a:spAutoFit/>
          </a:bodyPr>
          <a:lstStyle/>
          <a:p>
            <a:r>
              <a:rPr lang="cs-CZ" altLang="en-US" dirty="0" smtClean="0"/>
              <a:t>Vědecká práce – </a:t>
            </a:r>
            <a:r>
              <a:rPr lang="cs-CZ" altLang="en-US" dirty="0" smtClean="0">
                <a:solidFill>
                  <a:srgbClr val="FF9900"/>
                </a:solidFill>
              </a:rPr>
              <a:t>Vlastní výzkum</a:t>
            </a: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450850" y="1988840"/>
            <a:ext cx="82423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ð"/>
              <a:defRPr sz="2000">
                <a:solidFill>
                  <a:srgbClr val="000066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457200" lvl="1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Zaměřuje se na posuzování udržitelnosti </a:t>
            </a:r>
            <a:r>
              <a:rPr lang="cs-CZ" sz="2400" dirty="0" err="1" smtClean="0">
                <a:solidFill>
                  <a:srgbClr val="CC6600"/>
                </a:solidFill>
                <a:latin typeface="Calibri" panose="020F0502020204030204" pitchFamily="34" charset="0"/>
              </a:rPr>
              <a:t>agrosystémů</a:t>
            </a:r>
            <a:r>
              <a:rPr lang="cs-CZ" sz="24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             v podmínkách měnícího se klimatu a rostoucí klimatické variability s důrazem na: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Důslednou a vyváženou analýzu agrometeorologických rizik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Vývoj metod nástrojů na monitoring kritických agrometeorologických indikátorů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Kombinace využití experimentů a modelování</a:t>
            </a:r>
          </a:p>
          <a:p>
            <a:pPr marL="857250" lvl="2" indent="-381000" eaLnBrk="1" hangingPunct="1">
              <a:lnSpc>
                <a:spcPct val="110000"/>
              </a:lnSpc>
              <a:buClr>
                <a:srgbClr val="FFCC00"/>
              </a:buClr>
              <a:buSzPct val="90000"/>
              <a:buFont typeface="Wingdings" pitchFamily="2" charset="2"/>
              <a:buChar char="ü"/>
            </a:pPr>
            <a:r>
              <a:rPr lang="cs-CZ" sz="24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Přenos získaných poznatků uživatelům a STUDENTŮM</a:t>
            </a:r>
          </a:p>
        </p:txBody>
      </p:sp>
    </p:spTree>
    <p:extLst>
      <p:ext uri="{BB962C8B-B14F-4D97-AF65-F5344CB8AC3E}">
        <p14:creationId xmlns:p14="http://schemas.microsoft.com/office/powerpoint/2010/main" val="1523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9A10E444-43E0-4D99-8D4E-673CAA766EF5}" type="slidenum">
              <a:rPr lang="cs-CZ" altLang="en-US" smtClean="0">
                <a:solidFill>
                  <a:srgbClr val="FFFFFF"/>
                </a:solidFill>
              </a:rPr>
              <a:pPr eaLnBrk="1" hangingPunct="1"/>
              <a:t>9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5123" name="Nadpis 3"/>
          <p:cNvSpPr>
            <a:spLocks noGrp="1"/>
          </p:cNvSpPr>
          <p:nvPr>
            <p:ph type="title"/>
          </p:nvPr>
        </p:nvSpPr>
        <p:spPr>
          <a:xfrm>
            <a:off x="107504" y="900009"/>
            <a:ext cx="6996113" cy="584775"/>
          </a:xfrm>
        </p:spPr>
        <p:txBody>
          <a:bodyPr>
            <a:spAutoFit/>
          </a:bodyPr>
          <a:lstStyle/>
          <a:p>
            <a:r>
              <a:rPr lang="cs-CZ" altLang="en-US" dirty="0" smtClean="0"/>
              <a:t>Změna globální průměrné teploty</a:t>
            </a:r>
            <a:endParaRPr lang="cs-CZ" altLang="en-US" dirty="0" smtClean="0">
              <a:solidFill>
                <a:srgbClr val="FF9900"/>
              </a:solidFill>
            </a:endParaRPr>
          </a:p>
        </p:txBody>
      </p:sp>
      <p:pic>
        <p:nvPicPr>
          <p:cNvPr id="5124" name="Picture 2" descr="http://www.af.mendelu.cz/img.pl?rsunid=556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1438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AR5_temp_ob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531360"/>
            <a:ext cx="5004048" cy="521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h2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" y="1408210"/>
            <a:ext cx="789929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263680" y="653608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Rahmsdorf</a:t>
            </a:r>
            <a:r>
              <a:rPr lang="cs-CZ" sz="1400" dirty="0" smtClean="0"/>
              <a:t> et al., </a:t>
            </a:r>
            <a:r>
              <a:rPr lang="cs-CZ" sz="1400" dirty="0" err="1" smtClean="0"/>
              <a:t>Nature</a:t>
            </a:r>
            <a:r>
              <a:rPr lang="cs-CZ" sz="1400" dirty="0" smtClean="0"/>
              <a:t>,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94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1048</Words>
  <Application>Microsoft Office PowerPoint</Application>
  <PresentationFormat>Předvádění na obrazovce (4:3)</PresentationFormat>
  <Paragraphs>271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Výchozí návrh</vt:lpstr>
      <vt:lpstr>1_Výchozí návrh</vt:lpstr>
      <vt:lpstr>2_Výchozí návrh</vt:lpstr>
      <vt:lpstr>Koncepce rozvoje vědecké a pedagogické práce pro obor „Obecná a speciální produkce rostlinná“</vt:lpstr>
      <vt:lpstr>Osnova</vt:lpstr>
      <vt:lpstr>Vymezení problémů výzkumu</vt:lpstr>
      <vt:lpstr>Možnosti řešení problému potravinové bezpečnosti </vt:lpstr>
      <vt:lpstr>Relativně příhodné podmínky v Evropě zvyšují její globální odpovědnost….. </vt:lpstr>
      <vt:lpstr>Současné výzvy pro zemědělský sektor</vt:lpstr>
      <vt:lpstr>Analýza výzkumných priorit</vt:lpstr>
      <vt:lpstr>Vědecká práce – Vlastní výzkum</vt:lpstr>
      <vt:lpstr>Změna globální průměrné teploty</vt:lpstr>
      <vt:lpstr>Změny teplot a srážek z historické perspektivy</vt:lpstr>
      <vt:lpstr>Scénáře růstu emisí a koncentrace CO2</vt:lpstr>
      <vt:lpstr>Změna teplot VI-VIII 2025; 2055 a 2090</vt:lpstr>
      <vt:lpstr>Reálné agronomické dopady</vt:lpstr>
      <vt:lpstr>Agroklimatické podmínky 1801-2050 </vt:lpstr>
      <vt:lpstr>Změna půdně-klimatických režimů</vt:lpstr>
      <vt:lpstr>Změna ve frekvenci agrometeorologických extrémů</vt:lpstr>
      <vt:lpstr>Jak změně klimatu lépe čelit? </vt:lpstr>
      <vt:lpstr>Příklad roku 2012 v okresech Břeclav, Brno-venkov, Přerov, Prostějov</vt:lpstr>
      <vt:lpstr>Prezentace aplikace PowerPoint</vt:lpstr>
      <vt:lpstr>Jak změně klimatu čelit? – Komplexní analýzou rizik</vt:lpstr>
      <vt:lpstr>Jak změně klimatu čelit? – systematickým přístupem (i ve výzkumu) </vt:lpstr>
      <vt:lpstr>Jak změně klimatu čelit? - Přenosem získaných poznatků uživatelům a studentům</vt:lpstr>
      <vt:lpstr>Koncepce výzkumné činnosti</vt:lpstr>
      <vt:lpstr>Pedagogická činnost a koncepce rozvoje</vt:lpstr>
      <vt:lpstr>Koncepce pedagogické činnosti</vt:lpstr>
      <vt:lpstr>Koncepce pedagogické činnosti</vt:lpstr>
      <vt:lpstr>Závěrečné poznámky</vt:lpstr>
      <vt:lpstr>Děkuji Vám za pozornost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Koncepce rozvoje vědecké a pedagogické práce pro obor  „Obecná a speciální produkce rostlinná“</dc:title>
  <dc:creator>Mirek</dc:creator>
  <cp:lastModifiedBy>Mirek</cp:lastModifiedBy>
  <cp:revision>100</cp:revision>
  <dcterms:created xsi:type="dcterms:W3CDTF">2014-01-16T11:24:31Z</dcterms:created>
  <dcterms:modified xsi:type="dcterms:W3CDTF">2014-01-19T21:07:10Z</dcterms:modified>
</cp:coreProperties>
</file>